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70"/>
  </p:notesMasterIdLst>
  <p:handoutMasterIdLst>
    <p:handoutMasterId r:id="rId71"/>
  </p:handoutMasterIdLst>
  <p:sldIdLst>
    <p:sldId id="336" r:id="rId2"/>
    <p:sldId id="369" r:id="rId3"/>
    <p:sldId id="698" r:id="rId4"/>
    <p:sldId id="830" r:id="rId5"/>
    <p:sldId id="829" r:id="rId6"/>
    <p:sldId id="831" r:id="rId7"/>
    <p:sldId id="832" r:id="rId8"/>
    <p:sldId id="833" r:id="rId9"/>
    <p:sldId id="835" r:id="rId10"/>
    <p:sldId id="836" r:id="rId11"/>
    <p:sldId id="837" r:id="rId12"/>
    <p:sldId id="839" r:id="rId13"/>
    <p:sldId id="841" r:id="rId14"/>
    <p:sldId id="842" r:id="rId15"/>
    <p:sldId id="266" r:id="rId16"/>
    <p:sldId id="268" r:id="rId17"/>
    <p:sldId id="269" r:id="rId18"/>
    <p:sldId id="271" r:id="rId19"/>
    <p:sldId id="267" r:id="rId20"/>
    <p:sldId id="272" r:id="rId21"/>
    <p:sldId id="273" r:id="rId22"/>
    <p:sldId id="843" r:id="rId23"/>
    <p:sldId id="746" r:id="rId24"/>
    <p:sldId id="811" r:id="rId25"/>
    <p:sldId id="734" r:id="rId26"/>
    <p:sldId id="812" r:id="rId27"/>
    <p:sldId id="760" r:id="rId28"/>
    <p:sldId id="813" r:id="rId29"/>
    <p:sldId id="738" r:id="rId30"/>
    <p:sldId id="814" r:id="rId31"/>
    <p:sldId id="714" r:id="rId32"/>
    <p:sldId id="752" r:id="rId33"/>
    <p:sldId id="815" r:id="rId34"/>
    <p:sldId id="761" r:id="rId35"/>
    <p:sldId id="735" r:id="rId36"/>
    <p:sldId id="765" r:id="rId37"/>
    <p:sldId id="767" r:id="rId38"/>
    <p:sldId id="766" r:id="rId39"/>
    <p:sldId id="816" r:id="rId40"/>
    <p:sldId id="748" r:id="rId41"/>
    <p:sldId id="747" r:id="rId42"/>
    <p:sldId id="847" r:id="rId43"/>
    <p:sldId id="745" r:id="rId44"/>
    <p:sldId id="749" r:id="rId45"/>
    <p:sldId id="740" r:id="rId46"/>
    <p:sldId id="768" r:id="rId47"/>
    <p:sldId id="743" r:id="rId48"/>
    <p:sldId id="741" r:id="rId49"/>
    <p:sldId id="821" r:id="rId50"/>
    <p:sldId id="762" r:id="rId51"/>
    <p:sldId id="822" r:id="rId52"/>
    <p:sldId id="823" r:id="rId53"/>
    <p:sldId id="824" r:id="rId54"/>
    <p:sldId id="750" r:id="rId55"/>
    <p:sldId id="257" r:id="rId56"/>
    <p:sldId id="258" r:id="rId57"/>
    <p:sldId id="259" r:id="rId58"/>
    <p:sldId id="260" r:id="rId59"/>
    <p:sldId id="261" r:id="rId60"/>
    <p:sldId id="262" r:id="rId61"/>
    <p:sldId id="263" r:id="rId62"/>
    <p:sldId id="264" r:id="rId63"/>
    <p:sldId id="265" r:id="rId64"/>
    <p:sldId id="848" r:id="rId65"/>
    <p:sldId id="849" r:id="rId66"/>
    <p:sldId id="850" r:id="rId67"/>
    <p:sldId id="852" r:id="rId68"/>
    <p:sldId id="763" r:id="rId69"/>
  </p:sldIdLst>
  <p:sldSz cx="12192000" cy="6858000"/>
  <p:notesSz cx="7104063" cy="10234613"/>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Standardabschnitt" id="{0605E17B-50E3-4E59-971D-2890FC5DE542}">
          <p14:sldIdLst>
            <p14:sldId id="336"/>
            <p14:sldId id="369"/>
            <p14:sldId id="698"/>
            <p14:sldId id="830"/>
            <p14:sldId id="829"/>
            <p14:sldId id="831"/>
            <p14:sldId id="832"/>
            <p14:sldId id="833"/>
            <p14:sldId id="835"/>
            <p14:sldId id="836"/>
            <p14:sldId id="837"/>
            <p14:sldId id="839"/>
            <p14:sldId id="841"/>
            <p14:sldId id="842"/>
            <p14:sldId id="266"/>
            <p14:sldId id="268"/>
            <p14:sldId id="269"/>
            <p14:sldId id="271"/>
            <p14:sldId id="267"/>
            <p14:sldId id="272"/>
            <p14:sldId id="273"/>
            <p14:sldId id="843"/>
            <p14:sldId id="746"/>
            <p14:sldId id="811"/>
            <p14:sldId id="734"/>
            <p14:sldId id="812"/>
            <p14:sldId id="760"/>
            <p14:sldId id="813"/>
            <p14:sldId id="738"/>
            <p14:sldId id="814"/>
            <p14:sldId id="714"/>
            <p14:sldId id="752"/>
            <p14:sldId id="815"/>
            <p14:sldId id="761"/>
            <p14:sldId id="735"/>
            <p14:sldId id="765"/>
            <p14:sldId id="767"/>
            <p14:sldId id="766"/>
            <p14:sldId id="816"/>
            <p14:sldId id="748"/>
            <p14:sldId id="747"/>
            <p14:sldId id="847"/>
            <p14:sldId id="745"/>
            <p14:sldId id="749"/>
            <p14:sldId id="740"/>
            <p14:sldId id="768"/>
            <p14:sldId id="743"/>
            <p14:sldId id="741"/>
            <p14:sldId id="821"/>
            <p14:sldId id="762"/>
            <p14:sldId id="822"/>
            <p14:sldId id="823"/>
            <p14:sldId id="824"/>
            <p14:sldId id="750"/>
            <p14:sldId id="257"/>
            <p14:sldId id="258"/>
            <p14:sldId id="259"/>
            <p14:sldId id="260"/>
            <p14:sldId id="261"/>
            <p14:sldId id="262"/>
            <p14:sldId id="263"/>
            <p14:sldId id="264"/>
            <p14:sldId id="265"/>
            <p14:sldId id="848"/>
            <p14:sldId id="849"/>
            <p14:sldId id="850"/>
            <p14:sldId id="852"/>
            <p14:sldId id="76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rian Hitz" initials="AH" lastIdx="1" clrIdx="0">
    <p:extLst>
      <p:ext uri="{19B8F6BF-5375-455C-9EA6-DF929625EA0E}">
        <p15:presenceInfo xmlns:p15="http://schemas.microsoft.com/office/powerpoint/2012/main" userId="6d86f0b6b6e9bb6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Gitternetz">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512" y="56"/>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9202" cy="512304"/>
          </a:xfrm>
          <a:prstGeom prst="rect">
            <a:avLst/>
          </a:prstGeom>
        </p:spPr>
        <p:txBody>
          <a:bodyPr vert="horz" lIns="94796" tIns="47398" rIns="94796" bIns="47398" rtlCol="0"/>
          <a:lstStyle>
            <a:lvl1pPr algn="l">
              <a:defRPr sz="1200"/>
            </a:lvl1pPr>
          </a:lstStyle>
          <a:p>
            <a:endParaRPr lang="de-CH" dirty="0"/>
          </a:p>
        </p:txBody>
      </p:sp>
      <p:sp>
        <p:nvSpPr>
          <p:cNvPr id="3" name="Datumsplatzhalter 2"/>
          <p:cNvSpPr>
            <a:spLocks noGrp="1"/>
          </p:cNvSpPr>
          <p:nvPr>
            <p:ph type="dt" sz="quarter" idx="1"/>
          </p:nvPr>
        </p:nvSpPr>
        <p:spPr>
          <a:xfrm>
            <a:off x="4023203" y="0"/>
            <a:ext cx="3079202" cy="512304"/>
          </a:xfrm>
          <a:prstGeom prst="rect">
            <a:avLst/>
          </a:prstGeom>
        </p:spPr>
        <p:txBody>
          <a:bodyPr vert="horz" lIns="94796" tIns="47398" rIns="94796" bIns="47398" rtlCol="0"/>
          <a:lstStyle>
            <a:lvl1pPr algn="r">
              <a:defRPr sz="1200"/>
            </a:lvl1pPr>
          </a:lstStyle>
          <a:p>
            <a:fld id="{C24E70F5-9CF4-48D8-9571-CE960614B5EA}" type="datetimeFigureOut">
              <a:rPr lang="de-CH" smtClean="0"/>
              <a:t>09.06.2026</a:t>
            </a:fld>
            <a:endParaRPr lang="de-CH" dirty="0"/>
          </a:p>
        </p:txBody>
      </p:sp>
      <p:sp>
        <p:nvSpPr>
          <p:cNvPr id="4" name="Fußzeilenplatzhalter 3"/>
          <p:cNvSpPr>
            <a:spLocks noGrp="1"/>
          </p:cNvSpPr>
          <p:nvPr>
            <p:ph type="ftr" sz="quarter" idx="2"/>
          </p:nvPr>
        </p:nvSpPr>
        <p:spPr>
          <a:xfrm>
            <a:off x="0" y="9722309"/>
            <a:ext cx="3079202" cy="512304"/>
          </a:xfrm>
          <a:prstGeom prst="rect">
            <a:avLst/>
          </a:prstGeom>
        </p:spPr>
        <p:txBody>
          <a:bodyPr vert="horz" lIns="94796" tIns="47398" rIns="94796" bIns="47398" rtlCol="0" anchor="b"/>
          <a:lstStyle>
            <a:lvl1pPr algn="l">
              <a:defRPr sz="1200"/>
            </a:lvl1pPr>
          </a:lstStyle>
          <a:p>
            <a:endParaRPr lang="de-CH" dirty="0"/>
          </a:p>
        </p:txBody>
      </p:sp>
      <p:sp>
        <p:nvSpPr>
          <p:cNvPr id="5" name="Foliennummernplatzhalter 4"/>
          <p:cNvSpPr>
            <a:spLocks noGrp="1"/>
          </p:cNvSpPr>
          <p:nvPr>
            <p:ph type="sldNum" sz="quarter" idx="3"/>
          </p:nvPr>
        </p:nvSpPr>
        <p:spPr>
          <a:xfrm>
            <a:off x="4023203" y="9722309"/>
            <a:ext cx="3079202" cy="512304"/>
          </a:xfrm>
          <a:prstGeom prst="rect">
            <a:avLst/>
          </a:prstGeom>
        </p:spPr>
        <p:txBody>
          <a:bodyPr vert="horz" lIns="94796" tIns="47398" rIns="94796" bIns="47398" rtlCol="0" anchor="b"/>
          <a:lstStyle>
            <a:lvl1pPr algn="r">
              <a:defRPr sz="1200"/>
            </a:lvl1pPr>
          </a:lstStyle>
          <a:p>
            <a:fld id="{AFA02FBF-5AB0-449C-847E-F5AF430708C0}" type="slidenum">
              <a:rPr lang="de-CH" smtClean="0"/>
              <a:t>‹Nr.›</a:t>
            </a:fld>
            <a:endParaRPr lang="de-CH" dirty="0"/>
          </a:p>
        </p:txBody>
      </p:sp>
    </p:spTree>
    <p:extLst>
      <p:ext uri="{BB962C8B-B14F-4D97-AF65-F5344CB8AC3E}">
        <p14:creationId xmlns:p14="http://schemas.microsoft.com/office/powerpoint/2010/main" val="3862095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9202" cy="512304"/>
          </a:xfrm>
          <a:prstGeom prst="rect">
            <a:avLst/>
          </a:prstGeom>
        </p:spPr>
        <p:txBody>
          <a:bodyPr vert="horz" lIns="94796" tIns="47398" rIns="94796" bIns="47398" rtlCol="0"/>
          <a:lstStyle>
            <a:lvl1pPr algn="l" fontAlgn="auto">
              <a:spcBef>
                <a:spcPts val="0"/>
              </a:spcBef>
              <a:spcAft>
                <a:spcPts val="0"/>
              </a:spcAft>
              <a:defRPr sz="1200">
                <a:latin typeface="+mn-lt"/>
              </a:defRPr>
            </a:lvl1pPr>
          </a:lstStyle>
          <a:p>
            <a:pPr>
              <a:defRPr/>
            </a:pPr>
            <a:endParaRPr lang="de-CH" dirty="0"/>
          </a:p>
        </p:txBody>
      </p:sp>
      <p:sp>
        <p:nvSpPr>
          <p:cNvPr id="3" name="Datumsplatzhalter 2"/>
          <p:cNvSpPr>
            <a:spLocks noGrp="1"/>
          </p:cNvSpPr>
          <p:nvPr>
            <p:ph type="dt" idx="1"/>
          </p:nvPr>
        </p:nvSpPr>
        <p:spPr>
          <a:xfrm>
            <a:off x="4023203" y="0"/>
            <a:ext cx="3079202" cy="512304"/>
          </a:xfrm>
          <a:prstGeom prst="rect">
            <a:avLst/>
          </a:prstGeom>
        </p:spPr>
        <p:txBody>
          <a:bodyPr vert="horz" lIns="94796" tIns="47398" rIns="94796" bIns="47398" rtlCol="0"/>
          <a:lstStyle>
            <a:lvl1pPr algn="r" fontAlgn="auto">
              <a:spcBef>
                <a:spcPts val="0"/>
              </a:spcBef>
              <a:spcAft>
                <a:spcPts val="0"/>
              </a:spcAft>
              <a:defRPr sz="1200">
                <a:latin typeface="+mn-lt"/>
              </a:defRPr>
            </a:lvl1pPr>
          </a:lstStyle>
          <a:p>
            <a:pPr>
              <a:defRPr/>
            </a:pPr>
            <a:fld id="{C1CECF11-9B49-4573-B2CF-C0632D446C9F}" type="datetimeFigureOut">
              <a:rPr lang="de-DE"/>
              <a:pPr>
                <a:defRPr/>
              </a:pPr>
              <a:t>09.06.2026</a:t>
            </a:fld>
            <a:endParaRPr lang="de-CH" dirty="0"/>
          </a:p>
        </p:txBody>
      </p:sp>
      <p:sp>
        <p:nvSpPr>
          <p:cNvPr id="4" name="Folienbildplatzhalter 3"/>
          <p:cNvSpPr>
            <a:spLocks noGrp="1" noRot="1" noChangeAspect="1"/>
          </p:cNvSpPr>
          <p:nvPr>
            <p:ph type="sldImg" idx="2"/>
          </p:nvPr>
        </p:nvSpPr>
        <p:spPr>
          <a:xfrm>
            <a:off x="141288" y="768350"/>
            <a:ext cx="6821487" cy="3836988"/>
          </a:xfrm>
          <a:prstGeom prst="rect">
            <a:avLst/>
          </a:prstGeom>
          <a:noFill/>
          <a:ln w="12700">
            <a:solidFill>
              <a:prstClr val="black"/>
            </a:solidFill>
          </a:ln>
        </p:spPr>
        <p:txBody>
          <a:bodyPr vert="horz" lIns="94796" tIns="47398" rIns="94796" bIns="47398" rtlCol="0" anchor="ctr"/>
          <a:lstStyle/>
          <a:p>
            <a:pPr lvl="0"/>
            <a:endParaRPr lang="de-CH" noProof="0" dirty="0"/>
          </a:p>
        </p:txBody>
      </p:sp>
      <p:sp>
        <p:nvSpPr>
          <p:cNvPr id="5" name="Notizenplatzhalter 4"/>
          <p:cNvSpPr>
            <a:spLocks noGrp="1"/>
          </p:cNvSpPr>
          <p:nvPr>
            <p:ph type="body" sz="quarter" idx="3"/>
          </p:nvPr>
        </p:nvSpPr>
        <p:spPr>
          <a:xfrm>
            <a:off x="710075" y="4861155"/>
            <a:ext cx="5683914" cy="4605821"/>
          </a:xfrm>
          <a:prstGeom prst="rect">
            <a:avLst/>
          </a:prstGeom>
        </p:spPr>
        <p:txBody>
          <a:bodyPr vert="horz" lIns="94796" tIns="47398" rIns="94796" bIns="47398"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6" name="Fußzeilenplatzhalter 5"/>
          <p:cNvSpPr>
            <a:spLocks noGrp="1"/>
          </p:cNvSpPr>
          <p:nvPr>
            <p:ph type="ftr" sz="quarter" idx="4"/>
          </p:nvPr>
        </p:nvSpPr>
        <p:spPr>
          <a:xfrm>
            <a:off x="0" y="9720673"/>
            <a:ext cx="3079202" cy="512303"/>
          </a:xfrm>
          <a:prstGeom prst="rect">
            <a:avLst/>
          </a:prstGeom>
        </p:spPr>
        <p:txBody>
          <a:bodyPr vert="horz" lIns="94796" tIns="47398" rIns="94796" bIns="47398" rtlCol="0" anchor="b"/>
          <a:lstStyle>
            <a:lvl1pPr algn="l" fontAlgn="auto">
              <a:spcBef>
                <a:spcPts val="0"/>
              </a:spcBef>
              <a:spcAft>
                <a:spcPts val="0"/>
              </a:spcAft>
              <a:defRPr sz="1200">
                <a:latin typeface="+mn-lt"/>
              </a:defRPr>
            </a:lvl1pPr>
          </a:lstStyle>
          <a:p>
            <a:pPr>
              <a:defRPr/>
            </a:pPr>
            <a:endParaRPr lang="de-CH" dirty="0"/>
          </a:p>
        </p:txBody>
      </p:sp>
      <p:sp>
        <p:nvSpPr>
          <p:cNvPr id="7" name="Foliennummernplatzhalter 6"/>
          <p:cNvSpPr>
            <a:spLocks noGrp="1"/>
          </p:cNvSpPr>
          <p:nvPr>
            <p:ph type="sldNum" sz="quarter" idx="5"/>
          </p:nvPr>
        </p:nvSpPr>
        <p:spPr>
          <a:xfrm>
            <a:off x="4023203" y="9720673"/>
            <a:ext cx="3079202" cy="512303"/>
          </a:xfrm>
          <a:prstGeom prst="rect">
            <a:avLst/>
          </a:prstGeom>
        </p:spPr>
        <p:txBody>
          <a:bodyPr vert="horz" lIns="94796" tIns="47398" rIns="94796" bIns="47398" rtlCol="0" anchor="b"/>
          <a:lstStyle>
            <a:lvl1pPr algn="r" fontAlgn="auto">
              <a:spcBef>
                <a:spcPts val="0"/>
              </a:spcBef>
              <a:spcAft>
                <a:spcPts val="0"/>
              </a:spcAft>
              <a:defRPr sz="1200">
                <a:latin typeface="+mn-lt"/>
              </a:defRPr>
            </a:lvl1pPr>
          </a:lstStyle>
          <a:p>
            <a:pPr>
              <a:defRPr/>
            </a:pPr>
            <a:fld id="{1B340A0F-8D4D-4116-933D-1E9C81E24E40}" type="slidenum">
              <a:rPr lang="de-CH"/>
              <a:pPr>
                <a:defRPr/>
              </a:pPr>
              <a:t>‹Nr.›</a:t>
            </a:fld>
            <a:endParaRPr lang="de-CH" dirty="0"/>
          </a:p>
        </p:txBody>
      </p:sp>
    </p:spTree>
    <p:extLst>
      <p:ext uri="{BB962C8B-B14F-4D97-AF65-F5344CB8AC3E}">
        <p14:creationId xmlns:p14="http://schemas.microsoft.com/office/powerpoint/2010/main" val="38819210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1288" y="768350"/>
            <a:ext cx="6821487" cy="3836988"/>
          </a:xfrm>
        </p:spPr>
        <p:txBody>
          <a:bodyPr/>
          <a:lstStyle/>
          <a:p>
            <a:endParaRPr lang="de-CH" dirty="0"/>
          </a:p>
        </p:txBody>
      </p:sp>
      <p:sp>
        <p:nvSpPr>
          <p:cNvPr id="3" name="Notizenplatzhalter 2"/>
          <p:cNvSpPr>
            <a:spLocks noGrp="1"/>
          </p:cNvSpPr>
          <p:nvPr>
            <p:ph type="body" idx="1"/>
          </p:nvPr>
        </p:nvSpPr>
        <p:spPr/>
        <p:txBody>
          <a:bodyPr>
            <a:normAutofit/>
          </a:bodyPr>
          <a:lstStyle/>
          <a:p>
            <a:endParaRPr lang="de-CH" dirty="0"/>
          </a:p>
        </p:txBody>
      </p:sp>
      <p:sp>
        <p:nvSpPr>
          <p:cNvPr id="4" name="Foliennummernplatzhalter 3"/>
          <p:cNvSpPr>
            <a:spLocks noGrp="1"/>
          </p:cNvSpPr>
          <p:nvPr>
            <p:ph type="sldNum" sz="quarter" idx="10"/>
          </p:nvPr>
        </p:nvSpPr>
        <p:spPr/>
        <p:txBody>
          <a:bodyPr/>
          <a:lstStyle/>
          <a:p>
            <a:fld id="{2AFD98D2-7E69-4C2E-A182-AA9DEE72FE09}" type="slidenum">
              <a:rPr lang="de-CH" smtClean="0"/>
              <a:pPr/>
              <a:t>1</a:t>
            </a:fld>
            <a:endParaRPr lang="de-CH"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E3F01-7DFB-D9FF-D282-E92D0D3EBA0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086A074-3F50-90CC-6737-453846428F98}"/>
              </a:ext>
            </a:extLst>
          </p:cNvPr>
          <p:cNvSpPr>
            <a:spLocks noGrp="1" noRot="1" noChangeAspect="1"/>
          </p:cNvSpPr>
          <p:nvPr>
            <p:ph type="sldImg"/>
          </p:nvPr>
        </p:nvSpPr>
        <p:spPr/>
        <p:txBody>
          <a:bodyPr/>
          <a:lstStyle/>
          <a:p>
            <a:endParaRPr lang="de-CH" dirty="0"/>
          </a:p>
        </p:txBody>
      </p:sp>
      <p:sp>
        <p:nvSpPr>
          <p:cNvPr id="3" name="Notizenplatzhalter 2">
            <a:extLst>
              <a:ext uri="{FF2B5EF4-FFF2-40B4-BE49-F238E27FC236}">
                <a16:creationId xmlns:a16="http://schemas.microsoft.com/office/drawing/2014/main" id="{0685BBBF-DBC3-DB23-6253-0A53BE2727BD}"/>
              </a:ext>
            </a:extLst>
          </p:cNvPr>
          <p:cNvSpPr>
            <a:spLocks noGrp="1"/>
          </p:cNvSpPr>
          <p:nvPr>
            <p:ph type="body" idx="1"/>
          </p:nvPr>
        </p:nvSpPr>
        <p:spPr/>
        <p:txBody>
          <a:bodyPr>
            <a:normAutofit/>
          </a:bodyPr>
          <a:lstStyle/>
          <a:p>
            <a:pPr marL="0" lvl="0" indent="0" eaLnBrk="0" hangingPunct="0">
              <a:spcBef>
                <a:spcPct val="20000"/>
              </a:spcBef>
              <a:buFont typeface="Arial" panose="020B0604020202020204" pitchFamily="34" charset="0"/>
              <a:buNone/>
              <a:tabLst>
                <a:tab pos="7170738" algn="r"/>
              </a:tabLst>
              <a:defRPr/>
            </a:pPr>
            <a:endParaRPr lang="de-CH" sz="1200" dirty="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7CFBB3B2-0931-9CB8-4A42-6F63AA3F8215}"/>
              </a:ext>
            </a:extLst>
          </p:cNvPr>
          <p:cNvSpPr>
            <a:spLocks noGrp="1"/>
          </p:cNvSpPr>
          <p:nvPr>
            <p:ph type="sldNum" sz="quarter" idx="5"/>
          </p:nvPr>
        </p:nvSpPr>
        <p:spPr/>
        <p:txBody>
          <a:bodyPr/>
          <a:lstStyle/>
          <a:p>
            <a:pPr>
              <a:defRPr/>
            </a:pPr>
            <a:fld id="{1B340A0F-8D4D-4116-933D-1E9C81E24E40}" type="slidenum">
              <a:rPr lang="de-CH" smtClean="0"/>
              <a:pPr>
                <a:defRPr/>
              </a:pPr>
              <a:t>12</a:t>
            </a:fld>
            <a:endParaRPr lang="de-CH" dirty="0"/>
          </a:p>
        </p:txBody>
      </p:sp>
    </p:spTree>
    <p:extLst>
      <p:ext uri="{BB962C8B-B14F-4D97-AF65-F5344CB8AC3E}">
        <p14:creationId xmlns:p14="http://schemas.microsoft.com/office/powerpoint/2010/main" val="1217078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5057F-C385-FDA9-DEA0-3C93DC48F1C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09A4A63-2F96-9997-600F-C39598364ABF}"/>
              </a:ext>
            </a:extLst>
          </p:cNvPr>
          <p:cNvSpPr>
            <a:spLocks noGrp="1" noRot="1" noChangeAspect="1"/>
          </p:cNvSpPr>
          <p:nvPr>
            <p:ph type="sldImg"/>
          </p:nvPr>
        </p:nvSpPr>
        <p:spPr/>
        <p:txBody>
          <a:bodyPr/>
          <a:lstStyle/>
          <a:p>
            <a:endParaRPr lang="de-CH" dirty="0"/>
          </a:p>
        </p:txBody>
      </p:sp>
      <p:sp>
        <p:nvSpPr>
          <p:cNvPr id="3" name="Notizenplatzhalter 2">
            <a:extLst>
              <a:ext uri="{FF2B5EF4-FFF2-40B4-BE49-F238E27FC236}">
                <a16:creationId xmlns:a16="http://schemas.microsoft.com/office/drawing/2014/main" id="{F4C9DAC5-CE66-BAE9-4B83-0C24DF906B31}"/>
              </a:ext>
            </a:extLst>
          </p:cNvPr>
          <p:cNvSpPr>
            <a:spLocks noGrp="1"/>
          </p:cNvSpPr>
          <p:nvPr>
            <p:ph type="body" idx="1"/>
          </p:nvPr>
        </p:nvSpPr>
        <p:spPr/>
        <p:txBody>
          <a:bodyPr>
            <a:normAutofit/>
          </a:bodyPr>
          <a:lstStyle/>
          <a:p>
            <a:pPr marL="0" lvl="0" indent="0" eaLnBrk="0" hangingPunct="0">
              <a:spcBef>
                <a:spcPct val="20000"/>
              </a:spcBef>
              <a:buFont typeface="Arial" panose="020B0604020202020204" pitchFamily="34" charset="0"/>
              <a:buNone/>
              <a:tabLst>
                <a:tab pos="7170738" algn="r"/>
              </a:tabLst>
              <a:defRPr/>
            </a:pPr>
            <a:endParaRPr lang="de-CH" sz="1200" dirty="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A6597ACE-C4B7-60F4-1F22-D1C5F7E099B3}"/>
              </a:ext>
            </a:extLst>
          </p:cNvPr>
          <p:cNvSpPr>
            <a:spLocks noGrp="1"/>
          </p:cNvSpPr>
          <p:nvPr>
            <p:ph type="sldNum" sz="quarter" idx="5"/>
          </p:nvPr>
        </p:nvSpPr>
        <p:spPr/>
        <p:txBody>
          <a:bodyPr/>
          <a:lstStyle/>
          <a:p>
            <a:pPr>
              <a:defRPr/>
            </a:pPr>
            <a:fld id="{1B340A0F-8D4D-4116-933D-1E9C81E24E40}" type="slidenum">
              <a:rPr lang="de-CH" smtClean="0"/>
              <a:pPr>
                <a:defRPr/>
              </a:pPr>
              <a:t>13</a:t>
            </a:fld>
            <a:endParaRPr lang="de-CH" dirty="0"/>
          </a:p>
        </p:txBody>
      </p:sp>
    </p:spTree>
    <p:extLst>
      <p:ext uri="{BB962C8B-B14F-4D97-AF65-F5344CB8AC3E}">
        <p14:creationId xmlns:p14="http://schemas.microsoft.com/office/powerpoint/2010/main" val="1766741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2EA6D-987B-E60C-754B-FA638E07CCF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DA4E92D-C606-0005-554C-42F3DAB58B53}"/>
              </a:ext>
            </a:extLst>
          </p:cNvPr>
          <p:cNvSpPr>
            <a:spLocks noGrp="1" noRot="1" noChangeAspect="1"/>
          </p:cNvSpPr>
          <p:nvPr>
            <p:ph type="sldImg"/>
          </p:nvPr>
        </p:nvSpPr>
        <p:spPr/>
        <p:txBody>
          <a:bodyPr/>
          <a:lstStyle/>
          <a:p>
            <a:endParaRPr lang="de-CH" dirty="0"/>
          </a:p>
        </p:txBody>
      </p:sp>
      <p:sp>
        <p:nvSpPr>
          <p:cNvPr id="3" name="Notizenplatzhalter 2">
            <a:extLst>
              <a:ext uri="{FF2B5EF4-FFF2-40B4-BE49-F238E27FC236}">
                <a16:creationId xmlns:a16="http://schemas.microsoft.com/office/drawing/2014/main" id="{7E68AD48-CACB-AB38-EEE2-30F5144F680A}"/>
              </a:ext>
            </a:extLst>
          </p:cNvPr>
          <p:cNvSpPr>
            <a:spLocks noGrp="1"/>
          </p:cNvSpPr>
          <p:nvPr>
            <p:ph type="body" idx="1"/>
          </p:nvPr>
        </p:nvSpPr>
        <p:spPr/>
        <p:txBody>
          <a:bodyPr>
            <a:normAutofit/>
          </a:bodyPr>
          <a:lstStyle/>
          <a:p>
            <a:pPr marL="0" lvl="0" indent="0" eaLnBrk="0" hangingPunct="0">
              <a:spcBef>
                <a:spcPct val="20000"/>
              </a:spcBef>
              <a:buFont typeface="Arial" panose="020B0604020202020204" pitchFamily="34" charset="0"/>
              <a:buNone/>
              <a:tabLst>
                <a:tab pos="7170738" algn="r"/>
              </a:tabLst>
              <a:defRPr/>
            </a:pPr>
            <a:endParaRPr lang="de-CH" sz="1200" dirty="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169D003A-ABB1-119D-A211-694DF727F1FA}"/>
              </a:ext>
            </a:extLst>
          </p:cNvPr>
          <p:cNvSpPr>
            <a:spLocks noGrp="1"/>
          </p:cNvSpPr>
          <p:nvPr>
            <p:ph type="sldNum" sz="quarter" idx="5"/>
          </p:nvPr>
        </p:nvSpPr>
        <p:spPr/>
        <p:txBody>
          <a:bodyPr/>
          <a:lstStyle/>
          <a:p>
            <a:pPr>
              <a:defRPr/>
            </a:pPr>
            <a:fld id="{1B340A0F-8D4D-4116-933D-1E9C81E24E40}" type="slidenum">
              <a:rPr lang="de-CH" smtClean="0"/>
              <a:pPr>
                <a:defRPr/>
              </a:pPr>
              <a:t>14</a:t>
            </a:fld>
            <a:endParaRPr lang="de-CH" dirty="0"/>
          </a:p>
        </p:txBody>
      </p:sp>
    </p:spTree>
    <p:extLst>
      <p:ext uri="{BB962C8B-B14F-4D97-AF65-F5344CB8AC3E}">
        <p14:creationId xmlns:p14="http://schemas.microsoft.com/office/powerpoint/2010/main" val="1020521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de-CH" dirty="0"/>
          </a:p>
        </p:txBody>
      </p:sp>
      <p:sp>
        <p:nvSpPr>
          <p:cNvPr id="3" name="Notes Placeholder 2"/>
          <p:cNvSpPr>
            <a:spLocks noGrp="1"/>
          </p:cNvSpPr>
          <p:nvPr>
            <p:ph type="body" idx="1"/>
          </p:nvPr>
        </p:nvSpPr>
        <p:spPr/>
        <p:txBody>
          <a:bodyPr lIns="80275" tIns="40138" rIns="80275" bIns="40138"/>
          <a:lstStyle/>
          <a:p>
            <a:endParaRPr lang="en-US" dirty="0"/>
          </a:p>
        </p:txBody>
      </p:sp>
      <p:sp>
        <p:nvSpPr>
          <p:cNvPr id="4" name="Slide Number Placeholder 3"/>
          <p:cNvSpPr>
            <a:spLocks noGrp="1"/>
          </p:cNvSpPr>
          <p:nvPr>
            <p:ph type="sldNum" sz="quarter" idx="10"/>
          </p:nvPr>
        </p:nvSpPr>
        <p:spPr/>
        <p:txBody>
          <a:bodyPr lIns="80275" tIns="40138" rIns="80275" bIns="40138"/>
          <a:lstStyle/>
          <a:p>
            <a:fld id="{F7021451-1387-4CA6-816F-3879F97B5CBC}" type="slidenum">
              <a:rPr lang="en-US"/>
              <a:t>15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de-CH" dirty="0"/>
          </a:p>
        </p:txBody>
      </p:sp>
      <p:sp>
        <p:nvSpPr>
          <p:cNvPr id="3" name="Notes Placeholder 2"/>
          <p:cNvSpPr>
            <a:spLocks noGrp="1"/>
          </p:cNvSpPr>
          <p:nvPr>
            <p:ph type="body" idx="1"/>
          </p:nvPr>
        </p:nvSpPr>
        <p:spPr/>
        <p:txBody>
          <a:bodyPr lIns="80275" tIns="40138" rIns="80275" bIns="40138"/>
          <a:lstStyle/>
          <a:p>
            <a:endParaRPr lang="en-US" dirty="0"/>
          </a:p>
        </p:txBody>
      </p:sp>
      <p:sp>
        <p:nvSpPr>
          <p:cNvPr id="4" name="Slide Number Placeholder 3"/>
          <p:cNvSpPr>
            <a:spLocks noGrp="1"/>
          </p:cNvSpPr>
          <p:nvPr>
            <p:ph type="sldNum" sz="quarter" idx="10"/>
          </p:nvPr>
        </p:nvSpPr>
        <p:spPr/>
        <p:txBody>
          <a:bodyPr lIns="80275" tIns="40138" rIns="80275" bIns="40138"/>
          <a:lstStyle/>
          <a:p>
            <a:fld id="{F7021451-1387-4CA6-816F-3879F97B5CBC}" type="slidenum">
              <a:rPr lang="en-US"/>
              <a:t>16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de-CH" dirty="0"/>
          </a:p>
        </p:txBody>
      </p:sp>
      <p:sp>
        <p:nvSpPr>
          <p:cNvPr id="3" name="Notes Placeholder 2"/>
          <p:cNvSpPr>
            <a:spLocks noGrp="1"/>
          </p:cNvSpPr>
          <p:nvPr>
            <p:ph type="body" idx="1"/>
          </p:nvPr>
        </p:nvSpPr>
        <p:spPr/>
        <p:txBody>
          <a:bodyPr lIns="80275" tIns="40138" rIns="80275" bIns="40138"/>
          <a:lstStyle/>
          <a:p>
            <a:endParaRPr lang="en-US" dirty="0"/>
          </a:p>
        </p:txBody>
      </p:sp>
      <p:sp>
        <p:nvSpPr>
          <p:cNvPr id="4" name="Slide Number Placeholder 3"/>
          <p:cNvSpPr>
            <a:spLocks noGrp="1"/>
          </p:cNvSpPr>
          <p:nvPr>
            <p:ph type="sldNum" sz="quarter" idx="10"/>
          </p:nvPr>
        </p:nvSpPr>
        <p:spPr/>
        <p:txBody>
          <a:bodyPr lIns="80275" tIns="40138" rIns="80275" bIns="40138"/>
          <a:lstStyle/>
          <a:p>
            <a:fld id="{F7021451-1387-4CA6-816F-3879F97B5CBC}" type="slidenum">
              <a:rPr lang="en-US"/>
              <a:t>17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de-CH" dirty="0"/>
          </a:p>
        </p:txBody>
      </p:sp>
      <p:sp>
        <p:nvSpPr>
          <p:cNvPr id="3" name="Notes Placeholder 2"/>
          <p:cNvSpPr>
            <a:spLocks noGrp="1"/>
          </p:cNvSpPr>
          <p:nvPr>
            <p:ph type="body" idx="1"/>
          </p:nvPr>
        </p:nvSpPr>
        <p:spPr/>
        <p:txBody>
          <a:bodyPr lIns="80275" tIns="40138" rIns="80275" bIns="40138"/>
          <a:lstStyle/>
          <a:p>
            <a:endParaRPr lang="en-US" dirty="0"/>
          </a:p>
        </p:txBody>
      </p:sp>
      <p:sp>
        <p:nvSpPr>
          <p:cNvPr id="4" name="Slide Number Placeholder 3"/>
          <p:cNvSpPr>
            <a:spLocks noGrp="1"/>
          </p:cNvSpPr>
          <p:nvPr>
            <p:ph type="sldNum" sz="quarter" idx="10"/>
          </p:nvPr>
        </p:nvSpPr>
        <p:spPr/>
        <p:txBody>
          <a:bodyPr lIns="80275" tIns="40138" rIns="80275" bIns="40138"/>
          <a:lstStyle/>
          <a:p>
            <a:fld id="{F7021451-1387-4CA6-816F-3879F97B5CBC}" type="slidenum">
              <a:rPr lang="en-US"/>
              <a:t>18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de-CH" dirty="0"/>
          </a:p>
        </p:txBody>
      </p:sp>
      <p:sp>
        <p:nvSpPr>
          <p:cNvPr id="3" name="Notes Placeholder 2"/>
          <p:cNvSpPr>
            <a:spLocks noGrp="1"/>
          </p:cNvSpPr>
          <p:nvPr>
            <p:ph type="body" idx="1"/>
          </p:nvPr>
        </p:nvSpPr>
        <p:spPr/>
        <p:txBody>
          <a:bodyPr lIns="80275" tIns="40138" rIns="80275" bIns="40138"/>
          <a:lstStyle/>
          <a:p>
            <a:endParaRPr lang="en-US" dirty="0"/>
          </a:p>
        </p:txBody>
      </p:sp>
      <p:sp>
        <p:nvSpPr>
          <p:cNvPr id="4" name="Slide Number Placeholder 3"/>
          <p:cNvSpPr>
            <a:spLocks noGrp="1"/>
          </p:cNvSpPr>
          <p:nvPr>
            <p:ph type="sldNum" sz="quarter" idx="10"/>
          </p:nvPr>
        </p:nvSpPr>
        <p:spPr/>
        <p:txBody>
          <a:bodyPr lIns="80275" tIns="40138" rIns="80275" bIns="40138"/>
          <a:lstStyle/>
          <a:p>
            <a:fld id="{F7021451-1387-4CA6-816F-3879F97B5CBC}" type="slidenum">
              <a:rPr lang="en-US"/>
              <a:t>19</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de-CH" dirty="0"/>
          </a:p>
        </p:txBody>
      </p:sp>
      <p:sp>
        <p:nvSpPr>
          <p:cNvPr id="3" name="Notes Placeholder 2"/>
          <p:cNvSpPr>
            <a:spLocks noGrp="1"/>
          </p:cNvSpPr>
          <p:nvPr>
            <p:ph type="body" idx="1"/>
          </p:nvPr>
        </p:nvSpPr>
        <p:spPr/>
        <p:txBody>
          <a:bodyPr lIns="80275" tIns="40138" rIns="80275" bIns="40138"/>
          <a:lstStyle/>
          <a:p>
            <a:endParaRPr lang="en-US" dirty="0"/>
          </a:p>
        </p:txBody>
      </p:sp>
      <p:sp>
        <p:nvSpPr>
          <p:cNvPr id="4" name="Slide Number Placeholder 3"/>
          <p:cNvSpPr>
            <a:spLocks noGrp="1"/>
          </p:cNvSpPr>
          <p:nvPr>
            <p:ph type="sldNum" sz="quarter" idx="10"/>
          </p:nvPr>
        </p:nvSpPr>
        <p:spPr/>
        <p:txBody>
          <a:bodyPr lIns="80275" tIns="40138" rIns="80275" bIns="40138"/>
          <a:lstStyle/>
          <a:p>
            <a:fld id="{F7021451-1387-4CA6-816F-3879F97B5CBC}" type="slidenum">
              <a:rPr lang="en-US"/>
              <a:t>20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de-CH" dirty="0"/>
          </a:p>
        </p:txBody>
      </p:sp>
      <p:sp>
        <p:nvSpPr>
          <p:cNvPr id="3" name="Notes Placeholder 2"/>
          <p:cNvSpPr>
            <a:spLocks noGrp="1"/>
          </p:cNvSpPr>
          <p:nvPr>
            <p:ph type="body" idx="1"/>
          </p:nvPr>
        </p:nvSpPr>
        <p:spPr/>
        <p:txBody>
          <a:bodyPr lIns="80275" tIns="40138" rIns="80275" bIns="40138"/>
          <a:lstStyle/>
          <a:p>
            <a:endParaRPr lang="en-US" dirty="0"/>
          </a:p>
        </p:txBody>
      </p:sp>
      <p:sp>
        <p:nvSpPr>
          <p:cNvPr id="4" name="Slide Number Placeholder 3"/>
          <p:cNvSpPr>
            <a:spLocks noGrp="1"/>
          </p:cNvSpPr>
          <p:nvPr>
            <p:ph type="sldNum" sz="quarter" idx="10"/>
          </p:nvPr>
        </p:nvSpPr>
        <p:spPr/>
        <p:txBody>
          <a:bodyPr lIns="80275" tIns="40138" rIns="80275" bIns="40138"/>
          <a:lstStyle/>
          <a:p>
            <a:fld id="{F7021451-1387-4CA6-816F-3879F97B5CBC}" type="slidenum">
              <a:rPr lang="en-US"/>
              <a:t>21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1288" y="768350"/>
            <a:ext cx="6821487" cy="3836988"/>
          </a:xfrm>
        </p:spPr>
        <p:txBody>
          <a:bodyPr/>
          <a:lstStyle/>
          <a:p>
            <a:endParaRPr lang="de-CH" dirty="0"/>
          </a:p>
        </p:txBody>
      </p:sp>
      <p:sp>
        <p:nvSpPr>
          <p:cNvPr id="3" name="Notizenplatzhalter 2"/>
          <p:cNvSpPr>
            <a:spLocks noGrp="1"/>
          </p:cNvSpPr>
          <p:nvPr>
            <p:ph type="body" idx="1"/>
          </p:nvPr>
        </p:nvSpPr>
        <p:spPr/>
        <p:txBody>
          <a:bodyPr>
            <a:normAutofit/>
          </a:bodyPr>
          <a:lstStyle/>
          <a:p>
            <a:endParaRPr lang="de-CH" dirty="0"/>
          </a:p>
        </p:txBody>
      </p:sp>
      <p:sp>
        <p:nvSpPr>
          <p:cNvPr id="4" name="Foliennummernplatzhalter 3"/>
          <p:cNvSpPr>
            <a:spLocks noGrp="1"/>
          </p:cNvSpPr>
          <p:nvPr>
            <p:ph type="sldNum" sz="quarter" idx="10"/>
          </p:nvPr>
        </p:nvSpPr>
        <p:spPr/>
        <p:txBody>
          <a:bodyPr/>
          <a:lstStyle/>
          <a:p>
            <a:fld id="{2AFD98D2-7E69-4C2E-A182-AA9DEE72FE09}" type="slidenum">
              <a:rPr lang="de-CH" smtClean="0"/>
              <a:pPr/>
              <a:t>2</a:t>
            </a:fld>
            <a:endParaRPr lang="de-CH"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D7094-D857-B60C-62A6-200A63F6353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2BFA574-7381-81D9-A331-E16129F17B8D}"/>
              </a:ext>
            </a:extLst>
          </p:cNvPr>
          <p:cNvSpPr>
            <a:spLocks noGrp="1" noRot="1" noChangeAspect="1"/>
          </p:cNvSpPr>
          <p:nvPr>
            <p:ph type="sldImg"/>
          </p:nvPr>
        </p:nvSpPr>
        <p:spPr>
          <a:xfrm>
            <a:off x="141288" y="768350"/>
            <a:ext cx="6821487" cy="3836988"/>
          </a:xfrm>
        </p:spPr>
        <p:txBody>
          <a:bodyPr/>
          <a:lstStyle/>
          <a:p>
            <a:endParaRPr lang="de-CH" dirty="0"/>
          </a:p>
        </p:txBody>
      </p:sp>
      <p:sp>
        <p:nvSpPr>
          <p:cNvPr id="3" name="Notizenplatzhalter 2">
            <a:extLst>
              <a:ext uri="{FF2B5EF4-FFF2-40B4-BE49-F238E27FC236}">
                <a16:creationId xmlns:a16="http://schemas.microsoft.com/office/drawing/2014/main" id="{43E13CE9-A782-2825-0461-A6CE456F173D}"/>
              </a:ext>
            </a:extLst>
          </p:cNvPr>
          <p:cNvSpPr>
            <a:spLocks noGrp="1"/>
          </p:cNvSpPr>
          <p:nvPr>
            <p:ph type="body" idx="1"/>
          </p:nvPr>
        </p:nvSpPr>
        <p:spPr/>
        <p:txBody>
          <a:bodyPr>
            <a:normAutofit/>
          </a:bodyPr>
          <a:lstStyle/>
          <a:p>
            <a:pPr defTabSz="947958">
              <a:spcBef>
                <a:spcPct val="20000"/>
              </a:spcBef>
              <a:tabLst>
                <a:tab pos="7433904" algn="r"/>
              </a:tabLst>
              <a:defRPr/>
            </a:pPr>
            <a:endParaRPr lang="de-CH" sz="1900" dirty="0">
              <a:solidFill>
                <a:prstClr val="black"/>
              </a:solidFill>
              <a:latin typeface="Arial" panose="020B0604020202020204" pitchFamily="34" charset="0"/>
              <a:cs typeface="Arial" panose="020B0604020202020204" pitchFamily="34" charset="0"/>
            </a:endParaRPr>
          </a:p>
          <a:p>
            <a:pPr>
              <a:spcBef>
                <a:spcPct val="20000"/>
              </a:spcBef>
              <a:tabLst>
                <a:tab pos="7433904" algn="r"/>
              </a:tabLst>
              <a:defRPr/>
            </a:pPr>
            <a:endParaRPr lang="de-CH" sz="1900" dirty="0">
              <a:solidFill>
                <a:srgbClr val="000000"/>
              </a:solidFill>
              <a:latin typeface="Arial" panose="020B0604020202020204" pitchFamily="34" charset="0"/>
            </a:endParaRPr>
          </a:p>
        </p:txBody>
      </p:sp>
      <p:sp>
        <p:nvSpPr>
          <p:cNvPr id="4" name="Foliennummernplatzhalter 3">
            <a:extLst>
              <a:ext uri="{FF2B5EF4-FFF2-40B4-BE49-F238E27FC236}">
                <a16:creationId xmlns:a16="http://schemas.microsoft.com/office/drawing/2014/main" id="{D43D9D76-A6A5-1758-ED4D-D6846F35F202}"/>
              </a:ext>
            </a:extLst>
          </p:cNvPr>
          <p:cNvSpPr>
            <a:spLocks noGrp="1"/>
          </p:cNvSpPr>
          <p:nvPr>
            <p:ph type="sldNum" sz="quarter" idx="10"/>
          </p:nvPr>
        </p:nvSpPr>
        <p:spPr/>
        <p:txBody>
          <a:bodyPr/>
          <a:lstStyle/>
          <a:p>
            <a:pPr defTabSz="947958">
              <a:defRPr/>
            </a:pPr>
            <a:fld id="{2AFD98D2-7E69-4C2E-A182-AA9DEE72FE09}" type="slidenum">
              <a:rPr lang="de-CH">
                <a:solidFill>
                  <a:prstClr val="black"/>
                </a:solidFill>
                <a:latin typeface="Calibri"/>
              </a:rPr>
              <a:pPr defTabSz="947958">
                <a:defRPr/>
              </a:pPr>
              <a:t>22</a:t>
            </a:fld>
            <a:endParaRPr lang="de-CH" dirty="0">
              <a:solidFill>
                <a:prstClr val="black"/>
              </a:solidFill>
              <a:latin typeface="Calibri"/>
            </a:endParaRPr>
          </a:p>
        </p:txBody>
      </p:sp>
    </p:spTree>
    <p:extLst>
      <p:ext uri="{BB962C8B-B14F-4D97-AF65-F5344CB8AC3E}">
        <p14:creationId xmlns:p14="http://schemas.microsoft.com/office/powerpoint/2010/main" val="1408844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CH" dirty="0"/>
          </a:p>
        </p:txBody>
      </p:sp>
      <p:sp>
        <p:nvSpPr>
          <p:cNvPr id="3" name="Notizenplatzhalter 2"/>
          <p:cNvSpPr>
            <a:spLocks noGrp="1"/>
          </p:cNvSpPr>
          <p:nvPr>
            <p:ph type="body" idx="1"/>
          </p:nvPr>
        </p:nvSpPr>
        <p:spPr/>
        <p:txBody>
          <a:bodyPr/>
          <a:lstStyle/>
          <a:p>
            <a:r>
              <a:rPr lang="de-CH" b="1" dirty="0">
                <a:latin typeface="Arial" panose="020B0604020202020204" pitchFamily="34" charset="0"/>
                <a:ea typeface="Tahoma" panose="020B0604030504040204" pitchFamily="34" charset="0"/>
                <a:cs typeface="Arial" panose="020B0604020202020204" pitchFamily="34" charset="0"/>
              </a:rPr>
              <a:t>Handlungsbedarf</a:t>
            </a:r>
          </a:p>
          <a:p>
            <a:pPr marL="177742" indent="-177742">
              <a:buFont typeface="Arial" panose="020B0604020202020204" pitchFamily="34" charset="0"/>
              <a:buChar char="•"/>
            </a:pPr>
            <a:r>
              <a:rPr lang="de-CH" dirty="0">
                <a:latin typeface="Arial" panose="020B0604020202020204" pitchFamily="34" charset="0"/>
                <a:ea typeface="Tahoma" panose="020B0604030504040204" pitchFamily="34" charset="0"/>
                <a:cs typeface="Arial" panose="020B0604020202020204" pitchFamily="34" charset="0"/>
              </a:rPr>
              <a:t>Bauliche Instandhaltungs- resp. Sanierungsmassnahmen nötig!</a:t>
            </a:r>
          </a:p>
          <a:p>
            <a:pPr marL="177742" indent="-177742">
              <a:buFont typeface="Arial" panose="020B0604020202020204" pitchFamily="34" charset="0"/>
              <a:buChar char="•"/>
            </a:pPr>
            <a:r>
              <a:rPr lang="de-CH" dirty="0">
                <a:latin typeface="Arial" panose="020B0604020202020204" pitchFamily="34" charset="0"/>
                <a:ea typeface="Tahoma" panose="020B0604030504040204" pitchFamily="34" charset="0"/>
                <a:cs typeface="Arial" panose="020B0604020202020204" pitchFamily="34" charset="0"/>
              </a:rPr>
              <a:t>Der Bedarf für mehr Aufenthalts-,Unterrichts- und Multifunktionsraum, Arbeitsräume sowie Aula ist vorhanden und wird noch ansteigen.</a:t>
            </a:r>
          </a:p>
          <a:p>
            <a:pPr marL="177742" indent="-177742">
              <a:buFont typeface="Arial" panose="020B0604020202020204" pitchFamily="34" charset="0"/>
              <a:buChar char="•"/>
            </a:pPr>
            <a:r>
              <a:rPr lang="de-CH" dirty="0">
                <a:latin typeface="Arial" panose="020B0604020202020204" pitchFamily="34" charset="0"/>
                <a:ea typeface="Tahoma" panose="020B0604030504040204" pitchFamily="34" charset="0"/>
                <a:cs typeface="Arial" panose="020B0604020202020204" pitchFamily="34" charset="0"/>
              </a:rPr>
              <a:t>Die bestehende Doppelturnhalle sowie die Mehrzweckhalle decken den Bedarf an Hallenfläche nicht ab.</a:t>
            </a:r>
          </a:p>
          <a:p>
            <a:endParaRPr lang="de-CH" dirty="0"/>
          </a:p>
        </p:txBody>
      </p:sp>
      <p:sp>
        <p:nvSpPr>
          <p:cNvPr id="4" name="Foliennummernplatzhalter 3"/>
          <p:cNvSpPr>
            <a:spLocks noGrp="1"/>
          </p:cNvSpPr>
          <p:nvPr>
            <p:ph type="sldNum" sz="quarter" idx="5"/>
          </p:nvPr>
        </p:nvSpPr>
        <p:spPr/>
        <p:txBody>
          <a:bodyPr/>
          <a:lstStyle/>
          <a:p>
            <a:pPr>
              <a:defRPr/>
            </a:pPr>
            <a:fld id="{1B340A0F-8D4D-4116-933D-1E9C81E24E40}" type="slidenum">
              <a:rPr lang="de-CH" smtClean="0"/>
              <a:pPr>
                <a:defRPr/>
              </a:pPr>
              <a:t>24</a:t>
            </a:fld>
            <a:endParaRPr lang="de-CH" dirty="0"/>
          </a:p>
        </p:txBody>
      </p:sp>
    </p:spTree>
    <p:extLst>
      <p:ext uri="{BB962C8B-B14F-4D97-AF65-F5344CB8AC3E}">
        <p14:creationId xmlns:p14="http://schemas.microsoft.com/office/powerpoint/2010/main" val="3490239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CH" dirty="0"/>
          </a:p>
        </p:txBody>
      </p:sp>
      <p:sp>
        <p:nvSpPr>
          <p:cNvPr id="3" name="Notizenplatzhalter 2"/>
          <p:cNvSpPr>
            <a:spLocks noGrp="1"/>
          </p:cNvSpPr>
          <p:nvPr>
            <p:ph type="body" idx="1"/>
          </p:nvPr>
        </p:nvSpPr>
        <p:spPr/>
        <p:txBody>
          <a:bodyPr>
            <a:normAutofit/>
          </a:bodyPr>
          <a:lstStyle/>
          <a:p>
            <a:pPr>
              <a:spcBef>
                <a:spcPct val="20000"/>
              </a:spcBef>
              <a:tabLst>
                <a:tab pos="7433904" algn="r"/>
              </a:tabLst>
              <a:defRPr/>
            </a:pPr>
            <a:endParaRPr lang="de-CH"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pPr>
              <a:defRPr/>
            </a:pPr>
            <a:fld id="{1B340A0F-8D4D-4116-933D-1E9C81E24E40}" type="slidenum">
              <a:rPr lang="de-CH" smtClean="0"/>
              <a:pPr>
                <a:defRPr/>
              </a:pPr>
              <a:t>25</a:t>
            </a:fld>
            <a:endParaRPr lang="de-CH" dirty="0"/>
          </a:p>
        </p:txBody>
      </p:sp>
    </p:spTree>
    <p:extLst>
      <p:ext uri="{BB962C8B-B14F-4D97-AF65-F5344CB8AC3E}">
        <p14:creationId xmlns:p14="http://schemas.microsoft.com/office/powerpoint/2010/main" val="982228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B8857-2601-9252-03FA-65704FD3E77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02906A2-7E71-5791-771E-4419F22A1D18}"/>
              </a:ext>
            </a:extLst>
          </p:cNvPr>
          <p:cNvSpPr>
            <a:spLocks noGrp="1" noRot="1" noChangeAspect="1"/>
          </p:cNvSpPr>
          <p:nvPr>
            <p:ph type="sldImg"/>
          </p:nvPr>
        </p:nvSpPr>
        <p:spPr>
          <a:xfrm>
            <a:off x="141288" y="768350"/>
            <a:ext cx="6821487" cy="3836988"/>
          </a:xfrm>
        </p:spPr>
        <p:txBody>
          <a:bodyPr/>
          <a:lstStyle/>
          <a:p>
            <a:endParaRPr lang="de-CH" dirty="0"/>
          </a:p>
        </p:txBody>
      </p:sp>
      <p:sp>
        <p:nvSpPr>
          <p:cNvPr id="3" name="Notizenplatzhalter 2">
            <a:extLst>
              <a:ext uri="{FF2B5EF4-FFF2-40B4-BE49-F238E27FC236}">
                <a16:creationId xmlns:a16="http://schemas.microsoft.com/office/drawing/2014/main" id="{96EDA4A4-0B47-CFD3-C63F-33B5869E65CB}"/>
              </a:ext>
            </a:extLst>
          </p:cNvPr>
          <p:cNvSpPr>
            <a:spLocks noGrp="1"/>
          </p:cNvSpPr>
          <p:nvPr>
            <p:ph type="body" idx="1"/>
          </p:nvPr>
        </p:nvSpPr>
        <p:spPr/>
        <p:txBody>
          <a:bodyPr>
            <a:normAutofit/>
          </a:bodyPr>
          <a:lstStyle/>
          <a:p>
            <a:pPr>
              <a:spcBef>
                <a:spcPct val="20000"/>
              </a:spcBef>
              <a:tabLst>
                <a:tab pos="7433904" algn="r"/>
              </a:tabLst>
              <a:defRPr/>
            </a:pPr>
            <a:r>
              <a:rPr lang="de-CH" sz="1700" dirty="0">
                <a:solidFill>
                  <a:srgbClr val="000000"/>
                </a:solidFill>
              </a:rPr>
              <a:t>Bevölkerungsentwicklung des Bundesamts für Statistik erscheint alle 5 Jahre (letztmals 2025).</a:t>
            </a:r>
          </a:p>
          <a:p>
            <a:pPr>
              <a:spcBef>
                <a:spcPct val="20000"/>
              </a:spcBef>
              <a:tabLst>
                <a:tab pos="7433904" algn="r"/>
              </a:tabLst>
              <a:defRPr/>
            </a:pPr>
            <a:r>
              <a:rPr lang="de-CH" sz="1700" dirty="0">
                <a:solidFill>
                  <a:srgbClr val="000000"/>
                </a:solidFill>
              </a:rPr>
              <a:t>Entwicklung ist abhängig von Geburtenhäufigkeit, Sterblichkeit und Ein- und Auswanderung.</a:t>
            </a:r>
          </a:p>
        </p:txBody>
      </p:sp>
      <p:sp>
        <p:nvSpPr>
          <p:cNvPr id="4" name="Foliennummernplatzhalter 3">
            <a:extLst>
              <a:ext uri="{FF2B5EF4-FFF2-40B4-BE49-F238E27FC236}">
                <a16:creationId xmlns:a16="http://schemas.microsoft.com/office/drawing/2014/main" id="{991EE789-6BD9-64E5-3B5D-F6B8ED9BDAA4}"/>
              </a:ext>
            </a:extLst>
          </p:cNvPr>
          <p:cNvSpPr>
            <a:spLocks noGrp="1"/>
          </p:cNvSpPr>
          <p:nvPr>
            <p:ph type="sldNum" sz="quarter" idx="10"/>
          </p:nvPr>
        </p:nvSpPr>
        <p:spPr/>
        <p:txBody>
          <a:bodyPr/>
          <a:lstStyle/>
          <a:p>
            <a:pPr defTabSz="947958">
              <a:defRPr/>
            </a:pPr>
            <a:fld id="{2AFD98D2-7E69-4C2E-A182-AA9DEE72FE09}" type="slidenum">
              <a:rPr lang="de-CH">
                <a:solidFill>
                  <a:prstClr val="black"/>
                </a:solidFill>
                <a:latin typeface="Calibri"/>
              </a:rPr>
              <a:pPr defTabSz="947958">
                <a:defRPr/>
              </a:pPr>
              <a:t>26</a:t>
            </a:fld>
            <a:endParaRPr lang="de-CH" dirty="0">
              <a:solidFill>
                <a:prstClr val="black"/>
              </a:solidFill>
              <a:latin typeface="Calibri"/>
            </a:endParaRPr>
          </a:p>
        </p:txBody>
      </p:sp>
    </p:spTree>
    <p:extLst>
      <p:ext uri="{BB962C8B-B14F-4D97-AF65-F5344CB8AC3E}">
        <p14:creationId xmlns:p14="http://schemas.microsoft.com/office/powerpoint/2010/main" val="774088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533E8-C440-1E90-B64D-D9C2E6AAB43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10F22E0-EEA6-704F-74BD-25F0049DC2F6}"/>
              </a:ext>
            </a:extLst>
          </p:cNvPr>
          <p:cNvSpPr>
            <a:spLocks noGrp="1" noRot="1" noChangeAspect="1"/>
          </p:cNvSpPr>
          <p:nvPr>
            <p:ph type="sldImg"/>
          </p:nvPr>
        </p:nvSpPr>
        <p:spPr>
          <a:xfrm>
            <a:off x="141288" y="768350"/>
            <a:ext cx="6821487" cy="3836988"/>
          </a:xfrm>
        </p:spPr>
        <p:txBody>
          <a:bodyPr/>
          <a:lstStyle/>
          <a:p>
            <a:endParaRPr lang="de-CH" dirty="0"/>
          </a:p>
        </p:txBody>
      </p:sp>
      <p:sp>
        <p:nvSpPr>
          <p:cNvPr id="3" name="Notizenplatzhalter 2">
            <a:extLst>
              <a:ext uri="{FF2B5EF4-FFF2-40B4-BE49-F238E27FC236}">
                <a16:creationId xmlns:a16="http://schemas.microsoft.com/office/drawing/2014/main" id="{51DD3DA8-D934-6029-7B73-79FACE63A069}"/>
              </a:ext>
            </a:extLst>
          </p:cNvPr>
          <p:cNvSpPr>
            <a:spLocks noGrp="1"/>
          </p:cNvSpPr>
          <p:nvPr>
            <p:ph type="body" idx="1"/>
          </p:nvPr>
        </p:nvSpPr>
        <p:spPr/>
        <p:txBody>
          <a:bodyPr>
            <a:normAutofit/>
          </a:bodyPr>
          <a:lstStyle/>
          <a:p>
            <a:pPr>
              <a:spcBef>
                <a:spcPct val="20000"/>
              </a:spcBef>
              <a:tabLst>
                <a:tab pos="7433904" algn="r"/>
              </a:tabLst>
              <a:defRPr/>
            </a:pPr>
            <a:r>
              <a:rPr lang="de-CH" sz="1700" dirty="0">
                <a:solidFill>
                  <a:srgbClr val="000000"/>
                </a:solidFill>
              </a:rPr>
              <a:t>18% der Zu- und Wegzüge der Bevölkerung sind Kinder (bis 16 Jahre)</a:t>
            </a:r>
          </a:p>
        </p:txBody>
      </p:sp>
      <p:sp>
        <p:nvSpPr>
          <p:cNvPr id="4" name="Foliennummernplatzhalter 3">
            <a:extLst>
              <a:ext uri="{FF2B5EF4-FFF2-40B4-BE49-F238E27FC236}">
                <a16:creationId xmlns:a16="http://schemas.microsoft.com/office/drawing/2014/main" id="{15F7E3CA-BD19-A0E6-EE17-7B668FE43E1C}"/>
              </a:ext>
            </a:extLst>
          </p:cNvPr>
          <p:cNvSpPr>
            <a:spLocks noGrp="1"/>
          </p:cNvSpPr>
          <p:nvPr>
            <p:ph type="sldNum" sz="quarter" idx="10"/>
          </p:nvPr>
        </p:nvSpPr>
        <p:spPr/>
        <p:txBody>
          <a:bodyPr/>
          <a:lstStyle/>
          <a:p>
            <a:pPr defTabSz="947958">
              <a:defRPr/>
            </a:pPr>
            <a:fld id="{2AFD98D2-7E69-4C2E-A182-AA9DEE72FE09}" type="slidenum">
              <a:rPr lang="de-CH">
                <a:solidFill>
                  <a:prstClr val="black"/>
                </a:solidFill>
                <a:latin typeface="Calibri"/>
              </a:rPr>
              <a:pPr defTabSz="947958">
                <a:defRPr/>
              </a:pPr>
              <a:t>27</a:t>
            </a:fld>
            <a:endParaRPr lang="de-CH" dirty="0">
              <a:solidFill>
                <a:prstClr val="black"/>
              </a:solidFill>
              <a:latin typeface="Calibri"/>
            </a:endParaRPr>
          </a:p>
        </p:txBody>
      </p:sp>
    </p:spTree>
    <p:extLst>
      <p:ext uri="{BB962C8B-B14F-4D97-AF65-F5344CB8AC3E}">
        <p14:creationId xmlns:p14="http://schemas.microsoft.com/office/powerpoint/2010/main" val="263359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533E8-C440-1E90-B64D-D9C2E6AAB43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10F22E0-EEA6-704F-74BD-25F0049DC2F6}"/>
              </a:ext>
            </a:extLst>
          </p:cNvPr>
          <p:cNvSpPr>
            <a:spLocks noGrp="1" noRot="1" noChangeAspect="1"/>
          </p:cNvSpPr>
          <p:nvPr>
            <p:ph type="sldImg"/>
          </p:nvPr>
        </p:nvSpPr>
        <p:spPr>
          <a:xfrm>
            <a:off x="141288" y="768350"/>
            <a:ext cx="6821487" cy="3836988"/>
          </a:xfrm>
        </p:spPr>
        <p:txBody>
          <a:bodyPr/>
          <a:lstStyle/>
          <a:p>
            <a:endParaRPr lang="de-CH" dirty="0"/>
          </a:p>
        </p:txBody>
      </p:sp>
      <p:sp>
        <p:nvSpPr>
          <p:cNvPr id="3" name="Notizenplatzhalter 2">
            <a:extLst>
              <a:ext uri="{FF2B5EF4-FFF2-40B4-BE49-F238E27FC236}">
                <a16:creationId xmlns:a16="http://schemas.microsoft.com/office/drawing/2014/main" id="{51DD3DA8-D934-6029-7B73-79FACE63A069}"/>
              </a:ext>
            </a:extLst>
          </p:cNvPr>
          <p:cNvSpPr>
            <a:spLocks noGrp="1"/>
          </p:cNvSpPr>
          <p:nvPr>
            <p:ph type="body" idx="1"/>
          </p:nvPr>
        </p:nvSpPr>
        <p:spPr/>
        <p:txBody>
          <a:bodyPr>
            <a:normAutofit/>
          </a:bodyPr>
          <a:lstStyle/>
          <a:p>
            <a:pPr>
              <a:spcBef>
                <a:spcPct val="20000"/>
              </a:spcBef>
              <a:tabLst>
                <a:tab pos="7433904" algn="r"/>
              </a:tabLst>
              <a:defRPr/>
            </a:pPr>
            <a:endParaRPr lang="de-CH" sz="1900" dirty="0">
              <a:solidFill>
                <a:srgbClr val="000000"/>
              </a:solidFill>
              <a:latin typeface="Arial" panose="020B0604020202020204" pitchFamily="34" charset="0"/>
            </a:endParaRPr>
          </a:p>
        </p:txBody>
      </p:sp>
      <p:sp>
        <p:nvSpPr>
          <p:cNvPr id="4" name="Foliennummernplatzhalter 3">
            <a:extLst>
              <a:ext uri="{FF2B5EF4-FFF2-40B4-BE49-F238E27FC236}">
                <a16:creationId xmlns:a16="http://schemas.microsoft.com/office/drawing/2014/main" id="{15F7E3CA-BD19-A0E6-EE17-7B668FE43E1C}"/>
              </a:ext>
            </a:extLst>
          </p:cNvPr>
          <p:cNvSpPr>
            <a:spLocks noGrp="1"/>
          </p:cNvSpPr>
          <p:nvPr>
            <p:ph type="sldNum" sz="quarter" idx="10"/>
          </p:nvPr>
        </p:nvSpPr>
        <p:spPr/>
        <p:txBody>
          <a:bodyPr/>
          <a:lstStyle/>
          <a:p>
            <a:pPr defTabSz="947958">
              <a:defRPr/>
            </a:pPr>
            <a:fld id="{2AFD98D2-7E69-4C2E-A182-AA9DEE72FE09}" type="slidenum">
              <a:rPr lang="de-CH">
                <a:solidFill>
                  <a:prstClr val="black"/>
                </a:solidFill>
                <a:latin typeface="Calibri"/>
              </a:rPr>
              <a:pPr defTabSz="947958">
                <a:defRPr/>
              </a:pPr>
              <a:t>28</a:t>
            </a:fld>
            <a:endParaRPr lang="de-CH" dirty="0">
              <a:solidFill>
                <a:prstClr val="black"/>
              </a:solidFill>
              <a:latin typeface="Calibri"/>
            </a:endParaRPr>
          </a:p>
        </p:txBody>
      </p:sp>
    </p:spTree>
    <p:extLst>
      <p:ext uri="{BB962C8B-B14F-4D97-AF65-F5344CB8AC3E}">
        <p14:creationId xmlns:p14="http://schemas.microsoft.com/office/powerpoint/2010/main" val="480208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63FE9-0BBC-5964-11B8-19602BEC130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A9B69FA-2274-8E62-1C5C-2F27557203C8}"/>
              </a:ext>
            </a:extLst>
          </p:cNvPr>
          <p:cNvSpPr>
            <a:spLocks noGrp="1" noRot="1" noChangeAspect="1"/>
          </p:cNvSpPr>
          <p:nvPr>
            <p:ph type="sldImg"/>
          </p:nvPr>
        </p:nvSpPr>
        <p:spPr>
          <a:xfrm>
            <a:off x="141288" y="768350"/>
            <a:ext cx="6821487" cy="3836988"/>
          </a:xfrm>
        </p:spPr>
        <p:txBody>
          <a:bodyPr/>
          <a:lstStyle/>
          <a:p>
            <a:endParaRPr lang="de-CH" dirty="0"/>
          </a:p>
        </p:txBody>
      </p:sp>
      <p:sp>
        <p:nvSpPr>
          <p:cNvPr id="3" name="Notizenplatzhalter 2">
            <a:extLst>
              <a:ext uri="{FF2B5EF4-FFF2-40B4-BE49-F238E27FC236}">
                <a16:creationId xmlns:a16="http://schemas.microsoft.com/office/drawing/2014/main" id="{B4C26B58-3EE4-8BA6-7EB6-22216DE3C8A8}"/>
              </a:ext>
            </a:extLst>
          </p:cNvPr>
          <p:cNvSpPr>
            <a:spLocks noGrp="1"/>
          </p:cNvSpPr>
          <p:nvPr>
            <p:ph type="body" idx="1"/>
          </p:nvPr>
        </p:nvSpPr>
        <p:spPr/>
        <p:txBody>
          <a:bodyPr>
            <a:normAutofit/>
          </a:bodyPr>
          <a:lstStyle/>
          <a:p>
            <a:pPr defTabSz="947958">
              <a:spcBef>
                <a:spcPct val="20000"/>
              </a:spcBef>
              <a:tabLst>
                <a:tab pos="7433904" algn="r"/>
              </a:tabLst>
              <a:defRPr/>
            </a:pPr>
            <a:endParaRPr lang="de-CH" sz="1900" dirty="0">
              <a:solidFill>
                <a:prstClr val="black"/>
              </a:solidFill>
              <a:latin typeface="Arial" panose="020B0604020202020204" pitchFamily="34" charset="0"/>
              <a:cs typeface="Arial" panose="020B0604020202020204" pitchFamily="34" charset="0"/>
            </a:endParaRPr>
          </a:p>
          <a:p>
            <a:pPr>
              <a:spcBef>
                <a:spcPct val="20000"/>
              </a:spcBef>
              <a:tabLst>
                <a:tab pos="7433904" algn="r"/>
              </a:tabLst>
              <a:defRPr/>
            </a:pPr>
            <a:endParaRPr lang="de-CH" sz="1900" dirty="0">
              <a:solidFill>
                <a:srgbClr val="000000"/>
              </a:solidFill>
              <a:latin typeface="Arial" panose="020B0604020202020204" pitchFamily="34" charset="0"/>
            </a:endParaRPr>
          </a:p>
        </p:txBody>
      </p:sp>
      <p:sp>
        <p:nvSpPr>
          <p:cNvPr id="4" name="Foliennummernplatzhalter 3">
            <a:extLst>
              <a:ext uri="{FF2B5EF4-FFF2-40B4-BE49-F238E27FC236}">
                <a16:creationId xmlns:a16="http://schemas.microsoft.com/office/drawing/2014/main" id="{A4BCA609-EB24-F056-A4B2-0B155293C3E0}"/>
              </a:ext>
            </a:extLst>
          </p:cNvPr>
          <p:cNvSpPr>
            <a:spLocks noGrp="1"/>
          </p:cNvSpPr>
          <p:nvPr>
            <p:ph type="sldNum" sz="quarter" idx="10"/>
          </p:nvPr>
        </p:nvSpPr>
        <p:spPr/>
        <p:txBody>
          <a:bodyPr/>
          <a:lstStyle/>
          <a:p>
            <a:pPr defTabSz="947958">
              <a:defRPr/>
            </a:pPr>
            <a:fld id="{2AFD98D2-7E69-4C2E-A182-AA9DEE72FE09}" type="slidenum">
              <a:rPr lang="de-CH">
                <a:solidFill>
                  <a:prstClr val="black"/>
                </a:solidFill>
                <a:latin typeface="Calibri"/>
              </a:rPr>
              <a:pPr defTabSz="947958">
                <a:defRPr/>
              </a:pPr>
              <a:t>29</a:t>
            </a:fld>
            <a:endParaRPr lang="de-CH" dirty="0">
              <a:solidFill>
                <a:prstClr val="black"/>
              </a:solidFill>
              <a:latin typeface="Calibri"/>
            </a:endParaRPr>
          </a:p>
        </p:txBody>
      </p:sp>
    </p:spTree>
    <p:extLst>
      <p:ext uri="{BB962C8B-B14F-4D97-AF65-F5344CB8AC3E}">
        <p14:creationId xmlns:p14="http://schemas.microsoft.com/office/powerpoint/2010/main" val="167517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B3BB0-D245-FCEA-D453-4F7FF5ED43F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45199FF-006C-DF68-80CB-249088F4F5A5}"/>
              </a:ext>
            </a:extLst>
          </p:cNvPr>
          <p:cNvSpPr>
            <a:spLocks noGrp="1" noRot="1" noChangeAspect="1"/>
          </p:cNvSpPr>
          <p:nvPr>
            <p:ph type="sldImg"/>
          </p:nvPr>
        </p:nvSpPr>
        <p:spPr>
          <a:xfrm>
            <a:off x="141288" y="768350"/>
            <a:ext cx="6821487" cy="3836988"/>
          </a:xfrm>
        </p:spPr>
        <p:txBody>
          <a:bodyPr/>
          <a:lstStyle/>
          <a:p>
            <a:endParaRPr lang="de-CH" dirty="0"/>
          </a:p>
        </p:txBody>
      </p:sp>
      <p:sp>
        <p:nvSpPr>
          <p:cNvPr id="3" name="Notizenplatzhalter 2">
            <a:extLst>
              <a:ext uri="{FF2B5EF4-FFF2-40B4-BE49-F238E27FC236}">
                <a16:creationId xmlns:a16="http://schemas.microsoft.com/office/drawing/2014/main" id="{8ECE5395-B430-0F18-9690-2A23F508A7A4}"/>
              </a:ext>
            </a:extLst>
          </p:cNvPr>
          <p:cNvSpPr>
            <a:spLocks noGrp="1"/>
          </p:cNvSpPr>
          <p:nvPr>
            <p:ph type="body" idx="1"/>
          </p:nvPr>
        </p:nvSpPr>
        <p:spPr/>
        <p:txBody>
          <a:bodyPr>
            <a:normAutofit/>
          </a:bodyPr>
          <a:lstStyle/>
          <a:p>
            <a:pPr defTabSz="947958">
              <a:spcBef>
                <a:spcPct val="20000"/>
              </a:spcBef>
              <a:tabLst>
                <a:tab pos="7433904" algn="r"/>
              </a:tabLst>
              <a:defRPr/>
            </a:pPr>
            <a:r>
              <a:rPr lang="de-CH" sz="1900" dirty="0">
                <a:solidFill>
                  <a:prstClr val="black"/>
                </a:solidFill>
                <a:latin typeface="Arial" panose="020B0604020202020204" pitchFamily="34" charset="0"/>
                <a:cs typeface="Arial" panose="020B0604020202020204" pitchFamily="34" charset="0"/>
              </a:rPr>
              <a:t>Zegli Nord und Süd (Baujahr 1995) &amp; Zelgli West (Baujahr 2012)</a:t>
            </a:r>
          </a:p>
          <a:p>
            <a:pPr defTabSz="947958">
              <a:spcBef>
                <a:spcPct val="20000"/>
              </a:spcBef>
              <a:tabLst>
                <a:tab pos="7433904" algn="r"/>
              </a:tabLst>
              <a:defRPr/>
            </a:pPr>
            <a:r>
              <a:rPr lang="de-CH" sz="1900" dirty="0">
                <a:solidFill>
                  <a:prstClr val="black"/>
                </a:solidFill>
                <a:latin typeface="Arial" panose="020B0604020202020204" pitchFamily="34" charset="0"/>
                <a:cs typeface="Arial" panose="020B0604020202020204" pitchFamily="34" charset="0"/>
              </a:rPr>
              <a:t>Lieren Nord und Süd (Baujahr 1976)</a:t>
            </a:r>
          </a:p>
          <a:p>
            <a:pPr defTabSz="947958">
              <a:spcBef>
                <a:spcPct val="20000"/>
              </a:spcBef>
              <a:tabLst>
                <a:tab pos="7433904" algn="r"/>
              </a:tabLst>
              <a:defRPr/>
            </a:pPr>
            <a:r>
              <a:rPr lang="de-CH" sz="1900" dirty="0">
                <a:solidFill>
                  <a:prstClr val="black"/>
                </a:solidFill>
                <a:latin typeface="Arial" panose="020B0604020202020204" pitchFamily="34" charset="0"/>
                <a:cs typeface="Arial" panose="020B0604020202020204" pitchFamily="34" charset="0"/>
              </a:rPr>
              <a:t>Breitenstein (Baujahr 1985)</a:t>
            </a:r>
          </a:p>
          <a:p>
            <a:pPr defTabSz="947958">
              <a:spcBef>
                <a:spcPct val="20000"/>
              </a:spcBef>
              <a:tabLst>
                <a:tab pos="7433904" algn="r"/>
              </a:tabLst>
              <a:defRPr/>
            </a:pPr>
            <a:r>
              <a:rPr lang="de-CH" sz="1900" dirty="0">
                <a:solidFill>
                  <a:prstClr val="black"/>
                </a:solidFill>
                <a:latin typeface="Arial" panose="020B0604020202020204" pitchFamily="34" charset="0"/>
                <a:cs typeface="Arial" panose="020B0604020202020204" pitchFamily="34" charset="0"/>
              </a:rPr>
              <a:t>Dorf (Baujahr 2021)</a:t>
            </a:r>
          </a:p>
          <a:p>
            <a:pPr defTabSz="947958">
              <a:spcBef>
                <a:spcPct val="20000"/>
              </a:spcBef>
              <a:tabLst>
                <a:tab pos="7433904" algn="r"/>
              </a:tabLst>
              <a:defRPr/>
            </a:pPr>
            <a:endParaRPr lang="de-CH" sz="1900" dirty="0">
              <a:solidFill>
                <a:prstClr val="black"/>
              </a:solidFill>
              <a:latin typeface="Arial" panose="020B0604020202020204" pitchFamily="34" charset="0"/>
              <a:cs typeface="Arial" panose="020B0604020202020204" pitchFamily="34" charset="0"/>
            </a:endParaRPr>
          </a:p>
          <a:p>
            <a:pPr>
              <a:spcBef>
                <a:spcPct val="20000"/>
              </a:spcBef>
              <a:tabLst>
                <a:tab pos="7433904" algn="r"/>
              </a:tabLst>
              <a:defRPr/>
            </a:pPr>
            <a:endParaRPr lang="de-CH" sz="1900" dirty="0">
              <a:solidFill>
                <a:srgbClr val="000000"/>
              </a:solidFill>
              <a:latin typeface="Arial" panose="020B0604020202020204" pitchFamily="34" charset="0"/>
            </a:endParaRPr>
          </a:p>
        </p:txBody>
      </p:sp>
      <p:sp>
        <p:nvSpPr>
          <p:cNvPr id="4" name="Foliennummernplatzhalter 3">
            <a:extLst>
              <a:ext uri="{FF2B5EF4-FFF2-40B4-BE49-F238E27FC236}">
                <a16:creationId xmlns:a16="http://schemas.microsoft.com/office/drawing/2014/main" id="{B44700F6-A345-E6CE-0FBB-5C57207348CE}"/>
              </a:ext>
            </a:extLst>
          </p:cNvPr>
          <p:cNvSpPr>
            <a:spLocks noGrp="1"/>
          </p:cNvSpPr>
          <p:nvPr>
            <p:ph type="sldNum" sz="quarter" idx="10"/>
          </p:nvPr>
        </p:nvSpPr>
        <p:spPr/>
        <p:txBody>
          <a:bodyPr/>
          <a:lstStyle/>
          <a:p>
            <a:pPr defTabSz="947958">
              <a:defRPr/>
            </a:pPr>
            <a:fld id="{2AFD98D2-7E69-4C2E-A182-AA9DEE72FE09}" type="slidenum">
              <a:rPr lang="de-CH">
                <a:solidFill>
                  <a:prstClr val="black"/>
                </a:solidFill>
                <a:latin typeface="Calibri"/>
              </a:rPr>
              <a:pPr defTabSz="947958">
                <a:defRPr/>
              </a:pPr>
              <a:t>30</a:t>
            </a:fld>
            <a:endParaRPr lang="de-CH" dirty="0">
              <a:solidFill>
                <a:prstClr val="black"/>
              </a:solidFill>
              <a:latin typeface="Calibri"/>
            </a:endParaRPr>
          </a:p>
        </p:txBody>
      </p:sp>
    </p:spTree>
    <p:extLst>
      <p:ext uri="{BB962C8B-B14F-4D97-AF65-F5344CB8AC3E}">
        <p14:creationId xmlns:p14="http://schemas.microsoft.com/office/powerpoint/2010/main" val="1334857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1288" y="768350"/>
            <a:ext cx="6821487" cy="3836988"/>
          </a:xfrm>
        </p:spPr>
        <p:txBody>
          <a:bodyPr/>
          <a:lstStyle/>
          <a:p>
            <a:endParaRPr lang="de-CH" dirty="0"/>
          </a:p>
        </p:txBody>
      </p:sp>
      <p:sp>
        <p:nvSpPr>
          <p:cNvPr id="3" name="Notizenplatzhalter 2"/>
          <p:cNvSpPr>
            <a:spLocks noGrp="1"/>
          </p:cNvSpPr>
          <p:nvPr>
            <p:ph type="body" idx="1"/>
          </p:nvPr>
        </p:nvSpPr>
        <p:spPr/>
        <p:txBody>
          <a:bodyPr>
            <a:normAutofit/>
          </a:bodyPr>
          <a:lstStyle/>
          <a:p>
            <a:pPr>
              <a:spcBef>
                <a:spcPct val="20000"/>
              </a:spcBef>
              <a:tabLst>
                <a:tab pos="7433904" algn="r"/>
              </a:tabLst>
              <a:defRPr/>
            </a:pPr>
            <a:endParaRPr lang="de-CH" sz="1900" dirty="0">
              <a:solidFill>
                <a:srgbClr val="000000"/>
              </a:solidFill>
              <a:latin typeface="Arial" panose="020B0604020202020204" pitchFamily="34" charset="0"/>
            </a:endParaRPr>
          </a:p>
        </p:txBody>
      </p:sp>
      <p:sp>
        <p:nvSpPr>
          <p:cNvPr id="4" name="Foliennummernplatzhalter 3"/>
          <p:cNvSpPr>
            <a:spLocks noGrp="1"/>
          </p:cNvSpPr>
          <p:nvPr>
            <p:ph type="sldNum" sz="quarter" idx="10"/>
          </p:nvPr>
        </p:nvSpPr>
        <p:spPr/>
        <p:txBody>
          <a:bodyPr/>
          <a:lstStyle/>
          <a:p>
            <a:pPr defTabSz="947958">
              <a:defRPr/>
            </a:pPr>
            <a:fld id="{2AFD98D2-7E69-4C2E-A182-AA9DEE72FE09}" type="slidenum">
              <a:rPr lang="de-CH">
                <a:solidFill>
                  <a:prstClr val="black"/>
                </a:solidFill>
                <a:latin typeface="Calibri"/>
              </a:rPr>
              <a:pPr defTabSz="947958">
                <a:defRPr/>
              </a:pPr>
              <a:t>31</a:t>
            </a:fld>
            <a:endParaRPr lang="de-CH" dirty="0">
              <a:solidFill>
                <a:prstClr val="black"/>
              </a:solidFill>
              <a:latin typeface="Calibri"/>
            </a:endParaRPr>
          </a:p>
        </p:txBody>
      </p:sp>
    </p:spTree>
    <p:extLst>
      <p:ext uri="{BB962C8B-B14F-4D97-AF65-F5344CB8AC3E}">
        <p14:creationId xmlns:p14="http://schemas.microsoft.com/office/powerpoint/2010/main" val="32999742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24DAF-569F-340C-AFCB-FFD5BE8AE07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CDF66E-EF80-512C-AEB3-6261DBE72FF2}"/>
              </a:ext>
            </a:extLst>
          </p:cNvPr>
          <p:cNvSpPr>
            <a:spLocks noGrp="1" noRot="1" noChangeAspect="1"/>
          </p:cNvSpPr>
          <p:nvPr>
            <p:ph type="sldImg"/>
          </p:nvPr>
        </p:nvSpPr>
        <p:spPr>
          <a:xfrm>
            <a:off x="141288" y="768350"/>
            <a:ext cx="6821487" cy="3836988"/>
          </a:xfrm>
        </p:spPr>
        <p:txBody>
          <a:bodyPr/>
          <a:lstStyle/>
          <a:p>
            <a:endParaRPr lang="de-CH" dirty="0"/>
          </a:p>
        </p:txBody>
      </p:sp>
      <p:sp>
        <p:nvSpPr>
          <p:cNvPr id="3" name="Notizenplatzhalter 2">
            <a:extLst>
              <a:ext uri="{FF2B5EF4-FFF2-40B4-BE49-F238E27FC236}">
                <a16:creationId xmlns:a16="http://schemas.microsoft.com/office/drawing/2014/main" id="{099D4D36-0662-7C11-4942-F7CBCB5D8230}"/>
              </a:ext>
            </a:extLst>
          </p:cNvPr>
          <p:cNvSpPr>
            <a:spLocks noGrp="1"/>
          </p:cNvSpPr>
          <p:nvPr>
            <p:ph type="body" idx="1"/>
          </p:nvPr>
        </p:nvSpPr>
        <p:spPr/>
        <p:txBody>
          <a:bodyPr>
            <a:normAutofit/>
          </a:bodyPr>
          <a:lstStyle/>
          <a:p>
            <a:pPr defTabSz="947958">
              <a:spcBef>
                <a:spcPct val="20000"/>
              </a:spcBef>
              <a:tabLst>
                <a:tab pos="7433904" algn="r"/>
              </a:tabLst>
              <a:defRPr/>
            </a:pPr>
            <a:endParaRPr lang="de-CH" sz="1900" dirty="0">
              <a:solidFill>
                <a:prstClr val="black"/>
              </a:solidFill>
              <a:latin typeface="Arial" panose="020B0604020202020204" pitchFamily="34" charset="0"/>
              <a:cs typeface="Arial" panose="020B0604020202020204" pitchFamily="34" charset="0"/>
            </a:endParaRPr>
          </a:p>
          <a:p>
            <a:pPr>
              <a:spcBef>
                <a:spcPct val="20000"/>
              </a:spcBef>
              <a:tabLst>
                <a:tab pos="7433904" algn="r"/>
              </a:tabLst>
              <a:defRPr/>
            </a:pPr>
            <a:endParaRPr lang="de-CH" sz="1900" dirty="0">
              <a:solidFill>
                <a:srgbClr val="000000"/>
              </a:solidFill>
              <a:latin typeface="Arial" panose="020B0604020202020204" pitchFamily="34" charset="0"/>
            </a:endParaRPr>
          </a:p>
        </p:txBody>
      </p:sp>
      <p:sp>
        <p:nvSpPr>
          <p:cNvPr id="4" name="Foliennummernplatzhalter 3">
            <a:extLst>
              <a:ext uri="{FF2B5EF4-FFF2-40B4-BE49-F238E27FC236}">
                <a16:creationId xmlns:a16="http://schemas.microsoft.com/office/drawing/2014/main" id="{6AAA46A4-1509-990F-F187-1D735C17D034}"/>
              </a:ext>
            </a:extLst>
          </p:cNvPr>
          <p:cNvSpPr>
            <a:spLocks noGrp="1"/>
          </p:cNvSpPr>
          <p:nvPr>
            <p:ph type="sldNum" sz="quarter" idx="10"/>
          </p:nvPr>
        </p:nvSpPr>
        <p:spPr/>
        <p:txBody>
          <a:bodyPr/>
          <a:lstStyle/>
          <a:p>
            <a:pPr defTabSz="947958">
              <a:defRPr/>
            </a:pPr>
            <a:fld id="{2AFD98D2-7E69-4C2E-A182-AA9DEE72FE09}" type="slidenum">
              <a:rPr lang="de-CH">
                <a:solidFill>
                  <a:prstClr val="black"/>
                </a:solidFill>
                <a:latin typeface="Calibri"/>
              </a:rPr>
              <a:pPr defTabSz="947958">
                <a:defRPr/>
              </a:pPr>
              <a:t>32</a:t>
            </a:fld>
            <a:endParaRPr lang="de-CH" dirty="0">
              <a:solidFill>
                <a:prstClr val="black"/>
              </a:solidFill>
              <a:latin typeface="Calibri"/>
            </a:endParaRPr>
          </a:p>
        </p:txBody>
      </p:sp>
    </p:spTree>
    <p:extLst>
      <p:ext uri="{BB962C8B-B14F-4D97-AF65-F5344CB8AC3E}">
        <p14:creationId xmlns:p14="http://schemas.microsoft.com/office/powerpoint/2010/main" val="2411685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4A42A-1F1C-7BA5-BAEC-426D420FAD8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3429A39-A3D8-CEB5-4B57-4F8A4ADCDECD}"/>
              </a:ext>
            </a:extLst>
          </p:cNvPr>
          <p:cNvSpPr>
            <a:spLocks noGrp="1" noRot="1" noChangeAspect="1"/>
          </p:cNvSpPr>
          <p:nvPr>
            <p:ph type="sldImg"/>
          </p:nvPr>
        </p:nvSpPr>
        <p:spPr/>
        <p:txBody>
          <a:bodyPr/>
          <a:lstStyle/>
          <a:p>
            <a:endParaRPr lang="de-CH" dirty="0"/>
          </a:p>
        </p:txBody>
      </p:sp>
      <p:sp>
        <p:nvSpPr>
          <p:cNvPr id="3" name="Notizenplatzhalter 2">
            <a:extLst>
              <a:ext uri="{FF2B5EF4-FFF2-40B4-BE49-F238E27FC236}">
                <a16:creationId xmlns:a16="http://schemas.microsoft.com/office/drawing/2014/main" id="{8B5C1CCE-22FB-B12E-C19F-AED95FDA6DEF}"/>
              </a:ext>
            </a:extLst>
          </p:cNvPr>
          <p:cNvSpPr>
            <a:spLocks noGrp="1"/>
          </p:cNvSpPr>
          <p:nvPr>
            <p:ph type="body" idx="1"/>
          </p:nvPr>
        </p:nvSpPr>
        <p:spPr/>
        <p:txBody>
          <a:bodyPr>
            <a:normAutofit/>
          </a:bodyPr>
          <a:lstStyle/>
          <a:p>
            <a:pPr marL="0" lvl="0" indent="0" eaLnBrk="0" hangingPunct="0">
              <a:spcBef>
                <a:spcPct val="20000"/>
              </a:spcBef>
              <a:buFont typeface="Arial" panose="020B0604020202020204" pitchFamily="34" charset="0"/>
              <a:buNone/>
              <a:tabLst>
                <a:tab pos="7170738" algn="r"/>
              </a:tabLst>
              <a:defRPr/>
            </a:pPr>
            <a:endParaRPr lang="de-CH" sz="1200" dirty="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F10DE42A-A8FF-D1CA-BE1D-DE971D569332}"/>
              </a:ext>
            </a:extLst>
          </p:cNvPr>
          <p:cNvSpPr>
            <a:spLocks noGrp="1"/>
          </p:cNvSpPr>
          <p:nvPr>
            <p:ph type="sldNum" sz="quarter" idx="5"/>
          </p:nvPr>
        </p:nvSpPr>
        <p:spPr/>
        <p:txBody>
          <a:bodyPr/>
          <a:lstStyle/>
          <a:p>
            <a:pPr>
              <a:defRPr/>
            </a:pPr>
            <a:fld id="{1B340A0F-8D4D-4116-933D-1E9C81E24E40}" type="slidenum">
              <a:rPr lang="de-CH" smtClean="0"/>
              <a:pPr>
                <a:defRPr/>
              </a:pPr>
              <a:t>5</a:t>
            </a:fld>
            <a:endParaRPr lang="de-CH" dirty="0"/>
          </a:p>
        </p:txBody>
      </p:sp>
    </p:spTree>
    <p:extLst>
      <p:ext uri="{BB962C8B-B14F-4D97-AF65-F5344CB8AC3E}">
        <p14:creationId xmlns:p14="http://schemas.microsoft.com/office/powerpoint/2010/main" val="34194219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41F39-9FA7-718B-33BA-8393D15D1B5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98BF0FC-1319-0C5C-8CC4-AB3446B30C2E}"/>
              </a:ext>
            </a:extLst>
          </p:cNvPr>
          <p:cNvSpPr>
            <a:spLocks noGrp="1" noRot="1" noChangeAspect="1"/>
          </p:cNvSpPr>
          <p:nvPr>
            <p:ph type="sldImg"/>
          </p:nvPr>
        </p:nvSpPr>
        <p:spPr>
          <a:xfrm>
            <a:off x="141288" y="768350"/>
            <a:ext cx="6821487" cy="3836988"/>
          </a:xfrm>
        </p:spPr>
        <p:txBody>
          <a:bodyPr/>
          <a:lstStyle/>
          <a:p>
            <a:endParaRPr lang="de-CH" dirty="0"/>
          </a:p>
        </p:txBody>
      </p:sp>
      <p:sp>
        <p:nvSpPr>
          <p:cNvPr id="3" name="Notizenplatzhalter 2">
            <a:extLst>
              <a:ext uri="{FF2B5EF4-FFF2-40B4-BE49-F238E27FC236}">
                <a16:creationId xmlns:a16="http://schemas.microsoft.com/office/drawing/2014/main" id="{60C44D1B-ED3F-9C86-306E-59BF7886E50D}"/>
              </a:ext>
            </a:extLst>
          </p:cNvPr>
          <p:cNvSpPr>
            <a:spLocks noGrp="1"/>
          </p:cNvSpPr>
          <p:nvPr>
            <p:ph type="body" idx="1"/>
          </p:nvPr>
        </p:nvSpPr>
        <p:spPr/>
        <p:txBody>
          <a:bodyPr>
            <a:normAutofit/>
          </a:bodyPr>
          <a:lstStyle/>
          <a:p>
            <a:pPr>
              <a:spcBef>
                <a:spcPct val="20000"/>
              </a:spcBef>
              <a:tabLst>
                <a:tab pos="7433904" algn="r"/>
              </a:tabLst>
              <a:defRPr/>
            </a:pPr>
            <a:r>
              <a:rPr lang="de-CH" sz="1700" dirty="0">
                <a:solidFill>
                  <a:srgbClr val="000000"/>
                </a:solidFill>
              </a:rPr>
              <a:t>Statischer Zustandsbericht vom 27. März 2026 zu Tragwerk, Erdbeben und Aufstockung (HKP Bauingenieure AG, Baden)</a:t>
            </a:r>
          </a:p>
        </p:txBody>
      </p:sp>
      <p:sp>
        <p:nvSpPr>
          <p:cNvPr id="4" name="Foliennummernplatzhalter 3">
            <a:extLst>
              <a:ext uri="{FF2B5EF4-FFF2-40B4-BE49-F238E27FC236}">
                <a16:creationId xmlns:a16="http://schemas.microsoft.com/office/drawing/2014/main" id="{013F16F3-DD9B-3C96-8B2C-E87390146255}"/>
              </a:ext>
            </a:extLst>
          </p:cNvPr>
          <p:cNvSpPr>
            <a:spLocks noGrp="1"/>
          </p:cNvSpPr>
          <p:nvPr>
            <p:ph type="sldNum" sz="quarter" idx="10"/>
          </p:nvPr>
        </p:nvSpPr>
        <p:spPr/>
        <p:txBody>
          <a:bodyPr/>
          <a:lstStyle/>
          <a:p>
            <a:pPr defTabSz="947958">
              <a:defRPr/>
            </a:pPr>
            <a:fld id="{2AFD98D2-7E69-4C2E-A182-AA9DEE72FE09}" type="slidenum">
              <a:rPr lang="de-CH">
                <a:solidFill>
                  <a:prstClr val="black"/>
                </a:solidFill>
                <a:latin typeface="Calibri"/>
              </a:rPr>
              <a:pPr defTabSz="947958">
                <a:defRPr/>
              </a:pPr>
              <a:t>33</a:t>
            </a:fld>
            <a:endParaRPr lang="de-CH" dirty="0">
              <a:solidFill>
                <a:prstClr val="black"/>
              </a:solidFill>
              <a:latin typeface="Calibri"/>
            </a:endParaRPr>
          </a:p>
        </p:txBody>
      </p:sp>
    </p:spTree>
    <p:extLst>
      <p:ext uri="{BB962C8B-B14F-4D97-AF65-F5344CB8AC3E}">
        <p14:creationId xmlns:p14="http://schemas.microsoft.com/office/powerpoint/2010/main" val="32498938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035EA-BD93-9C5B-2048-E1EBFA12EF8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F4FE4CC-8D6E-C9FC-E9EB-B3F2B8507009}"/>
              </a:ext>
            </a:extLst>
          </p:cNvPr>
          <p:cNvSpPr>
            <a:spLocks noGrp="1" noRot="1" noChangeAspect="1"/>
          </p:cNvSpPr>
          <p:nvPr>
            <p:ph type="sldImg"/>
          </p:nvPr>
        </p:nvSpPr>
        <p:spPr>
          <a:xfrm>
            <a:off x="141288" y="768350"/>
            <a:ext cx="6821487" cy="3836988"/>
          </a:xfrm>
        </p:spPr>
        <p:txBody>
          <a:bodyPr/>
          <a:lstStyle/>
          <a:p>
            <a:endParaRPr lang="de-CH" dirty="0"/>
          </a:p>
        </p:txBody>
      </p:sp>
      <p:sp>
        <p:nvSpPr>
          <p:cNvPr id="3" name="Notizenplatzhalter 2">
            <a:extLst>
              <a:ext uri="{FF2B5EF4-FFF2-40B4-BE49-F238E27FC236}">
                <a16:creationId xmlns:a16="http://schemas.microsoft.com/office/drawing/2014/main" id="{10258D37-4B61-9C32-21DF-AFF0BA2D8DE3}"/>
              </a:ext>
            </a:extLst>
          </p:cNvPr>
          <p:cNvSpPr>
            <a:spLocks noGrp="1"/>
          </p:cNvSpPr>
          <p:nvPr>
            <p:ph type="body" idx="1"/>
          </p:nvPr>
        </p:nvSpPr>
        <p:spPr/>
        <p:txBody>
          <a:bodyPr>
            <a:normAutofit/>
          </a:bodyPr>
          <a:lstStyle/>
          <a:p>
            <a:pPr defTabSz="947958">
              <a:spcBef>
                <a:spcPct val="20000"/>
              </a:spcBef>
              <a:tabLst>
                <a:tab pos="7433904" algn="r"/>
              </a:tabLst>
              <a:defRPr/>
            </a:pPr>
            <a:endParaRPr lang="de-CH" sz="1900" dirty="0">
              <a:solidFill>
                <a:prstClr val="black"/>
              </a:solidFill>
              <a:latin typeface="Arial" panose="020B0604020202020204" pitchFamily="34" charset="0"/>
              <a:cs typeface="Arial" panose="020B0604020202020204" pitchFamily="34" charset="0"/>
            </a:endParaRPr>
          </a:p>
          <a:p>
            <a:pPr>
              <a:spcBef>
                <a:spcPct val="20000"/>
              </a:spcBef>
              <a:tabLst>
                <a:tab pos="7433904" algn="r"/>
              </a:tabLst>
              <a:defRPr/>
            </a:pPr>
            <a:endParaRPr lang="de-CH" sz="1900" dirty="0">
              <a:solidFill>
                <a:srgbClr val="000000"/>
              </a:solidFill>
              <a:latin typeface="Arial" panose="020B0604020202020204" pitchFamily="34" charset="0"/>
            </a:endParaRPr>
          </a:p>
        </p:txBody>
      </p:sp>
      <p:sp>
        <p:nvSpPr>
          <p:cNvPr id="4" name="Foliennummernplatzhalter 3">
            <a:extLst>
              <a:ext uri="{FF2B5EF4-FFF2-40B4-BE49-F238E27FC236}">
                <a16:creationId xmlns:a16="http://schemas.microsoft.com/office/drawing/2014/main" id="{9D1110F5-4760-DBD3-30B4-935575059F63}"/>
              </a:ext>
            </a:extLst>
          </p:cNvPr>
          <p:cNvSpPr>
            <a:spLocks noGrp="1"/>
          </p:cNvSpPr>
          <p:nvPr>
            <p:ph type="sldNum" sz="quarter" idx="10"/>
          </p:nvPr>
        </p:nvSpPr>
        <p:spPr/>
        <p:txBody>
          <a:bodyPr/>
          <a:lstStyle/>
          <a:p>
            <a:pPr defTabSz="947958">
              <a:defRPr/>
            </a:pPr>
            <a:fld id="{2AFD98D2-7E69-4C2E-A182-AA9DEE72FE09}" type="slidenum">
              <a:rPr lang="de-CH">
                <a:solidFill>
                  <a:prstClr val="black"/>
                </a:solidFill>
                <a:latin typeface="Calibri"/>
              </a:rPr>
              <a:pPr defTabSz="947958">
                <a:defRPr/>
              </a:pPr>
              <a:t>34</a:t>
            </a:fld>
            <a:endParaRPr lang="de-CH" dirty="0">
              <a:solidFill>
                <a:prstClr val="black"/>
              </a:solidFill>
              <a:latin typeface="Calibri"/>
            </a:endParaRPr>
          </a:p>
        </p:txBody>
      </p:sp>
    </p:spTree>
    <p:extLst>
      <p:ext uri="{BB962C8B-B14F-4D97-AF65-F5344CB8AC3E}">
        <p14:creationId xmlns:p14="http://schemas.microsoft.com/office/powerpoint/2010/main" val="32011560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6E5CF-68D2-449F-671C-7A6B7D7D7A0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89FB915-EAF7-E78A-4D95-FE4839E7C70F}"/>
              </a:ext>
            </a:extLst>
          </p:cNvPr>
          <p:cNvSpPr>
            <a:spLocks noGrp="1" noRot="1" noChangeAspect="1"/>
          </p:cNvSpPr>
          <p:nvPr>
            <p:ph type="sldImg"/>
          </p:nvPr>
        </p:nvSpPr>
        <p:spPr>
          <a:xfrm>
            <a:off x="141288" y="768350"/>
            <a:ext cx="6821487" cy="3836988"/>
          </a:xfrm>
        </p:spPr>
        <p:txBody>
          <a:bodyPr/>
          <a:lstStyle/>
          <a:p>
            <a:endParaRPr lang="de-CH" dirty="0"/>
          </a:p>
        </p:txBody>
      </p:sp>
      <p:sp>
        <p:nvSpPr>
          <p:cNvPr id="3" name="Notizenplatzhalter 2">
            <a:extLst>
              <a:ext uri="{FF2B5EF4-FFF2-40B4-BE49-F238E27FC236}">
                <a16:creationId xmlns:a16="http://schemas.microsoft.com/office/drawing/2014/main" id="{991D72B9-C5BB-C1CF-D7AD-ED9095FA9EF4}"/>
              </a:ext>
            </a:extLst>
          </p:cNvPr>
          <p:cNvSpPr>
            <a:spLocks noGrp="1"/>
          </p:cNvSpPr>
          <p:nvPr>
            <p:ph type="body" idx="1"/>
          </p:nvPr>
        </p:nvSpPr>
        <p:spPr/>
        <p:txBody>
          <a:bodyPr>
            <a:normAutofit/>
          </a:bodyPr>
          <a:lstStyle/>
          <a:p>
            <a:pPr defTabSz="947958">
              <a:spcBef>
                <a:spcPct val="20000"/>
              </a:spcBef>
              <a:tabLst>
                <a:tab pos="7433904" algn="r"/>
              </a:tabLst>
              <a:defRPr/>
            </a:pPr>
            <a:endParaRPr lang="de-CH" sz="1900" dirty="0">
              <a:solidFill>
                <a:prstClr val="black"/>
              </a:solidFill>
              <a:latin typeface="Arial" panose="020B0604020202020204" pitchFamily="34" charset="0"/>
              <a:cs typeface="Arial" panose="020B0604020202020204" pitchFamily="34" charset="0"/>
            </a:endParaRPr>
          </a:p>
          <a:p>
            <a:pPr>
              <a:spcBef>
                <a:spcPct val="20000"/>
              </a:spcBef>
              <a:tabLst>
                <a:tab pos="7433904" algn="r"/>
              </a:tabLst>
              <a:defRPr/>
            </a:pPr>
            <a:endParaRPr lang="de-CH" sz="1900" dirty="0">
              <a:solidFill>
                <a:srgbClr val="000000"/>
              </a:solidFill>
              <a:latin typeface="Arial" panose="020B0604020202020204" pitchFamily="34" charset="0"/>
            </a:endParaRPr>
          </a:p>
        </p:txBody>
      </p:sp>
      <p:sp>
        <p:nvSpPr>
          <p:cNvPr id="4" name="Foliennummernplatzhalter 3">
            <a:extLst>
              <a:ext uri="{FF2B5EF4-FFF2-40B4-BE49-F238E27FC236}">
                <a16:creationId xmlns:a16="http://schemas.microsoft.com/office/drawing/2014/main" id="{EB244B09-14C4-0F19-C38A-0042681FC27A}"/>
              </a:ext>
            </a:extLst>
          </p:cNvPr>
          <p:cNvSpPr>
            <a:spLocks noGrp="1"/>
          </p:cNvSpPr>
          <p:nvPr>
            <p:ph type="sldNum" sz="quarter" idx="10"/>
          </p:nvPr>
        </p:nvSpPr>
        <p:spPr/>
        <p:txBody>
          <a:bodyPr/>
          <a:lstStyle/>
          <a:p>
            <a:pPr defTabSz="947958">
              <a:defRPr/>
            </a:pPr>
            <a:fld id="{2AFD98D2-7E69-4C2E-A182-AA9DEE72FE09}" type="slidenum">
              <a:rPr lang="de-CH">
                <a:solidFill>
                  <a:prstClr val="black"/>
                </a:solidFill>
                <a:latin typeface="Calibri"/>
              </a:rPr>
              <a:pPr defTabSz="947958">
                <a:defRPr/>
              </a:pPr>
              <a:t>35</a:t>
            </a:fld>
            <a:endParaRPr lang="de-CH" dirty="0">
              <a:solidFill>
                <a:prstClr val="black"/>
              </a:solidFill>
              <a:latin typeface="Calibri"/>
            </a:endParaRPr>
          </a:p>
        </p:txBody>
      </p:sp>
    </p:spTree>
    <p:extLst>
      <p:ext uri="{BB962C8B-B14F-4D97-AF65-F5344CB8AC3E}">
        <p14:creationId xmlns:p14="http://schemas.microsoft.com/office/powerpoint/2010/main" val="41385798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5235E-9B7B-ADBC-0837-5EC8B3EEC47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F6E933D-2F5C-7116-706E-7857FFE24C21}"/>
              </a:ext>
            </a:extLst>
          </p:cNvPr>
          <p:cNvSpPr>
            <a:spLocks noGrp="1" noRot="1" noChangeAspect="1"/>
          </p:cNvSpPr>
          <p:nvPr>
            <p:ph type="sldImg"/>
          </p:nvPr>
        </p:nvSpPr>
        <p:spPr>
          <a:xfrm>
            <a:off x="141288" y="768350"/>
            <a:ext cx="6821487" cy="3836988"/>
          </a:xfrm>
        </p:spPr>
        <p:txBody>
          <a:bodyPr/>
          <a:lstStyle/>
          <a:p>
            <a:endParaRPr lang="de-CH" dirty="0"/>
          </a:p>
        </p:txBody>
      </p:sp>
      <p:sp>
        <p:nvSpPr>
          <p:cNvPr id="3" name="Notizenplatzhalter 2">
            <a:extLst>
              <a:ext uri="{FF2B5EF4-FFF2-40B4-BE49-F238E27FC236}">
                <a16:creationId xmlns:a16="http://schemas.microsoft.com/office/drawing/2014/main" id="{ED25C598-8DE9-FA18-B758-DAF652A7660B}"/>
              </a:ext>
            </a:extLst>
          </p:cNvPr>
          <p:cNvSpPr>
            <a:spLocks noGrp="1"/>
          </p:cNvSpPr>
          <p:nvPr>
            <p:ph type="body" idx="1"/>
          </p:nvPr>
        </p:nvSpPr>
        <p:spPr/>
        <p:txBody>
          <a:bodyPr>
            <a:normAutofit/>
          </a:bodyPr>
          <a:lstStyle/>
          <a:p>
            <a:pPr defTabSz="947958">
              <a:spcBef>
                <a:spcPct val="20000"/>
              </a:spcBef>
              <a:tabLst>
                <a:tab pos="7433904" algn="r"/>
              </a:tabLst>
              <a:defRPr/>
            </a:pPr>
            <a:endParaRPr lang="de-CH" sz="1900" dirty="0">
              <a:solidFill>
                <a:prstClr val="black"/>
              </a:solidFill>
              <a:latin typeface="Arial" panose="020B0604020202020204" pitchFamily="34" charset="0"/>
              <a:cs typeface="Arial" panose="020B0604020202020204" pitchFamily="34" charset="0"/>
            </a:endParaRPr>
          </a:p>
          <a:p>
            <a:pPr>
              <a:spcBef>
                <a:spcPct val="20000"/>
              </a:spcBef>
              <a:tabLst>
                <a:tab pos="7433904" algn="r"/>
              </a:tabLst>
              <a:defRPr/>
            </a:pPr>
            <a:endParaRPr lang="de-CH" sz="1900" dirty="0">
              <a:solidFill>
                <a:srgbClr val="000000"/>
              </a:solidFill>
              <a:latin typeface="Arial" panose="020B0604020202020204" pitchFamily="34" charset="0"/>
            </a:endParaRPr>
          </a:p>
        </p:txBody>
      </p:sp>
      <p:sp>
        <p:nvSpPr>
          <p:cNvPr id="4" name="Foliennummernplatzhalter 3">
            <a:extLst>
              <a:ext uri="{FF2B5EF4-FFF2-40B4-BE49-F238E27FC236}">
                <a16:creationId xmlns:a16="http://schemas.microsoft.com/office/drawing/2014/main" id="{359D958C-4F5F-792C-471C-EFBAD31D2E7D}"/>
              </a:ext>
            </a:extLst>
          </p:cNvPr>
          <p:cNvSpPr>
            <a:spLocks noGrp="1"/>
          </p:cNvSpPr>
          <p:nvPr>
            <p:ph type="sldNum" sz="quarter" idx="10"/>
          </p:nvPr>
        </p:nvSpPr>
        <p:spPr/>
        <p:txBody>
          <a:bodyPr/>
          <a:lstStyle/>
          <a:p>
            <a:pPr defTabSz="947958">
              <a:defRPr/>
            </a:pPr>
            <a:fld id="{2AFD98D2-7E69-4C2E-A182-AA9DEE72FE09}" type="slidenum">
              <a:rPr lang="de-CH">
                <a:solidFill>
                  <a:prstClr val="black"/>
                </a:solidFill>
                <a:latin typeface="Calibri"/>
              </a:rPr>
              <a:pPr defTabSz="947958">
                <a:defRPr/>
              </a:pPr>
              <a:t>36</a:t>
            </a:fld>
            <a:endParaRPr lang="de-CH" dirty="0">
              <a:solidFill>
                <a:prstClr val="black"/>
              </a:solidFill>
              <a:latin typeface="Calibri"/>
            </a:endParaRPr>
          </a:p>
        </p:txBody>
      </p:sp>
    </p:spTree>
    <p:extLst>
      <p:ext uri="{BB962C8B-B14F-4D97-AF65-F5344CB8AC3E}">
        <p14:creationId xmlns:p14="http://schemas.microsoft.com/office/powerpoint/2010/main" val="1506212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3A10F-9CDA-7F91-0BAF-9030BAAD277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FAE3A95-EB1B-10BB-3D19-988D14D05DDC}"/>
              </a:ext>
            </a:extLst>
          </p:cNvPr>
          <p:cNvSpPr>
            <a:spLocks noGrp="1" noRot="1" noChangeAspect="1"/>
          </p:cNvSpPr>
          <p:nvPr>
            <p:ph type="sldImg"/>
          </p:nvPr>
        </p:nvSpPr>
        <p:spPr>
          <a:xfrm>
            <a:off x="141288" y="768350"/>
            <a:ext cx="6821487" cy="3836988"/>
          </a:xfrm>
        </p:spPr>
        <p:txBody>
          <a:bodyPr/>
          <a:lstStyle/>
          <a:p>
            <a:endParaRPr lang="de-CH" dirty="0"/>
          </a:p>
        </p:txBody>
      </p:sp>
      <p:sp>
        <p:nvSpPr>
          <p:cNvPr id="3" name="Notizenplatzhalter 2">
            <a:extLst>
              <a:ext uri="{FF2B5EF4-FFF2-40B4-BE49-F238E27FC236}">
                <a16:creationId xmlns:a16="http://schemas.microsoft.com/office/drawing/2014/main" id="{3279BAA4-ACC7-23B9-A10F-CA1F41D9B813}"/>
              </a:ext>
            </a:extLst>
          </p:cNvPr>
          <p:cNvSpPr>
            <a:spLocks noGrp="1"/>
          </p:cNvSpPr>
          <p:nvPr>
            <p:ph type="body" idx="1"/>
          </p:nvPr>
        </p:nvSpPr>
        <p:spPr/>
        <p:txBody>
          <a:bodyPr>
            <a:normAutofit/>
          </a:bodyPr>
          <a:lstStyle/>
          <a:p>
            <a:pPr>
              <a:spcBef>
                <a:spcPct val="20000"/>
              </a:spcBef>
              <a:tabLst>
                <a:tab pos="7433904" algn="r"/>
              </a:tabLst>
              <a:defRPr/>
            </a:pPr>
            <a:r>
              <a:rPr lang="de-CH" sz="1900" dirty="0">
                <a:solidFill>
                  <a:prstClr val="black"/>
                </a:solidFill>
                <a:latin typeface="Arial" panose="020B0604020202020204" pitchFamily="34" charset="0"/>
                <a:cs typeface="Arial" panose="020B0604020202020204" pitchFamily="34" charset="0"/>
              </a:rPr>
              <a:t>Die Trafostation der Elektrizitäts-Genossenschaft Siggenthal wurde im Jahr </a:t>
            </a:r>
            <a:r>
              <a:rPr lang="de-CH" sz="1900" dirty="0"/>
              <a:t>2008 in den ehemaligen Öltank eingebaut, d.h. dieser befindet sich ausserhalb der bestehenden Mehrzweckhalle. Die Trafostation ist in einem guten Zustand.</a:t>
            </a:r>
            <a:endParaRPr lang="de-CH" sz="1900" dirty="0">
              <a:solidFill>
                <a:srgbClr val="000000"/>
              </a:solidFill>
              <a:latin typeface="Arial" panose="020B0604020202020204" pitchFamily="34" charset="0"/>
            </a:endParaRPr>
          </a:p>
        </p:txBody>
      </p:sp>
      <p:sp>
        <p:nvSpPr>
          <p:cNvPr id="4" name="Foliennummernplatzhalter 3">
            <a:extLst>
              <a:ext uri="{FF2B5EF4-FFF2-40B4-BE49-F238E27FC236}">
                <a16:creationId xmlns:a16="http://schemas.microsoft.com/office/drawing/2014/main" id="{A7FCF620-E3DB-E4C0-AAA1-140FC83B2BEE}"/>
              </a:ext>
            </a:extLst>
          </p:cNvPr>
          <p:cNvSpPr>
            <a:spLocks noGrp="1"/>
          </p:cNvSpPr>
          <p:nvPr>
            <p:ph type="sldNum" sz="quarter" idx="10"/>
          </p:nvPr>
        </p:nvSpPr>
        <p:spPr/>
        <p:txBody>
          <a:bodyPr/>
          <a:lstStyle/>
          <a:p>
            <a:pPr defTabSz="947958">
              <a:defRPr/>
            </a:pPr>
            <a:fld id="{2AFD98D2-7E69-4C2E-A182-AA9DEE72FE09}" type="slidenum">
              <a:rPr lang="de-CH">
                <a:solidFill>
                  <a:prstClr val="black"/>
                </a:solidFill>
                <a:latin typeface="Calibri"/>
              </a:rPr>
              <a:pPr defTabSz="947958">
                <a:defRPr/>
              </a:pPr>
              <a:t>37</a:t>
            </a:fld>
            <a:endParaRPr lang="de-CH" dirty="0">
              <a:solidFill>
                <a:prstClr val="black"/>
              </a:solidFill>
              <a:latin typeface="Calibri"/>
            </a:endParaRPr>
          </a:p>
        </p:txBody>
      </p:sp>
    </p:spTree>
    <p:extLst>
      <p:ext uri="{BB962C8B-B14F-4D97-AF65-F5344CB8AC3E}">
        <p14:creationId xmlns:p14="http://schemas.microsoft.com/office/powerpoint/2010/main" val="10998709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056C0-17A9-AF01-AF9A-A443701A166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9519945-F2C8-7BE3-BF2B-CC576BB98F84}"/>
              </a:ext>
            </a:extLst>
          </p:cNvPr>
          <p:cNvSpPr>
            <a:spLocks noGrp="1" noRot="1" noChangeAspect="1"/>
          </p:cNvSpPr>
          <p:nvPr>
            <p:ph type="sldImg"/>
          </p:nvPr>
        </p:nvSpPr>
        <p:spPr>
          <a:xfrm>
            <a:off x="141288" y="768350"/>
            <a:ext cx="6821487" cy="3836988"/>
          </a:xfrm>
        </p:spPr>
        <p:txBody>
          <a:bodyPr/>
          <a:lstStyle/>
          <a:p>
            <a:endParaRPr lang="de-CH" dirty="0"/>
          </a:p>
        </p:txBody>
      </p:sp>
      <p:sp>
        <p:nvSpPr>
          <p:cNvPr id="3" name="Notizenplatzhalter 2">
            <a:extLst>
              <a:ext uri="{FF2B5EF4-FFF2-40B4-BE49-F238E27FC236}">
                <a16:creationId xmlns:a16="http://schemas.microsoft.com/office/drawing/2014/main" id="{EF366DFA-6B40-CCD7-11D7-837B26B731A3}"/>
              </a:ext>
            </a:extLst>
          </p:cNvPr>
          <p:cNvSpPr>
            <a:spLocks noGrp="1"/>
          </p:cNvSpPr>
          <p:nvPr>
            <p:ph type="body" idx="1"/>
          </p:nvPr>
        </p:nvSpPr>
        <p:spPr/>
        <p:txBody>
          <a:bodyPr>
            <a:normAutofit/>
          </a:bodyPr>
          <a:lstStyle/>
          <a:p>
            <a:pPr defTabSz="947958">
              <a:spcBef>
                <a:spcPct val="20000"/>
              </a:spcBef>
              <a:tabLst>
                <a:tab pos="7433904" algn="r"/>
              </a:tabLst>
              <a:defRPr/>
            </a:pPr>
            <a:endParaRPr lang="de-CH" sz="1900" dirty="0">
              <a:solidFill>
                <a:prstClr val="black"/>
              </a:solidFill>
              <a:latin typeface="Arial" panose="020B0604020202020204" pitchFamily="34" charset="0"/>
              <a:cs typeface="Arial" panose="020B0604020202020204" pitchFamily="34" charset="0"/>
            </a:endParaRPr>
          </a:p>
          <a:p>
            <a:pPr>
              <a:spcBef>
                <a:spcPct val="20000"/>
              </a:spcBef>
              <a:tabLst>
                <a:tab pos="7433904" algn="r"/>
              </a:tabLst>
              <a:defRPr/>
            </a:pPr>
            <a:endParaRPr lang="de-CH" sz="1900" dirty="0">
              <a:solidFill>
                <a:srgbClr val="000000"/>
              </a:solidFill>
              <a:latin typeface="Arial" panose="020B0604020202020204" pitchFamily="34" charset="0"/>
            </a:endParaRPr>
          </a:p>
        </p:txBody>
      </p:sp>
      <p:sp>
        <p:nvSpPr>
          <p:cNvPr id="4" name="Foliennummernplatzhalter 3">
            <a:extLst>
              <a:ext uri="{FF2B5EF4-FFF2-40B4-BE49-F238E27FC236}">
                <a16:creationId xmlns:a16="http://schemas.microsoft.com/office/drawing/2014/main" id="{F45B422E-BA4D-3ADB-6F09-C3FC4215E3F6}"/>
              </a:ext>
            </a:extLst>
          </p:cNvPr>
          <p:cNvSpPr>
            <a:spLocks noGrp="1"/>
          </p:cNvSpPr>
          <p:nvPr>
            <p:ph type="sldNum" sz="quarter" idx="10"/>
          </p:nvPr>
        </p:nvSpPr>
        <p:spPr/>
        <p:txBody>
          <a:bodyPr/>
          <a:lstStyle/>
          <a:p>
            <a:pPr defTabSz="947958">
              <a:defRPr/>
            </a:pPr>
            <a:fld id="{2AFD98D2-7E69-4C2E-A182-AA9DEE72FE09}" type="slidenum">
              <a:rPr lang="de-CH">
                <a:solidFill>
                  <a:prstClr val="black"/>
                </a:solidFill>
                <a:latin typeface="Calibri"/>
              </a:rPr>
              <a:pPr defTabSz="947958">
                <a:defRPr/>
              </a:pPr>
              <a:t>38</a:t>
            </a:fld>
            <a:endParaRPr lang="de-CH" dirty="0">
              <a:solidFill>
                <a:prstClr val="black"/>
              </a:solidFill>
              <a:latin typeface="Calibri"/>
            </a:endParaRPr>
          </a:p>
        </p:txBody>
      </p:sp>
    </p:spTree>
    <p:extLst>
      <p:ext uri="{BB962C8B-B14F-4D97-AF65-F5344CB8AC3E}">
        <p14:creationId xmlns:p14="http://schemas.microsoft.com/office/powerpoint/2010/main" val="19557767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8FBFD-2ED6-5337-4CC8-C7C6BF986C7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5944F4B-FB9B-DF23-4C74-DC5761038005}"/>
              </a:ext>
            </a:extLst>
          </p:cNvPr>
          <p:cNvSpPr>
            <a:spLocks noGrp="1" noRot="1" noChangeAspect="1"/>
          </p:cNvSpPr>
          <p:nvPr>
            <p:ph type="sldImg"/>
          </p:nvPr>
        </p:nvSpPr>
        <p:spPr>
          <a:xfrm>
            <a:off x="141288" y="768350"/>
            <a:ext cx="6821487" cy="3836988"/>
          </a:xfrm>
        </p:spPr>
        <p:txBody>
          <a:bodyPr/>
          <a:lstStyle/>
          <a:p>
            <a:endParaRPr lang="de-CH" dirty="0"/>
          </a:p>
        </p:txBody>
      </p:sp>
      <p:sp>
        <p:nvSpPr>
          <p:cNvPr id="3" name="Notizenplatzhalter 2">
            <a:extLst>
              <a:ext uri="{FF2B5EF4-FFF2-40B4-BE49-F238E27FC236}">
                <a16:creationId xmlns:a16="http://schemas.microsoft.com/office/drawing/2014/main" id="{D0DFB907-477F-5673-CFB5-E83D4E8CD8E7}"/>
              </a:ext>
            </a:extLst>
          </p:cNvPr>
          <p:cNvSpPr>
            <a:spLocks noGrp="1"/>
          </p:cNvSpPr>
          <p:nvPr>
            <p:ph type="body" idx="1"/>
          </p:nvPr>
        </p:nvSpPr>
        <p:spPr/>
        <p:txBody>
          <a:bodyPr>
            <a:normAutofit/>
          </a:bodyPr>
          <a:lstStyle/>
          <a:p>
            <a:pPr defTabSz="947958">
              <a:spcBef>
                <a:spcPct val="20000"/>
              </a:spcBef>
              <a:tabLst>
                <a:tab pos="7433904" algn="r"/>
              </a:tabLst>
              <a:defRPr/>
            </a:pPr>
            <a:r>
              <a:rPr lang="de-CH" sz="1900" dirty="0">
                <a:solidFill>
                  <a:prstClr val="black"/>
                </a:solidFill>
                <a:latin typeface="Arial" panose="020B0604020202020204" pitchFamily="34" charset="0"/>
                <a:cs typeface="Arial" panose="020B0604020202020204" pitchFamily="34" charset="0"/>
              </a:rPr>
              <a:t>Der </a:t>
            </a:r>
            <a:r>
              <a:rPr lang="de-CH" sz="1900" b="1" dirty="0">
                <a:solidFill>
                  <a:prstClr val="black"/>
                </a:solidFill>
                <a:latin typeface="Arial" panose="020B0604020202020204" pitchFamily="34" charset="0"/>
                <a:cs typeface="Arial" panose="020B0604020202020204" pitchFamily="34" charset="0"/>
              </a:rPr>
              <a:t>Bearbeitungsperimeter</a:t>
            </a:r>
            <a:r>
              <a:rPr lang="de-CH" sz="1900" dirty="0">
                <a:solidFill>
                  <a:prstClr val="black"/>
                </a:solidFill>
                <a:latin typeface="Arial" panose="020B0604020202020204" pitchFamily="34" charset="0"/>
                <a:cs typeface="Arial" panose="020B0604020202020204" pitchFamily="34" charset="0"/>
              </a:rPr>
              <a:t> Gebäude (rot) liegt im nordwestlichen Arealteil der Schulanlage, </a:t>
            </a:r>
          </a:p>
          <a:p>
            <a:pPr defTabSz="947958">
              <a:spcBef>
                <a:spcPct val="20000"/>
              </a:spcBef>
              <a:tabLst>
                <a:tab pos="7433904" algn="r"/>
              </a:tabLst>
              <a:defRPr/>
            </a:pPr>
            <a:r>
              <a:rPr lang="de-CH" sz="1900" dirty="0">
                <a:solidFill>
                  <a:prstClr val="black"/>
                </a:solidFill>
                <a:latin typeface="Arial" panose="020B0604020202020204" pitchFamily="34" charset="0"/>
                <a:cs typeface="Arial" panose="020B0604020202020204" pitchFamily="34" charset="0"/>
              </a:rPr>
              <a:t>rund um die Mehrzweckhalle (F). Er wird im Westen durch das Alte Schulhaus (A), im Osten </a:t>
            </a:r>
          </a:p>
          <a:p>
            <a:pPr defTabSz="947958">
              <a:spcBef>
                <a:spcPct val="20000"/>
              </a:spcBef>
              <a:tabLst>
                <a:tab pos="7433904" algn="r"/>
              </a:tabLst>
              <a:defRPr/>
            </a:pPr>
            <a:r>
              <a:rPr lang="de-CH" sz="1900" dirty="0">
                <a:solidFill>
                  <a:prstClr val="black"/>
                </a:solidFill>
                <a:latin typeface="Arial" panose="020B0604020202020204" pitchFamily="34" charset="0"/>
                <a:cs typeface="Arial" panose="020B0604020202020204" pitchFamily="34" charset="0"/>
              </a:rPr>
              <a:t>durch die Doppelturnhalle (E) und im Süden durch die Schulhäuser B bis D begrenzt. </a:t>
            </a:r>
          </a:p>
          <a:p>
            <a:pPr defTabSz="947958">
              <a:spcBef>
                <a:spcPct val="20000"/>
              </a:spcBef>
              <a:tabLst>
                <a:tab pos="7433904" algn="r"/>
              </a:tabLst>
              <a:defRPr/>
            </a:pPr>
            <a:endParaRPr lang="de-CH" sz="1900" dirty="0">
              <a:solidFill>
                <a:prstClr val="black"/>
              </a:solidFill>
              <a:latin typeface="Arial" panose="020B0604020202020204" pitchFamily="34" charset="0"/>
              <a:cs typeface="Arial" panose="020B0604020202020204" pitchFamily="34" charset="0"/>
            </a:endParaRPr>
          </a:p>
          <a:p>
            <a:pPr defTabSz="947958">
              <a:spcBef>
                <a:spcPct val="20000"/>
              </a:spcBef>
              <a:tabLst>
                <a:tab pos="7433904" algn="r"/>
              </a:tabLst>
              <a:defRPr/>
            </a:pPr>
            <a:r>
              <a:rPr lang="de-CH" sz="1900" dirty="0">
                <a:solidFill>
                  <a:prstClr val="black"/>
                </a:solidFill>
                <a:latin typeface="Arial" panose="020B0604020202020204" pitchFamily="34" charset="0"/>
                <a:cs typeface="Arial" panose="020B0604020202020204" pitchFamily="34" charset="0"/>
              </a:rPr>
              <a:t>Der </a:t>
            </a:r>
            <a:r>
              <a:rPr lang="de-CH" sz="1900" b="1" dirty="0">
                <a:solidFill>
                  <a:prstClr val="black"/>
                </a:solidFill>
                <a:latin typeface="Arial" panose="020B0604020202020204" pitchFamily="34" charset="0"/>
                <a:cs typeface="Arial" panose="020B0604020202020204" pitchFamily="34" charset="0"/>
              </a:rPr>
              <a:t>Bearbeitungsperimeter</a:t>
            </a:r>
            <a:r>
              <a:rPr lang="de-CH" sz="1900" dirty="0">
                <a:solidFill>
                  <a:prstClr val="black"/>
                </a:solidFill>
                <a:latin typeface="Arial" panose="020B0604020202020204" pitchFamily="34" charset="0"/>
                <a:cs typeface="Arial" panose="020B0604020202020204" pitchFamily="34" charset="0"/>
              </a:rPr>
              <a:t> Umgebung (grün) umfasst einerseits die unmittelbare Umgebung </a:t>
            </a:r>
          </a:p>
          <a:p>
            <a:pPr defTabSz="947958">
              <a:spcBef>
                <a:spcPct val="20000"/>
              </a:spcBef>
              <a:tabLst>
                <a:tab pos="7433904" algn="r"/>
              </a:tabLst>
              <a:defRPr/>
            </a:pPr>
            <a:r>
              <a:rPr lang="de-CH" sz="1900" dirty="0">
                <a:solidFill>
                  <a:prstClr val="black"/>
                </a:solidFill>
                <a:latin typeface="Arial" panose="020B0604020202020204" pitchFamily="34" charset="0"/>
                <a:cs typeface="Arial" panose="020B0604020202020204" pitchFamily="34" charset="0"/>
              </a:rPr>
              <a:t>des Neubaus, des Schulhauses (A) und andererseits den bestehenden Pausenbereich bis zu </a:t>
            </a:r>
          </a:p>
          <a:p>
            <a:pPr defTabSz="947958">
              <a:spcBef>
                <a:spcPct val="20000"/>
              </a:spcBef>
              <a:tabLst>
                <a:tab pos="7433904" algn="r"/>
              </a:tabLst>
              <a:defRPr/>
            </a:pPr>
            <a:r>
              <a:rPr lang="de-CH" sz="1900" dirty="0">
                <a:solidFill>
                  <a:prstClr val="black"/>
                </a:solidFill>
                <a:latin typeface="Arial" panose="020B0604020202020204" pitchFamily="34" charset="0"/>
                <a:cs typeface="Arial" panose="020B0604020202020204" pitchFamily="34" charset="0"/>
              </a:rPr>
              <a:t>den östlich gelegenen Aussensportanlagen.</a:t>
            </a:r>
          </a:p>
          <a:p>
            <a:pPr>
              <a:spcBef>
                <a:spcPct val="20000"/>
              </a:spcBef>
              <a:tabLst>
                <a:tab pos="7433904" algn="r"/>
              </a:tabLst>
              <a:defRPr/>
            </a:pPr>
            <a:endParaRPr lang="de-CH" sz="1900" dirty="0">
              <a:solidFill>
                <a:srgbClr val="000000"/>
              </a:solidFill>
              <a:latin typeface="Arial" panose="020B0604020202020204" pitchFamily="34" charset="0"/>
            </a:endParaRPr>
          </a:p>
        </p:txBody>
      </p:sp>
      <p:sp>
        <p:nvSpPr>
          <p:cNvPr id="4" name="Foliennummernplatzhalter 3">
            <a:extLst>
              <a:ext uri="{FF2B5EF4-FFF2-40B4-BE49-F238E27FC236}">
                <a16:creationId xmlns:a16="http://schemas.microsoft.com/office/drawing/2014/main" id="{702034D6-2D39-970B-AB4F-41AC30BF1984}"/>
              </a:ext>
            </a:extLst>
          </p:cNvPr>
          <p:cNvSpPr>
            <a:spLocks noGrp="1"/>
          </p:cNvSpPr>
          <p:nvPr>
            <p:ph type="sldNum" sz="quarter" idx="10"/>
          </p:nvPr>
        </p:nvSpPr>
        <p:spPr/>
        <p:txBody>
          <a:bodyPr/>
          <a:lstStyle/>
          <a:p>
            <a:pPr defTabSz="947958">
              <a:defRPr/>
            </a:pPr>
            <a:fld id="{2AFD98D2-7E69-4C2E-A182-AA9DEE72FE09}" type="slidenum">
              <a:rPr lang="de-CH">
                <a:solidFill>
                  <a:prstClr val="black"/>
                </a:solidFill>
                <a:latin typeface="Calibri"/>
              </a:rPr>
              <a:pPr defTabSz="947958">
                <a:defRPr/>
              </a:pPr>
              <a:t>39</a:t>
            </a:fld>
            <a:endParaRPr lang="de-CH" dirty="0">
              <a:solidFill>
                <a:prstClr val="black"/>
              </a:solidFill>
              <a:latin typeface="Calibri"/>
            </a:endParaRPr>
          </a:p>
        </p:txBody>
      </p:sp>
    </p:spTree>
    <p:extLst>
      <p:ext uri="{BB962C8B-B14F-4D97-AF65-F5344CB8AC3E}">
        <p14:creationId xmlns:p14="http://schemas.microsoft.com/office/powerpoint/2010/main" val="32967874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8CEF8-27DD-D5BA-43DD-228879F302E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2C5FC86-FD2F-CBC8-66E1-006A11ECDFFF}"/>
              </a:ext>
            </a:extLst>
          </p:cNvPr>
          <p:cNvSpPr>
            <a:spLocks noGrp="1" noRot="1" noChangeAspect="1"/>
          </p:cNvSpPr>
          <p:nvPr>
            <p:ph type="sldImg"/>
          </p:nvPr>
        </p:nvSpPr>
        <p:spPr>
          <a:xfrm>
            <a:off x="90488" y="744538"/>
            <a:ext cx="6616700" cy="3722687"/>
          </a:xfrm>
        </p:spPr>
        <p:txBody>
          <a:bodyPr/>
          <a:lstStyle/>
          <a:p>
            <a:endParaRPr lang="de-CH" dirty="0"/>
          </a:p>
        </p:txBody>
      </p:sp>
      <p:sp>
        <p:nvSpPr>
          <p:cNvPr id="3" name="Notizenplatzhalter 2">
            <a:extLst>
              <a:ext uri="{FF2B5EF4-FFF2-40B4-BE49-F238E27FC236}">
                <a16:creationId xmlns:a16="http://schemas.microsoft.com/office/drawing/2014/main" id="{A624A65F-5E5D-E0E5-F0EE-24CFF51B29F3}"/>
              </a:ext>
            </a:extLst>
          </p:cNvPr>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20000"/>
              </a:spcBef>
              <a:spcAft>
                <a:spcPct val="0"/>
              </a:spcAft>
              <a:buClrTx/>
              <a:buSzTx/>
              <a:buFontTx/>
              <a:buNone/>
              <a:tabLst>
                <a:tab pos="7170738" algn="r"/>
              </a:tabLst>
              <a:defRPr/>
            </a:pPr>
            <a:endParaRPr lang="de-CH" sz="1800" dirty="0">
              <a:solidFill>
                <a:prstClr val="black"/>
              </a:solidFill>
              <a:latin typeface="Arial" panose="020B0604020202020204" pitchFamily="34" charset="0"/>
              <a:cs typeface="Arial" panose="020B0604020202020204" pitchFamily="34" charset="0"/>
            </a:endParaRPr>
          </a:p>
          <a:p>
            <a:pPr marL="0" lvl="0" indent="0" eaLnBrk="0" hangingPunct="0">
              <a:spcBef>
                <a:spcPct val="20000"/>
              </a:spcBef>
              <a:buFontTx/>
              <a:buNone/>
              <a:tabLst>
                <a:tab pos="7170738" algn="r"/>
              </a:tabLst>
              <a:defRPr/>
            </a:pPr>
            <a:endParaRPr lang="de-CH" sz="1800" b="0" i="0" u="none" strike="noStrike" baseline="0" dirty="0">
              <a:solidFill>
                <a:srgbClr val="000000"/>
              </a:solidFill>
              <a:latin typeface="Arial" panose="020B0604020202020204" pitchFamily="34" charset="0"/>
            </a:endParaRPr>
          </a:p>
        </p:txBody>
      </p:sp>
      <p:sp>
        <p:nvSpPr>
          <p:cNvPr id="4" name="Foliennummernplatzhalter 3">
            <a:extLst>
              <a:ext uri="{FF2B5EF4-FFF2-40B4-BE49-F238E27FC236}">
                <a16:creationId xmlns:a16="http://schemas.microsoft.com/office/drawing/2014/main" id="{88A18F96-C822-CA91-2FEE-C3C39B6D163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FD98D2-7E69-4C2E-A182-AA9DEE72FE09}" type="slidenum">
              <a:rPr kumimoji="0" lang="de-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de-CH"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86066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D4351-360A-81D1-1C1A-24E61A529C0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BBC83E6-6FB9-1A8D-CCBB-4AE185C04229}"/>
              </a:ext>
            </a:extLst>
          </p:cNvPr>
          <p:cNvSpPr>
            <a:spLocks noGrp="1" noRot="1" noChangeAspect="1"/>
          </p:cNvSpPr>
          <p:nvPr>
            <p:ph type="sldImg"/>
          </p:nvPr>
        </p:nvSpPr>
        <p:spPr>
          <a:xfrm>
            <a:off x="90488" y="744538"/>
            <a:ext cx="6616700" cy="3722687"/>
          </a:xfrm>
        </p:spPr>
        <p:txBody>
          <a:bodyPr/>
          <a:lstStyle/>
          <a:p>
            <a:endParaRPr lang="de-CH" dirty="0"/>
          </a:p>
        </p:txBody>
      </p:sp>
      <p:sp>
        <p:nvSpPr>
          <p:cNvPr id="3" name="Notizenplatzhalter 2">
            <a:extLst>
              <a:ext uri="{FF2B5EF4-FFF2-40B4-BE49-F238E27FC236}">
                <a16:creationId xmlns:a16="http://schemas.microsoft.com/office/drawing/2014/main" id="{5D684FE0-D2C6-12AA-78CC-DF2C6DA6290D}"/>
              </a:ext>
            </a:extLst>
          </p:cNvPr>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20000"/>
              </a:spcBef>
              <a:spcAft>
                <a:spcPct val="0"/>
              </a:spcAft>
              <a:buClrTx/>
              <a:buSzTx/>
              <a:buFontTx/>
              <a:buNone/>
              <a:tabLst>
                <a:tab pos="7170738" algn="r"/>
              </a:tabLst>
              <a:defRPr/>
            </a:pPr>
            <a:endParaRPr lang="de-CH" sz="1800" dirty="0">
              <a:solidFill>
                <a:prstClr val="black"/>
              </a:solidFill>
              <a:latin typeface="Arial" panose="020B0604020202020204" pitchFamily="34" charset="0"/>
              <a:cs typeface="Arial" panose="020B0604020202020204" pitchFamily="34" charset="0"/>
            </a:endParaRPr>
          </a:p>
          <a:p>
            <a:pPr marL="0" lvl="0" indent="0" eaLnBrk="0" hangingPunct="0">
              <a:spcBef>
                <a:spcPct val="20000"/>
              </a:spcBef>
              <a:buFontTx/>
              <a:buNone/>
              <a:tabLst>
                <a:tab pos="7170738" algn="r"/>
              </a:tabLst>
              <a:defRPr/>
            </a:pPr>
            <a:endParaRPr lang="de-CH" sz="1800" b="0" i="0" u="none" strike="noStrike" baseline="0" dirty="0">
              <a:solidFill>
                <a:srgbClr val="000000"/>
              </a:solidFill>
              <a:latin typeface="Arial" panose="020B0604020202020204" pitchFamily="34" charset="0"/>
            </a:endParaRPr>
          </a:p>
        </p:txBody>
      </p:sp>
      <p:sp>
        <p:nvSpPr>
          <p:cNvPr id="4" name="Foliennummernplatzhalter 3">
            <a:extLst>
              <a:ext uri="{FF2B5EF4-FFF2-40B4-BE49-F238E27FC236}">
                <a16:creationId xmlns:a16="http://schemas.microsoft.com/office/drawing/2014/main" id="{BEBD526D-9203-377B-49AB-075E33034A0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FD98D2-7E69-4C2E-A182-AA9DEE72FE09}" type="slidenum">
              <a:rPr kumimoji="0" lang="de-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e-CH"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4526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BB215-CB16-4B25-D741-A5ACDA20ABA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1AEFA48-7D14-A263-240E-1C36BB44FBD0}"/>
              </a:ext>
            </a:extLst>
          </p:cNvPr>
          <p:cNvSpPr>
            <a:spLocks noGrp="1" noRot="1" noChangeAspect="1"/>
          </p:cNvSpPr>
          <p:nvPr>
            <p:ph type="sldImg"/>
          </p:nvPr>
        </p:nvSpPr>
        <p:spPr>
          <a:xfrm>
            <a:off x="90488" y="744538"/>
            <a:ext cx="6616700" cy="3722687"/>
          </a:xfrm>
        </p:spPr>
        <p:txBody>
          <a:bodyPr/>
          <a:lstStyle/>
          <a:p>
            <a:endParaRPr lang="de-CH" dirty="0"/>
          </a:p>
        </p:txBody>
      </p:sp>
      <p:sp>
        <p:nvSpPr>
          <p:cNvPr id="3" name="Notizenplatzhalter 2">
            <a:extLst>
              <a:ext uri="{FF2B5EF4-FFF2-40B4-BE49-F238E27FC236}">
                <a16:creationId xmlns:a16="http://schemas.microsoft.com/office/drawing/2014/main" id="{4411867E-C743-BB41-8A53-3DF16FA7DA6F}"/>
              </a:ext>
            </a:extLst>
          </p:cNvPr>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20000"/>
              </a:spcBef>
              <a:spcAft>
                <a:spcPct val="0"/>
              </a:spcAft>
              <a:buClrTx/>
              <a:buSzTx/>
              <a:buFontTx/>
              <a:buNone/>
              <a:tabLst>
                <a:tab pos="7170738" algn="r"/>
              </a:tabLst>
              <a:defRPr/>
            </a:pPr>
            <a:endParaRPr lang="de-CH" sz="1800" dirty="0">
              <a:solidFill>
                <a:prstClr val="black"/>
              </a:solidFill>
              <a:latin typeface="Arial" panose="020B0604020202020204" pitchFamily="34" charset="0"/>
              <a:cs typeface="Arial" panose="020B0604020202020204" pitchFamily="34" charset="0"/>
            </a:endParaRPr>
          </a:p>
          <a:p>
            <a:pPr marL="0" lvl="0" indent="0" eaLnBrk="0" hangingPunct="0">
              <a:spcBef>
                <a:spcPct val="20000"/>
              </a:spcBef>
              <a:buFontTx/>
              <a:buNone/>
              <a:tabLst>
                <a:tab pos="7170738" algn="r"/>
              </a:tabLst>
              <a:defRPr/>
            </a:pPr>
            <a:endParaRPr lang="de-CH" sz="1800" b="0" i="0" u="none" strike="noStrike" baseline="0" dirty="0">
              <a:solidFill>
                <a:srgbClr val="000000"/>
              </a:solidFill>
              <a:latin typeface="Arial" panose="020B0604020202020204" pitchFamily="34" charset="0"/>
            </a:endParaRPr>
          </a:p>
        </p:txBody>
      </p:sp>
      <p:sp>
        <p:nvSpPr>
          <p:cNvPr id="4" name="Foliennummernplatzhalter 3">
            <a:extLst>
              <a:ext uri="{FF2B5EF4-FFF2-40B4-BE49-F238E27FC236}">
                <a16:creationId xmlns:a16="http://schemas.microsoft.com/office/drawing/2014/main" id="{8A21C929-9B58-8F78-CE79-5A99FB19A8D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FD98D2-7E69-4C2E-A182-AA9DEE72FE09}" type="slidenum">
              <a:rPr kumimoji="0" lang="de-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de-CH"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1606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8511B-337A-BB01-0B66-8C833DB31C1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2D13921-8FE2-75FA-DE7D-1D0BE1223F52}"/>
              </a:ext>
            </a:extLst>
          </p:cNvPr>
          <p:cNvSpPr>
            <a:spLocks noGrp="1" noRot="1" noChangeAspect="1"/>
          </p:cNvSpPr>
          <p:nvPr>
            <p:ph type="sldImg"/>
          </p:nvPr>
        </p:nvSpPr>
        <p:spPr/>
        <p:txBody>
          <a:bodyPr/>
          <a:lstStyle/>
          <a:p>
            <a:endParaRPr lang="de-CH" dirty="0"/>
          </a:p>
        </p:txBody>
      </p:sp>
      <p:sp>
        <p:nvSpPr>
          <p:cNvPr id="3" name="Notizenplatzhalter 2">
            <a:extLst>
              <a:ext uri="{FF2B5EF4-FFF2-40B4-BE49-F238E27FC236}">
                <a16:creationId xmlns:a16="http://schemas.microsoft.com/office/drawing/2014/main" id="{6D7C28B5-2253-26F3-F8FE-892E5D82199B}"/>
              </a:ext>
            </a:extLst>
          </p:cNvPr>
          <p:cNvSpPr>
            <a:spLocks noGrp="1"/>
          </p:cNvSpPr>
          <p:nvPr>
            <p:ph type="body" idx="1"/>
          </p:nvPr>
        </p:nvSpPr>
        <p:spPr/>
        <p:txBody>
          <a:bodyPr>
            <a:normAutofit/>
          </a:bodyPr>
          <a:lstStyle/>
          <a:p>
            <a:pPr marL="0" lvl="0" indent="0" eaLnBrk="0" hangingPunct="0">
              <a:spcBef>
                <a:spcPct val="20000"/>
              </a:spcBef>
              <a:buFont typeface="Arial" panose="020B0604020202020204" pitchFamily="34" charset="0"/>
              <a:buNone/>
              <a:tabLst>
                <a:tab pos="7170738" algn="r"/>
              </a:tabLst>
              <a:defRPr/>
            </a:pPr>
            <a:endParaRPr lang="de-CH" sz="1200" dirty="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58C92AAA-0FE4-41C4-BFF2-7219EA05A120}"/>
              </a:ext>
            </a:extLst>
          </p:cNvPr>
          <p:cNvSpPr>
            <a:spLocks noGrp="1"/>
          </p:cNvSpPr>
          <p:nvPr>
            <p:ph type="sldNum" sz="quarter" idx="5"/>
          </p:nvPr>
        </p:nvSpPr>
        <p:spPr/>
        <p:txBody>
          <a:bodyPr/>
          <a:lstStyle/>
          <a:p>
            <a:pPr>
              <a:defRPr/>
            </a:pPr>
            <a:fld id="{1B340A0F-8D4D-4116-933D-1E9C81E24E40}" type="slidenum">
              <a:rPr lang="de-CH" smtClean="0"/>
              <a:pPr>
                <a:defRPr/>
              </a:pPr>
              <a:t>6</a:t>
            </a:fld>
            <a:endParaRPr lang="de-CH" dirty="0"/>
          </a:p>
        </p:txBody>
      </p:sp>
    </p:spTree>
    <p:extLst>
      <p:ext uri="{BB962C8B-B14F-4D97-AF65-F5344CB8AC3E}">
        <p14:creationId xmlns:p14="http://schemas.microsoft.com/office/powerpoint/2010/main" val="30396889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1FF4C-D462-740C-01B2-52DDCD62635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FCDBC23-ECB8-4883-E03E-8EFCA71B9464}"/>
              </a:ext>
            </a:extLst>
          </p:cNvPr>
          <p:cNvSpPr>
            <a:spLocks noGrp="1" noRot="1" noChangeAspect="1"/>
          </p:cNvSpPr>
          <p:nvPr>
            <p:ph type="sldImg"/>
          </p:nvPr>
        </p:nvSpPr>
        <p:spPr>
          <a:xfrm>
            <a:off x="90488" y="744538"/>
            <a:ext cx="6616700" cy="3722687"/>
          </a:xfrm>
        </p:spPr>
        <p:txBody>
          <a:bodyPr/>
          <a:lstStyle/>
          <a:p>
            <a:endParaRPr lang="de-CH" dirty="0"/>
          </a:p>
        </p:txBody>
      </p:sp>
      <p:sp>
        <p:nvSpPr>
          <p:cNvPr id="3" name="Notizenplatzhalter 2">
            <a:extLst>
              <a:ext uri="{FF2B5EF4-FFF2-40B4-BE49-F238E27FC236}">
                <a16:creationId xmlns:a16="http://schemas.microsoft.com/office/drawing/2014/main" id="{39E78552-2677-3023-7065-048F97B3917B}"/>
              </a:ext>
            </a:extLst>
          </p:cNvPr>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20000"/>
              </a:spcBef>
              <a:spcAft>
                <a:spcPct val="0"/>
              </a:spcAft>
              <a:buClrTx/>
              <a:buSzTx/>
              <a:buFontTx/>
              <a:buNone/>
              <a:tabLst>
                <a:tab pos="7170738" algn="r"/>
              </a:tabLst>
              <a:defRPr/>
            </a:pPr>
            <a:endParaRPr lang="de-CH" sz="1800" dirty="0">
              <a:solidFill>
                <a:prstClr val="black"/>
              </a:solidFill>
              <a:latin typeface="Arial" panose="020B0604020202020204" pitchFamily="34" charset="0"/>
              <a:cs typeface="Arial" panose="020B0604020202020204" pitchFamily="34" charset="0"/>
            </a:endParaRPr>
          </a:p>
          <a:p>
            <a:pPr marL="0" lvl="0" indent="0" eaLnBrk="0" hangingPunct="0">
              <a:spcBef>
                <a:spcPct val="20000"/>
              </a:spcBef>
              <a:buFontTx/>
              <a:buNone/>
              <a:tabLst>
                <a:tab pos="7170738" algn="r"/>
              </a:tabLst>
              <a:defRPr/>
            </a:pPr>
            <a:endParaRPr lang="de-CH" sz="1800" b="0" i="0" u="none" strike="noStrike" baseline="0" dirty="0">
              <a:solidFill>
                <a:srgbClr val="000000"/>
              </a:solidFill>
              <a:latin typeface="Arial" panose="020B0604020202020204" pitchFamily="34" charset="0"/>
            </a:endParaRPr>
          </a:p>
        </p:txBody>
      </p:sp>
      <p:sp>
        <p:nvSpPr>
          <p:cNvPr id="4" name="Foliennummernplatzhalter 3">
            <a:extLst>
              <a:ext uri="{FF2B5EF4-FFF2-40B4-BE49-F238E27FC236}">
                <a16:creationId xmlns:a16="http://schemas.microsoft.com/office/drawing/2014/main" id="{B7C5A8AE-6E52-FD57-A3BC-6B452D20EEE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FD98D2-7E69-4C2E-A182-AA9DEE72FE09}" type="slidenum">
              <a:rPr kumimoji="0" lang="de-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de-CH"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9561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86828-28C0-6D20-EAD8-01D0239285E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152F27E-42E3-7021-E3F0-21CAAC6B197A}"/>
              </a:ext>
            </a:extLst>
          </p:cNvPr>
          <p:cNvSpPr>
            <a:spLocks noGrp="1" noRot="1" noChangeAspect="1"/>
          </p:cNvSpPr>
          <p:nvPr>
            <p:ph type="sldImg"/>
          </p:nvPr>
        </p:nvSpPr>
        <p:spPr>
          <a:xfrm>
            <a:off x="90488" y="744538"/>
            <a:ext cx="6616700" cy="3722687"/>
          </a:xfrm>
        </p:spPr>
        <p:txBody>
          <a:bodyPr/>
          <a:lstStyle/>
          <a:p>
            <a:endParaRPr lang="de-CH" dirty="0"/>
          </a:p>
        </p:txBody>
      </p:sp>
      <p:sp>
        <p:nvSpPr>
          <p:cNvPr id="3" name="Notizenplatzhalter 2">
            <a:extLst>
              <a:ext uri="{FF2B5EF4-FFF2-40B4-BE49-F238E27FC236}">
                <a16:creationId xmlns:a16="http://schemas.microsoft.com/office/drawing/2014/main" id="{2F290A7D-68F9-CB3B-8894-3DFAB592463A}"/>
              </a:ext>
            </a:extLst>
          </p:cNvPr>
          <p:cNvSpPr>
            <a:spLocks noGrp="1"/>
          </p:cNvSpPr>
          <p:nvPr>
            <p:ph type="body" idx="1"/>
          </p:nvPr>
        </p:nvSpPr>
        <p:spPr/>
        <p:txBody>
          <a:bodyPr>
            <a:normAutofit/>
          </a:bodyPr>
          <a:lstStyle/>
          <a:p>
            <a:pPr marL="0" lvl="0" indent="0" eaLnBrk="0" hangingPunct="0">
              <a:spcBef>
                <a:spcPct val="20000"/>
              </a:spcBef>
              <a:buFontTx/>
              <a:buNone/>
              <a:tabLst>
                <a:tab pos="7170738" algn="r"/>
              </a:tabLst>
              <a:defRPr/>
            </a:pPr>
            <a:endParaRPr lang="de-CH" sz="1800" b="0" i="0" u="none" strike="noStrike" baseline="0" dirty="0">
              <a:solidFill>
                <a:srgbClr val="000000"/>
              </a:solidFill>
              <a:latin typeface="Arial" panose="020B0604020202020204" pitchFamily="34" charset="0"/>
            </a:endParaRPr>
          </a:p>
        </p:txBody>
      </p:sp>
      <p:sp>
        <p:nvSpPr>
          <p:cNvPr id="4" name="Foliennummernplatzhalter 3">
            <a:extLst>
              <a:ext uri="{FF2B5EF4-FFF2-40B4-BE49-F238E27FC236}">
                <a16:creationId xmlns:a16="http://schemas.microsoft.com/office/drawing/2014/main" id="{48C7DDCF-8661-BF53-B658-4BF77C5B2E2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FD98D2-7E69-4C2E-A182-AA9DEE72FE09}" type="slidenum">
              <a:rPr kumimoji="0" lang="de-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de-CH"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60754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19961-4A07-A7B0-ABF5-C0573AB33E1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EE8F5BF-811B-3134-51B9-494C038D4622}"/>
              </a:ext>
            </a:extLst>
          </p:cNvPr>
          <p:cNvSpPr>
            <a:spLocks noGrp="1" noRot="1" noChangeAspect="1"/>
          </p:cNvSpPr>
          <p:nvPr>
            <p:ph type="sldImg"/>
          </p:nvPr>
        </p:nvSpPr>
        <p:spPr>
          <a:xfrm>
            <a:off x="90488" y="744538"/>
            <a:ext cx="6616700" cy="3722687"/>
          </a:xfrm>
        </p:spPr>
        <p:txBody>
          <a:bodyPr/>
          <a:lstStyle/>
          <a:p>
            <a:endParaRPr lang="de-CH" dirty="0"/>
          </a:p>
        </p:txBody>
      </p:sp>
      <p:sp>
        <p:nvSpPr>
          <p:cNvPr id="3" name="Notizenplatzhalter 2">
            <a:extLst>
              <a:ext uri="{FF2B5EF4-FFF2-40B4-BE49-F238E27FC236}">
                <a16:creationId xmlns:a16="http://schemas.microsoft.com/office/drawing/2014/main" id="{52511699-592B-3E71-0DD1-3CC4D175220D}"/>
              </a:ext>
            </a:extLst>
          </p:cNvPr>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20000"/>
              </a:spcBef>
              <a:spcAft>
                <a:spcPct val="0"/>
              </a:spcAft>
              <a:buClrTx/>
              <a:buSzTx/>
              <a:buFontTx/>
              <a:buNone/>
              <a:tabLst>
                <a:tab pos="7170738" algn="r"/>
              </a:tabLst>
              <a:defRPr/>
            </a:pPr>
            <a:endParaRPr lang="de-CH" sz="1800" dirty="0">
              <a:solidFill>
                <a:prstClr val="black"/>
              </a:solidFill>
              <a:latin typeface="Arial" panose="020B0604020202020204" pitchFamily="34" charset="0"/>
              <a:cs typeface="Arial" panose="020B0604020202020204" pitchFamily="34" charset="0"/>
            </a:endParaRPr>
          </a:p>
          <a:p>
            <a:pPr marL="0" lvl="0" indent="0" eaLnBrk="0" hangingPunct="0">
              <a:spcBef>
                <a:spcPct val="20000"/>
              </a:spcBef>
              <a:buFontTx/>
              <a:buNone/>
              <a:tabLst>
                <a:tab pos="7170738" algn="r"/>
              </a:tabLst>
              <a:defRPr/>
            </a:pPr>
            <a:endParaRPr lang="de-CH" sz="1800" b="0" i="0" u="none" strike="noStrike" baseline="0" dirty="0">
              <a:solidFill>
                <a:srgbClr val="000000"/>
              </a:solidFill>
              <a:latin typeface="Arial" panose="020B0604020202020204" pitchFamily="34" charset="0"/>
            </a:endParaRPr>
          </a:p>
        </p:txBody>
      </p:sp>
      <p:sp>
        <p:nvSpPr>
          <p:cNvPr id="4" name="Foliennummernplatzhalter 3">
            <a:extLst>
              <a:ext uri="{FF2B5EF4-FFF2-40B4-BE49-F238E27FC236}">
                <a16:creationId xmlns:a16="http://schemas.microsoft.com/office/drawing/2014/main" id="{EAC84337-0532-0955-2CAB-9BB14854D72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FD98D2-7E69-4C2E-A182-AA9DEE72FE09}" type="slidenum">
              <a:rPr kumimoji="0" lang="de-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de-CH"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29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FAE13-5E92-3EBC-B37D-DBDEB2A090B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D2B6009-7660-3FFA-AFE8-70B7DFA6F169}"/>
              </a:ext>
            </a:extLst>
          </p:cNvPr>
          <p:cNvSpPr>
            <a:spLocks noGrp="1" noRot="1" noChangeAspect="1"/>
          </p:cNvSpPr>
          <p:nvPr>
            <p:ph type="sldImg"/>
          </p:nvPr>
        </p:nvSpPr>
        <p:spPr>
          <a:xfrm>
            <a:off x="90488" y="744538"/>
            <a:ext cx="6616700" cy="3722687"/>
          </a:xfrm>
        </p:spPr>
        <p:txBody>
          <a:bodyPr/>
          <a:lstStyle/>
          <a:p>
            <a:endParaRPr lang="de-CH" dirty="0"/>
          </a:p>
        </p:txBody>
      </p:sp>
      <p:sp>
        <p:nvSpPr>
          <p:cNvPr id="3" name="Notizenplatzhalter 2">
            <a:extLst>
              <a:ext uri="{FF2B5EF4-FFF2-40B4-BE49-F238E27FC236}">
                <a16:creationId xmlns:a16="http://schemas.microsoft.com/office/drawing/2014/main" id="{E30BADEA-FD99-3430-CA96-BD5C306E9AA1}"/>
              </a:ext>
            </a:extLst>
          </p:cNvPr>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20000"/>
              </a:spcBef>
              <a:spcAft>
                <a:spcPct val="0"/>
              </a:spcAft>
              <a:buClrTx/>
              <a:buSzTx/>
              <a:buFontTx/>
              <a:buNone/>
              <a:tabLst>
                <a:tab pos="7170738" algn="r"/>
              </a:tabLst>
              <a:defRPr/>
            </a:pPr>
            <a:endParaRPr lang="de-CH" sz="1800" dirty="0">
              <a:solidFill>
                <a:prstClr val="black"/>
              </a:solidFill>
              <a:latin typeface="Arial" panose="020B0604020202020204" pitchFamily="34" charset="0"/>
              <a:cs typeface="Arial" panose="020B0604020202020204" pitchFamily="34" charset="0"/>
            </a:endParaRPr>
          </a:p>
          <a:p>
            <a:pPr marL="0" lvl="0" indent="0" eaLnBrk="0" hangingPunct="0">
              <a:spcBef>
                <a:spcPct val="20000"/>
              </a:spcBef>
              <a:buFontTx/>
              <a:buNone/>
              <a:tabLst>
                <a:tab pos="7170738" algn="r"/>
              </a:tabLst>
              <a:defRPr/>
            </a:pPr>
            <a:endParaRPr lang="de-CH" sz="1800" b="0" i="0" u="none" strike="noStrike" baseline="0" dirty="0">
              <a:solidFill>
                <a:srgbClr val="000000"/>
              </a:solidFill>
              <a:latin typeface="Arial" panose="020B0604020202020204" pitchFamily="34" charset="0"/>
            </a:endParaRPr>
          </a:p>
        </p:txBody>
      </p:sp>
      <p:sp>
        <p:nvSpPr>
          <p:cNvPr id="4" name="Foliennummernplatzhalter 3">
            <a:extLst>
              <a:ext uri="{FF2B5EF4-FFF2-40B4-BE49-F238E27FC236}">
                <a16:creationId xmlns:a16="http://schemas.microsoft.com/office/drawing/2014/main" id="{F3CA5DFC-2EB6-9C35-F13E-50072474AA2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FD98D2-7E69-4C2E-A182-AA9DEE72FE09}" type="slidenum">
              <a:rPr kumimoji="0" lang="de-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de-CH"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46955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BCAE5-3AB0-24E4-C0E4-A64A3075367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703BE5C-B95E-607D-950E-03925CB5B883}"/>
              </a:ext>
            </a:extLst>
          </p:cNvPr>
          <p:cNvSpPr>
            <a:spLocks noGrp="1" noRot="1" noChangeAspect="1"/>
          </p:cNvSpPr>
          <p:nvPr>
            <p:ph type="sldImg"/>
          </p:nvPr>
        </p:nvSpPr>
        <p:spPr>
          <a:xfrm>
            <a:off x="90488" y="744538"/>
            <a:ext cx="6616700" cy="3722687"/>
          </a:xfrm>
        </p:spPr>
        <p:txBody>
          <a:bodyPr/>
          <a:lstStyle/>
          <a:p>
            <a:endParaRPr lang="de-CH" dirty="0"/>
          </a:p>
        </p:txBody>
      </p:sp>
      <p:sp>
        <p:nvSpPr>
          <p:cNvPr id="3" name="Notizenplatzhalter 2">
            <a:extLst>
              <a:ext uri="{FF2B5EF4-FFF2-40B4-BE49-F238E27FC236}">
                <a16:creationId xmlns:a16="http://schemas.microsoft.com/office/drawing/2014/main" id="{E36037F0-E51B-6DF6-9E10-0B839C729EC0}"/>
              </a:ext>
            </a:extLst>
          </p:cNvPr>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20000"/>
              </a:spcBef>
              <a:spcAft>
                <a:spcPct val="0"/>
              </a:spcAft>
              <a:buClrTx/>
              <a:buSzTx/>
              <a:buFontTx/>
              <a:buNone/>
              <a:tabLst>
                <a:tab pos="7170738" algn="r"/>
              </a:tabLst>
              <a:defRPr/>
            </a:pPr>
            <a:endParaRPr lang="de-CH" sz="1800" dirty="0">
              <a:solidFill>
                <a:prstClr val="black"/>
              </a:solidFill>
              <a:latin typeface="Arial" panose="020B0604020202020204" pitchFamily="34" charset="0"/>
              <a:cs typeface="Arial" panose="020B0604020202020204" pitchFamily="34" charset="0"/>
            </a:endParaRPr>
          </a:p>
          <a:p>
            <a:pPr marL="0" lvl="0" indent="0" eaLnBrk="0" hangingPunct="0">
              <a:spcBef>
                <a:spcPct val="20000"/>
              </a:spcBef>
              <a:buFontTx/>
              <a:buNone/>
              <a:tabLst>
                <a:tab pos="7170738" algn="r"/>
              </a:tabLst>
              <a:defRPr/>
            </a:pPr>
            <a:endParaRPr lang="de-CH" sz="1800" b="0" i="0" u="none" strike="noStrike" baseline="0" dirty="0">
              <a:solidFill>
                <a:srgbClr val="000000"/>
              </a:solidFill>
              <a:latin typeface="Arial" panose="020B0604020202020204" pitchFamily="34" charset="0"/>
            </a:endParaRPr>
          </a:p>
        </p:txBody>
      </p:sp>
      <p:sp>
        <p:nvSpPr>
          <p:cNvPr id="4" name="Foliennummernplatzhalter 3">
            <a:extLst>
              <a:ext uri="{FF2B5EF4-FFF2-40B4-BE49-F238E27FC236}">
                <a16:creationId xmlns:a16="http://schemas.microsoft.com/office/drawing/2014/main" id="{7636EF56-2652-24A2-1772-73D2D99837A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FD98D2-7E69-4C2E-A182-AA9DEE72FE09}" type="slidenum">
              <a:rPr kumimoji="0" lang="de-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de-CH"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0861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D5497-B1CA-9386-0915-13C2D2DE45C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0282C3F-2307-58E1-D40B-863949AFE8E1}"/>
              </a:ext>
            </a:extLst>
          </p:cNvPr>
          <p:cNvSpPr>
            <a:spLocks noGrp="1" noRot="1" noChangeAspect="1"/>
          </p:cNvSpPr>
          <p:nvPr>
            <p:ph type="sldImg"/>
          </p:nvPr>
        </p:nvSpPr>
        <p:spPr>
          <a:xfrm>
            <a:off x="90488" y="744538"/>
            <a:ext cx="6616700" cy="3722687"/>
          </a:xfrm>
        </p:spPr>
        <p:txBody>
          <a:bodyPr/>
          <a:lstStyle/>
          <a:p>
            <a:endParaRPr lang="de-CH" dirty="0"/>
          </a:p>
        </p:txBody>
      </p:sp>
      <p:sp>
        <p:nvSpPr>
          <p:cNvPr id="3" name="Notizenplatzhalter 2">
            <a:extLst>
              <a:ext uri="{FF2B5EF4-FFF2-40B4-BE49-F238E27FC236}">
                <a16:creationId xmlns:a16="http://schemas.microsoft.com/office/drawing/2014/main" id="{2CB3F515-FFDA-9A01-0E11-62BD5328F137}"/>
              </a:ext>
            </a:extLst>
          </p:cNvPr>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20000"/>
              </a:spcBef>
              <a:spcAft>
                <a:spcPct val="0"/>
              </a:spcAft>
              <a:buClrTx/>
              <a:buSzTx/>
              <a:buFontTx/>
              <a:buNone/>
              <a:tabLst>
                <a:tab pos="7170738" algn="r"/>
              </a:tabLst>
              <a:defRPr/>
            </a:pPr>
            <a:r>
              <a:rPr lang="de-CH" sz="1800" kern="1200" dirty="0">
                <a:solidFill>
                  <a:schemeClr val="tx1"/>
                </a:solidFill>
                <a:effectLst/>
                <a:latin typeface="+mn-lt"/>
                <a:ea typeface="+mn-ea"/>
                <a:cs typeface="+mn-cs"/>
              </a:rPr>
              <a:t>Die Mehrheit der stimmberechtigten Jury muss aus </a:t>
            </a:r>
            <a:r>
              <a:rPr lang="de-CH" sz="1800" b="1" kern="1200" dirty="0">
                <a:solidFill>
                  <a:schemeClr val="tx1"/>
                </a:solidFill>
                <a:effectLst/>
                <a:latin typeface="+mn-lt"/>
                <a:ea typeface="+mn-ea"/>
                <a:cs typeface="+mn-cs"/>
              </a:rPr>
              <a:t>Fachpreisrichterinnen und Fachpreisrichter</a:t>
            </a:r>
            <a:r>
              <a:rPr lang="de-CH" sz="1800" kern="1200" dirty="0">
                <a:solidFill>
                  <a:schemeClr val="tx1"/>
                </a:solidFill>
                <a:effectLst/>
                <a:latin typeface="+mn-lt"/>
                <a:ea typeface="+mn-ea"/>
                <a:cs typeface="+mn-cs"/>
              </a:rPr>
              <a:t> bestehen. Es sollen bewusst keine lokalen Architektinnen und Architekten angefragt werden, damit deren Teilnahme am Projektwettbewerb möglich ist.</a:t>
            </a:r>
            <a:endParaRPr lang="de-CH" sz="2800" dirty="0">
              <a:solidFill>
                <a:prstClr val="black"/>
              </a:solidFill>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833657CD-0D4E-F5D6-5497-1053769D9D1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FD98D2-7E69-4C2E-A182-AA9DEE72FE09}" type="slidenum">
              <a:rPr kumimoji="0" lang="de-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de-CH"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79115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D2AF7-B1C3-D833-5906-370F66C866F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A4BD4AD-EF12-C70F-888D-F00AB47B44BD}"/>
              </a:ext>
            </a:extLst>
          </p:cNvPr>
          <p:cNvSpPr>
            <a:spLocks noGrp="1" noRot="1" noChangeAspect="1"/>
          </p:cNvSpPr>
          <p:nvPr>
            <p:ph type="sldImg"/>
          </p:nvPr>
        </p:nvSpPr>
        <p:spPr>
          <a:xfrm>
            <a:off x="141288" y="768350"/>
            <a:ext cx="6821487" cy="3836988"/>
          </a:xfrm>
        </p:spPr>
        <p:txBody>
          <a:bodyPr/>
          <a:lstStyle/>
          <a:p>
            <a:endParaRPr lang="de-CH" dirty="0"/>
          </a:p>
        </p:txBody>
      </p:sp>
      <p:sp>
        <p:nvSpPr>
          <p:cNvPr id="3" name="Notizenplatzhalter 2">
            <a:extLst>
              <a:ext uri="{FF2B5EF4-FFF2-40B4-BE49-F238E27FC236}">
                <a16:creationId xmlns:a16="http://schemas.microsoft.com/office/drawing/2014/main" id="{F84DB885-D832-FB8B-8DBC-FF5EEC228F97}"/>
              </a:ext>
            </a:extLst>
          </p:cNvPr>
          <p:cNvSpPr>
            <a:spLocks noGrp="1"/>
          </p:cNvSpPr>
          <p:nvPr>
            <p:ph type="body" idx="1"/>
          </p:nvPr>
        </p:nvSpPr>
        <p:spPr/>
        <p:txBody>
          <a:bodyPr>
            <a:normAutofit/>
          </a:bodyPr>
          <a:lstStyle/>
          <a:p>
            <a:pPr defTabSz="947958">
              <a:spcBef>
                <a:spcPts val="622"/>
              </a:spcBef>
              <a:spcAft>
                <a:spcPts val="622"/>
              </a:spcAft>
              <a:tabLst>
                <a:tab pos="7157416" algn="r"/>
                <a:tab pos="7433904" algn="r"/>
              </a:tabLst>
              <a:defRPr/>
            </a:pPr>
            <a:r>
              <a:rPr lang="de-CH" dirty="0">
                <a:solidFill>
                  <a:prstClr val="black"/>
                </a:solidFill>
                <a:latin typeface="Arial" panose="020B0604020202020204" pitchFamily="34" charset="0"/>
                <a:cs typeface="Arial" panose="020B0604020202020204" pitchFamily="34" charset="0"/>
              </a:rPr>
              <a:t>Gesamtspreissumme: 1. Preis 45'000, 2. Preis 35'000, 3. Preis 25'000, 4. Preis 20'000, 5. Preis 15'000, 6. Preis 10'000</a:t>
            </a:r>
          </a:p>
          <a:p>
            <a:pPr>
              <a:spcBef>
                <a:spcPct val="20000"/>
              </a:spcBef>
              <a:tabLst>
                <a:tab pos="7433904" algn="r"/>
              </a:tabLst>
              <a:defRPr/>
            </a:pPr>
            <a:endParaRPr lang="de-CH" sz="1900" dirty="0">
              <a:solidFill>
                <a:srgbClr val="000000"/>
              </a:solidFill>
              <a:latin typeface="Arial" panose="020B0604020202020204" pitchFamily="34" charset="0"/>
            </a:endParaRPr>
          </a:p>
        </p:txBody>
      </p:sp>
      <p:sp>
        <p:nvSpPr>
          <p:cNvPr id="4" name="Foliennummernplatzhalter 3">
            <a:extLst>
              <a:ext uri="{FF2B5EF4-FFF2-40B4-BE49-F238E27FC236}">
                <a16:creationId xmlns:a16="http://schemas.microsoft.com/office/drawing/2014/main" id="{623883FE-EB41-915F-3A03-678C2CF11B79}"/>
              </a:ext>
            </a:extLst>
          </p:cNvPr>
          <p:cNvSpPr>
            <a:spLocks noGrp="1"/>
          </p:cNvSpPr>
          <p:nvPr>
            <p:ph type="sldNum" sz="quarter" idx="10"/>
          </p:nvPr>
        </p:nvSpPr>
        <p:spPr/>
        <p:txBody>
          <a:bodyPr/>
          <a:lstStyle/>
          <a:p>
            <a:pPr defTabSz="947958">
              <a:defRPr/>
            </a:pPr>
            <a:fld id="{2AFD98D2-7E69-4C2E-A182-AA9DEE72FE09}" type="slidenum">
              <a:rPr lang="de-CH">
                <a:solidFill>
                  <a:prstClr val="black"/>
                </a:solidFill>
                <a:latin typeface="Calibri"/>
              </a:rPr>
              <a:pPr defTabSz="947958">
                <a:defRPr/>
              </a:pPr>
              <a:t>49</a:t>
            </a:fld>
            <a:endParaRPr lang="de-CH" dirty="0">
              <a:solidFill>
                <a:prstClr val="black"/>
              </a:solidFill>
              <a:latin typeface="Calibri"/>
            </a:endParaRPr>
          </a:p>
        </p:txBody>
      </p:sp>
    </p:spTree>
    <p:extLst>
      <p:ext uri="{BB962C8B-B14F-4D97-AF65-F5344CB8AC3E}">
        <p14:creationId xmlns:p14="http://schemas.microsoft.com/office/powerpoint/2010/main" val="20560328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D2AF7-B1C3-D833-5906-370F66C866F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A4BD4AD-EF12-C70F-888D-F00AB47B44BD}"/>
              </a:ext>
            </a:extLst>
          </p:cNvPr>
          <p:cNvSpPr>
            <a:spLocks noGrp="1" noRot="1" noChangeAspect="1"/>
          </p:cNvSpPr>
          <p:nvPr>
            <p:ph type="sldImg"/>
          </p:nvPr>
        </p:nvSpPr>
        <p:spPr>
          <a:xfrm>
            <a:off x="141288" y="768350"/>
            <a:ext cx="6821487" cy="3836988"/>
          </a:xfrm>
        </p:spPr>
        <p:txBody>
          <a:bodyPr/>
          <a:lstStyle/>
          <a:p>
            <a:endParaRPr lang="de-CH" dirty="0"/>
          </a:p>
        </p:txBody>
      </p:sp>
      <p:sp>
        <p:nvSpPr>
          <p:cNvPr id="3" name="Notizenplatzhalter 2">
            <a:extLst>
              <a:ext uri="{FF2B5EF4-FFF2-40B4-BE49-F238E27FC236}">
                <a16:creationId xmlns:a16="http://schemas.microsoft.com/office/drawing/2014/main" id="{F84DB885-D832-FB8B-8DBC-FF5EEC228F97}"/>
              </a:ext>
            </a:extLst>
          </p:cNvPr>
          <p:cNvSpPr>
            <a:spLocks noGrp="1"/>
          </p:cNvSpPr>
          <p:nvPr>
            <p:ph type="body" idx="1"/>
          </p:nvPr>
        </p:nvSpPr>
        <p:spPr/>
        <p:txBody>
          <a:bodyPr>
            <a:normAutofit/>
          </a:bodyPr>
          <a:lstStyle/>
          <a:p>
            <a:pPr defTabSz="947958">
              <a:spcBef>
                <a:spcPct val="20000"/>
              </a:spcBef>
              <a:tabLst>
                <a:tab pos="7433904" algn="r"/>
              </a:tabLst>
              <a:defRPr/>
            </a:pPr>
            <a:endParaRPr lang="de-CH" sz="1900" dirty="0">
              <a:solidFill>
                <a:prstClr val="black"/>
              </a:solidFill>
              <a:latin typeface="Arial" panose="020B0604020202020204" pitchFamily="34" charset="0"/>
              <a:cs typeface="Arial" panose="020B0604020202020204" pitchFamily="34" charset="0"/>
            </a:endParaRPr>
          </a:p>
          <a:p>
            <a:pPr>
              <a:spcBef>
                <a:spcPct val="20000"/>
              </a:spcBef>
              <a:tabLst>
                <a:tab pos="7433904" algn="r"/>
              </a:tabLst>
              <a:defRPr/>
            </a:pPr>
            <a:endParaRPr lang="de-CH" sz="1900" dirty="0">
              <a:solidFill>
                <a:srgbClr val="000000"/>
              </a:solidFill>
              <a:latin typeface="Arial" panose="020B0604020202020204" pitchFamily="34" charset="0"/>
            </a:endParaRPr>
          </a:p>
        </p:txBody>
      </p:sp>
      <p:sp>
        <p:nvSpPr>
          <p:cNvPr id="4" name="Foliennummernplatzhalter 3">
            <a:extLst>
              <a:ext uri="{FF2B5EF4-FFF2-40B4-BE49-F238E27FC236}">
                <a16:creationId xmlns:a16="http://schemas.microsoft.com/office/drawing/2014/main" id="{623883FE-EB41-915F-3A03-678C2CF11B79}"/>
              </a:ext>
            </a:extLst>
          </p:cNvPr>
          <p:cNvSpPr>
            <a:spLocks noGrp="1"/>
          </p:cNvSpPr>
          <p:nvPr>
            <p:ph type="sldNum" sz="quarter" idx="10"/>
          </p:nvPr>
        </p:nvSpPr>
        <p:spPr/>
        <p:txBody>
          <a:bodyPr/>
          <a:lstStyle/>
          <a:p>
            <a:pPr defTabSz="947958">
              <a:defRPr/>
            </a:pPr>
            <a:fld id="{2AFD98D2-7E69-4C2E-A182-AA9DEE72FE09}" type="slidenum">
              <a:rPr lang="de-CH">
                <a:solidFill>
                  <a:prstClr val="black"/>
                </a:solidFill>
                <a:latin typeface="Calibri"/>
              </a:rPr>
              <a:pPr defTabSz="947958">
                <a:defRPr/>
              </a:pPr>
              <a:t>50</a:t>
            </a:fld>
            <a:endParaRPr lang="de-CH" dirty="0">
              <a:solidFill>
                <a:prstClr val="black"/>
              </a:solidFill>
              <a:latin typeface="Calibri"/>
            </a:endParaRPr>
          </a:p>
        </p:txBody>
      </p:sp>
    </p:spTree>
    <p:extLst>
      <p:ext uri="{BB962C8B-B14F-4D97-AF65-F5344CB8AC3E}">
        <p14:creationId xmlns:p14="http://schemas.microsoft.com/office/powerpoint/2010/main" val="2445548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CH" dirty="0"/>
          </a:p>
        </p:txBody>
      </p:sp>
      <p:sp>
        <p:nvSpPr>
          <p:cNvPr id="3" name="Notizenplatzhalter 2"/>
          <p:cNvSpPr>
            <a:spLocks noGrp="1"/>
          </p:cNvSpPr>
          <p:nvPr>
            <p:ph type="body" idx="1"/>
          </p:nvPr>
        </p:nvSpPr>
        <p:spPr/>
        <p:txBody>
          <a:bodyPr>
            <a:normAutofit/>
          </a:bodyPr>
          <a:lstStyle/>
          <a:p>
            <a:pPr>
              <a:spcBef>
                <a:spcPct val="20000"/>
              </a:spcBef>
              <a:tabLst>
                <a:tab pos="7433904" algn="r"/>
              </a:tabLst>
              <a:defRPr/>
            </a:pPr>
            <a:endParaRPr lang="de-CH"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pPr>
              <a:defRPr/>
            </a:pPr>
            <a:fld id="{1B340A0F-8D4D-4116-933D-1E9C81E24E40}" type="slidenum">
              <a:rPr lang="de-CH" smtClean="0"/>
              <a:pPr>
                <a:defRPr/>
              </a:pPr>
              <a:t>51</a:t>
            </a:fld>
            <a:endParaRPr lang="de-CH" dirty="0"/>
          </a:p>
        </p:txBody>
      </p:sp>
    </p:spTree>
    <p:extLst>
      <p:ext uri="{BB962C8B-B14F-4D97-AF65-F5344CB8AC3E}">
        <p14:creationId xmlns:p14="http://schemas.microsoft.com/office/powerpoint/2010/main" val="9822288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DE000-73A5-63A1-B15E-8533726C60E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F47B6B9-0EC4-176F-453D-9BDCA3680D27}"/>
              </a:ext>
            </a:extLst>
          </p:cNvPr>
          <p:cNvSpPr>
            <a:spLocks noGrp="1" noRot="1" noChangeAspect="1"/>
          </p:cNvSpPr>
          <p:nvPr>
            <p:ph type="sldImg"/>
          </p:nvPr>
        </p:nvSpPr>
        <p:spPr>
          <a:xfrm>
            <a:off x="141288" y="768350"/>
            <a:ext cx="6821487" cy="3836988"/>
          </a:xfrm>
        </p:spPr>
        <p:txBody>
          <a:bodyPr/>
          <a:lstStyle/>
          <a:p>
            <a:endParaRPr lang="de-CH" dirty="0"/>
          </a:p>
        </p:txBody>
      </p:sp>
      <p:sp>
        <p:nvSpPr>
          <p:cNvPr id="3" name="Notizenplatzhalter 2">
            <a:extLst>
              <a:ext uri="{FF2B5EF4-FFF2-40B4-BE49-F238E27FC236}">
                <a16:creationId xmlns:a16="http://schemas.microsoft.com/office/drawing/2014/main" id="{849C3CBD-E1E9-CD97-3095-C77BB57372CD}"/>
              </a:ext>
            </a:extLst>
          </p:cNvPr>
          <p:cNvSpPr>
            <a:spLocks noGrp="1"/>
          </p:cNvSpPr>
          <p:nvPr>
            <p:ph type="body" idx="1"/>
          </p:nvPr>
        </p:nvSpPr>
        <p:spPr/>
        <p:txBody>
          <a:bodyPr>
            <a:normAutofit/>
          </a:bodyPr>
          <a:lstStyle/>
          <a:p>
            <a:pPr defTabSz="947958">
              <a:spcBef>
                <a:spcPct val="20000"/>
              </a:spcBef>
              <a:tabLst>
                <a:tab pos="7433904" algn="r"/>
              </a:tabLst>
              <a:defRPr/>
            </a:pPr>
            <a:endParaRPr lang="de-CH" sz="1900" dirty="0">
              <a:solidFill>
                <a:prstClr val="black"/>
              </a:solidFill>
              <a:latin typeface="Arial" panose="020B0604020202020204" pitchFamily="34" charset="0"/>
              <a:cs typeface="Arial" panose="020B0604020202020204" pitchFamily="34" charset="0"/>
            </a:endParaRPr>
          </a:p>
          <a:p>
            <a:pPr>
              <a:spcBef>
                <a:spcPct val="20000"/>
              </a:spcBef>
              <a:tabLst>
                <a:tab pos="7433904" algn="r"/>
              </a:tabLst>
              <a:defRPr/>
            </a:pPr>
            <a:endParaRPr lang="de-CH" sz="1900" dirty="0">
              <a:solidFill>
                <a:srgbClr val="000000"/>
              </a:solidFill>
              <a:latin typeface="Arial" panose="020B0604020202020204" pitchFamily="34" charset="0"/>
            </a:endParaRPr>
          </a:p>
        </p:txBody>
      </p:sp>
      <p:sp>
        <p:nvSpPr>
          <p:cNvPr id="4" name="Foliennummernplatzhalter 3">
            <a:extLst>
              <a:ext uri="{FF2B5EF4-FFF2-40B4-BE49-F238E27FC236}">
                <a16:creationId xmlns:a16="http://schemas.microsoft.com/office/drawing/2014/main" id="{8B889C60-09E6-CB01-4C3E-25264F4D4657}"/>
              </a:ext>
            </a:extLst>
          </p:cNvPr>
          <p:cNvSpPr>
            <a:spLocks noGrp="1"/>
          </p:cNvSpPr>
          <p:nvPr>
            <p:ph type="sldNum" sz="quarter" idx="10"/>
          </p:nvPr>
        </p:nvSpPr>
        <p:spPr/>
        <p:txBody>
          <a:bodyPr/>
          <a:lstStyle/>
          <a:p>
            <a:pPr defTabSz="947958">
              <a:defRPr/>
            </a:pPr>
            <a:fld id="{2AFD98D2-7E69-4C2E-A182-AA9DEE72FE09}" type="slidenum">
              <a:rPr lang="de-CH">
                <a:solidFill>
                  <a:prstClr val="black"/>
                </a:solidFill>
                <a:latin typeface="Calibri"/>
              </a:rPr>
              <a:pPr defTabSz="947958">
                <a:defRPr/>
              </a:pPr>
              <a:t>52</a:t>
            </a:fld>
            <a:endParaRPr lang="de-CH" dirty="0">
              <a:solidFill>
                <a:prstClr val="black"/>
              </a:solidFill>
              <a:latin typeface="Calibri"/>
            </a:endParaRPr>
          </a:p>
        </p:txBody>
      </p:sp>
    </p:spTree>
    <p:extLst>
      <p:ext uri="{BB962C8B-B14F-4D97-AF65-F5344CB8AC3E}">
        <p14:creationId xmlns:p14="http://schemas.microsoft.com/office/powerpoint/2010/main" val="2851105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8D47E-5DE1-E244-B352-66EE57F4AEA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FD3CA44-9DA3-3446-CB57-5FB9ED155A78}"/>
              </a:ext>
            </a:extLst>
          </p:cNvPr>
          <p:cNvSpPr>
            <a:spLocks noGrp="1" noRot="1" noChangeAspect="1"/>
          </p:cNvSpPr>
          <p:nvPr>
            <p:ph type="sldImg"/>
          </p:nvPr>
        </p:nvSpPr>
        <p:spPr/>
        <p:txBody>
          <a:bodyPr/>
          <a:lstStyle/>
          <a:p>
            <a:endParaRPr lang="de-CH" dirty="0"/>
          </a:p>
        </p:txBody>
      </p:sp>
      <p:sp>
        <p:nvSpPr>
          <p:cNvPr id="3" name="Notizenplatzhalter 2">
            <a:extLst>
              <a:ext uri="{FF2B5EF4-FFF2-40B4-BE49-F238E27FC236}">
                <a16:creationId xmlns:a16="http://schemas.microsoft.com/office/drawing/2014/main" id="{B06D7585-2C05-62C9-50BB-215A3B02A2CE}"/>
              </a:ext>
            </a:extLst>
          </p:cNvPr>
          <p:cNvSpPr>
            <a:spLocks noGrp="1"/>
          </p:cNvSpPr>
          <p:nvPr>
            <p:ph type="body" idx="1"/>
          </p:nvPr>
        </p:nvSpPr>
        <p:spPr/>
        <p:txBody>
          <a:bodyPr>
            <a:normAutofit/>
          </a:bodyPr>
          <a:lstStyle/>
          <a:p>
            <a:pPr marL="0" lvl="0" indent="0" eaLnBrk="0" hangingPunct="0">
              <a:spcBef>
                <a:spcPct val="20000"/>
              </a:spcBef>
              <a:buFont typeface="Arial" panose="020B0604020202020204" pitchFamily="34" charset="0"/>
              <a:buNone/>
              <a:tabLst>
                <a:tab pos="7170738" algn="r"/>
              </a:tabLst>
              <a:defRPr/>
            </a:pPr>
            <a:endParaRPr lang="de-CH" sz="1200" dirty="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F1C01F90-A903-597E-ABEB-C5B66300A051}"/>
              </a:ext>
            </a:extLst>
          </p:cNvPr>
          <p:cNvSpPr>
            <a:spLocks noGrp="1"/>
          </p:cNvSpPr>
          <p:nvPr>
            <p:ph type="sldNum" sz="quarter" idx="5"/>
          </p:nvPr>
        </p:nvSpPr>
        <p:spPr/>
        <p:txBody>
          <a:bodyPr/>
          <a:lstStyle/>
          <a:p>
            <a:pPr>
              <a:defRPr/>
            </a:pPr>
            <a:fld id="{1B340A0F-8D4D-4116-933D-1E9C81E24E40}" type="slidenum">
              <a:rPr lang="de-CH" smtClean="0"/>
              <a:pPr>
                <a:defRPr/>
              </a:pPr>
              <a:t>7</a:t>
            </a:fld>
            <a:endParaRPr lang="de-CH" dirty="0"/>
          </a:p>
        </p:txBody>
      </p:sp>
    </p:spTree>
    <p:extLst>
      <p:ext uri="{BB962C8B-B14F-4D97-AF65-F5344CB8AC3E}">
        <p14:creationId xmlns:p14="http://schemas.microsoft.com/office/powerpoint/2010/main" val="26602215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6A7DA-BD3A-A6E3-BECD-2215C4BE72F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B02144C-AF88-C2CB-A0EB-016A7C3D97D3}"/>
              </a:ext>
            </a:extLst>
          </p:cNvPr>
          <p:cNvSpPr>
            <a:spLocks noGrp="1" noRot="1" noChangeAspect="1"/>
          </p:cNvSpPr>
          <p:nvPr>
            <p:ph type="sldImg"/>
          </p:nvPr>
        </p:nvSpPr>
        <p:spPr>
          <a:xfrm>
            <a:off x="141288" y="768350"/>
            <a:ext cx="6821487" cy="3836988"/>
          </a:xfrm>
        </p:spPr>
        <p:txBody>
          <a:bodyPr/>
          <a:lstStyle/>
          <a:p>
            <a:endParaRPr lang="de-CH" dirty="0"/>
          </a:p>
        </p:txBody>
      </p:sp>
      <p:sp>
        <p:nvSpPr>
          <p:cNvPr id="3" name="Notizenplatzhalter 2">
            <a:extLst>
              <a:ext uri="{FF2B5EF4-FFF2-40B4-BE49-F238E27FC236}">
                <a16:creationId xmlns:a16="http://schemas.microsoft.com/office/drawing/2014/main" id="{D0B41480-AC9F-9B91-3B1B-A1B90FE0EEA8}"/>
              </a:ext>
            </a:extLst>
          </p:cNvPr>
          <p:cNvSpPr>
            <a:spLocks noGrp="1"/>
          </p:cNvSpPr>
          <p:nvPr>
            <p:ph type="body" idx="1"/>
          </p:nvPr>
        </p:nvSpPr>
        <p:spPr/>
        <p:txBody>
          <a:bodyPr>
            <a:normAutofit/>
          </a:bodyPr>
          <a:lstStyle/>
          <a:p>
            <a:pPr defTabSz="947958">
              <a:spcBef>
                <a:spcPct val="20000"/>
              </a:spcBef>
              <a:tabLst>
                <a:tab pos="7433904" algn="r"/>
              </a:tabLst>
              <a:defRPr/>
            </a:pPr>
            <a:endParaRPr lang="de-CH" sz="1900" dirty="0">
              <a:solidFill>
                <a:prstClr val="black"/>
              </a:solidFill>
              <a:latin typeface="Arial" panose="020B0604020202020204" pitchFamily="34" charset="0"/>
              <a:cs typeface="Arial" panose="020B0604020202020204" pitchFamily="34" charset="0"/>
            </a:endParaRPr>
          </a:p>
          <a:p>
            <a:pPr>
              <a:spcBef>
                <a:spcPct val="20000"/>
              </a:spcBef>
              <a:tabLst>
                <a:tab pos="7433904" algn="r"/>
              </a:tabLst>
              <a:defRPr/>
            </a:pPr>
            <a:endParaRPr lang="de-CH" sz="1900" dirty="0">
              <a:solidFill>
                <a:srgbClr val="000000"/>
              </a:solidFill>
              <a:latin typeface="Arial" panose="020B0604020202020204" pitchFamily="34" charset="0"/>
            </a:endParaRPr>
          </a:p>
        </p:txBody>
      </p:sp>
      <p:sp>
        <p:nvSpPr>
          <p:cNvPr id="4" name="Foliennummernplatzhalter 3">
            <a:extLst>
              <a:ext uri="{FF2B5EF4-FFF2-40B4-BE49-F238E27FC236}">
                <a16:creationId xmlns:a16="http://schemas.microsoft.com/office/drawing/2014/main" id="{38579EA0-B1D9-8A46-92E5-15F1D099BC86}"/>
              </a:ext>
            </a:extLst>
          </p:cNvPr>
          <p:cNvSpPr>
            <a:spLocks noGrp="1"/>
          </p:cNvSpPr>
          <p:nvPr>
            <p:ph type="sldNum" sz="quarter" idx="10"/>
          </p:nvPr>
        </p:nvSpPr>
        <p:spPr/>
        <p:txBody>
          <a:bodyPr/>
          <a:lstStyle/>
          <a:p>
            <a:pPr defTabSz="947958">
              <a:defRPr/>
            </a:pPr>
            <a:fld id="{2AFD98D2-7E69-4C2E-A182-AA9DEE72FE09}" type="slidenum">
              <a:rPr lang="de-CH">
                <a:solidFill>
                  <a:prstClr val="black"/>
                </a:solidFill>
                <a:latin typeface="Calibri"/>
              </a:rPr>
              <a:pPr defTabSz="947958">
                <a:defRPr/>
              </a:pPr>
              <a:t>53</a:t>
            </a:fld>
            <a:endParaRPr lang="de-CH" dirty="0">
              <a:solidFill>
                <a:prstClr val="black"/>
              </a:solidFill>
              <a:latin typeface="Calibri"/>
            </a:endParaRPr>
          </a:p>
        </p:txBody>
      </p:sp>
    </p:spTree>
    <p:extLst>
      <p:ext uri="{BB962C8B-B14F-4D97-AF65-F5344CB8AC3E}">
        <p14:creationId xmlns:p14="http://schemas.microsoft.com/office/powerpoint/2010/main" val="29506035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CH" dirty="0"/>
          </a:p>
        </p:txBody>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dirty="0"/>
              <a:t>Leitfrage: Wie lange darf ein operatives Defizit akzeptiert werden, bevor Massnahmen nötig sind?</a:t>
            </a:r>
          </a:p>
          <a:p>
            <a:endParaRPr lang="de-CH" dirty="0"/>
          </a:p>
        </p:txBody>
      </p:sp>
      <p:sp>
        <p:nvSpPr>
          <p:cNvPr id="4" name="Foliennummernplatzhalter 3"/>
          <p:cNvSpPr>
            <a:spLocks noGrp="1"/>
          </p:cNvSpPr>
          <p:nvPr>
            <p:ph type="sldNum" sz="quarter" idx="5"/>
          </p:nvPr>
        </p:nvSpPr>
        <p:spPr/>
        <p:txBody>
          <a:bodyPr/>
          <a:lstStyle/>
          <a:p>
            <a:pPr>
              <a:defRPr/>
            </a:pPr>
            <a:fld id="{1B340A0F-8D4D-4116-933D-1E9C81E24E40}" type="slidenum">
              <a:rPr lang="de-CH" smtClean="0"/>
              <a:pPr>
                <a:defRPr/>
              </a:pPr>
              <a:t>58</a:t>
            </a:fld>
            <a:endParaRPr lang="de-CH" dirty="0"/>
          </a:p>
        </p:txBody>
      </p:sp>
    </p:spTree>
    <p:extLst>
      <p:ext uri="{BB962C8B-B14F-4D97-AF65-F5344CB8AC3E}">
        <p14:creationId xmlns:p14="http://schemas.microsoft.com/office/powerpoint/2010/main" val="35084251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CH" dirty="0"/>
          </a:p>
        </p:txBody>
      </p:sp>
      <p:sp>
        <p:nvSpPr>
          <p:cNvPr id="3" name="Notizenplatzhalter 2"/>
          <p:cNvSpPr>
            <a:spLocks noGrp="1"/>
          </p:cNvSpPr>
          <p:nvPr>
            <p:ph type="body" idx="1"/>
          </p:nvPr>
        </p:nvSpPr>
        <p:spPr/>
        <p:txBody>
          <a:bodyPr/>
          <a:lstStyle/>
          <a:p>
            <a:r>
              <a:rPr lang="de-CH" dirty="0"/>
              <a:t>Stimmen hier die Zahlen??? </a:t>
            </a:r>
          </a:p>
        </p:txBody>
      </p:sp>
      <p:sp>
        <p:nvSpPr>
          <p:cNvPr id="4" name="Foliennummernplatzhalter 3"/>
          <p:cNvSpPr>
            <a:spLocks noGrp="1"/>
          </p:cNvSpPr>
          <p:nvPr>
            <p:ph type="sldNum" sz="quarter" idx="5"/>
          </p:nvPr>
        </p:nvSpPr>
        <p:spPr/>
        <p:txBody>
          <a:bodyPr/>
          <a:lstStyle/>
          <a:p>
            <a:pPr>
              <a:defRPr/>
            </a:pPr>
            <a:fld id="{1B340A0F-8D4D-4116-933D-1E9C81E24E40}" type="slidenum">
              <a:rPr lang="de-CH" smtClean="0"/>
              <a:pPr>
                <a:defRPr/>
              </a:pPr>
              <a:t>59</a:t>
            </a:fld>
            <a:endParaRPr lang="de-CH" dirty="0"/>
          </a:p>
        </p:txBody>
      </p:sp>
    </p:spTree>
    <p:extLst>
      <p:ext uri="{BB962C8B-B14F-4D97-AF65-F5344CB8AC3E}">
        <p14:creationId xmlns:p14="http://schemas.microsoft.com/office/powerpoint/2010/main" val="29735148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CH" dirty="0"/>
          </a:p>
        </p:txBody>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dirty="0"/>
              <a:t>Leitfrage: Welche maximale Verschuldung pro Einwohner ist finanzpolitisch tragbar?</a:t>
            </a:r>
          </a:p>
          <a:p>
            <a:endParaRPr lang="de-CH" dirty="0"/>
          </a:p>
        </p:txBody>
      </p:sp>
      <p:sp>
        <p:nvSpPr>
          <p:cNvPr id="4" name="Foliennummernplatzhalter 3"/>
          <p:cNvSpPr>
            <a:spLocks noGrp="1"/>
          </p:cNvSpPr>
          <p:nvPr>
            <p:ph type="sldNum" sz="quarter" idx="5"/>
          </p:nvPr>
        </p:nvSpPr>
        <p:spPr/>
        <p:txBody>
          <a:bodyPr/>
          <a:lstStyle/>
          <a:p>
            <a:pPr>
              <a:defRPr/>
            </a:pPr>
            <a:fld id="{1B340A0F-8D4D-4116-933D-1E9C81E24E40}" type="slidenum">
              <a:rPr lang="de-CH" smtClean="0"/>
              <a:pPr>
                <a:defRPr/>
              </a:pPr>
              <a:t>62</a:t>
            </a:fld>
            <a:endParaRPr lang="de-CH" dirty="0"/>
          </a:p>
        </p:txBody>
      </p:sp>
    </p:spTree>
    <p:extLst>
      <p:ext uri="{BB962C8B-B14F-4D97-AF65-F5344CB8AC3E}">
        <p14:creationId xmlns:p14="http://schemas.microsoft.com/office/powerpoint/2010/main" val="7925907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2513A-BC08-E55E-2659-92C291EC2BC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41C4F8F-5C04-3570-555E-F00C80AC5047}"/>
              </a:ext>
            </a:extLst>
          </p:cNvPr>
          <p:cNvSpPr>
            <a:spLocks noGrp="1" noRot="1" noChangeAspect="1"/>
          </p:cNvSpPr>
          <p:nvPr>
            <p:ph type="sldImg"/>
          </p:nvPr>
        </p:nvSpPr>
        <p:spPr>
          <a:xfrm>
            <a:off x="141288" y="768350"/>
            <a:ext cx="6821487" cy="3836988"/>
          </a:xfrm>
        </p:spPr>
        <p:txBody>
          <a:bodyPr/>
          <a:lstStyle/>
          <a:p>
            <a:endParaRPr lang="de-CH" dirty="0"/>
          </a:p>
        </p:txBody>
      </p:sp>
      <p:sp>
        <p:nvSpPr>
          <p:cNvPr id="3" name="Notizenplatzhalter 2">
            <a:extLst>
              <a:ext uri="{FF2B5EF4-FFF2-40B4-BE49-F238E27FC236}">
                <a16:creationId xmlns:a16="http://schemas.microsoft.com/office/drawing/2014/main" id="{ECF3913A-E88C-5B29-4540-C7246BBD88E8}"/>
              </a:ext>
            </a:extLst>
          </p:cNvPr>
          <p:cNvSpPr>
            <a:spLocks noGrp="1"/>
          </p:cNvSpPr>
          <p:nvPr>
            <p:ph type="body" idx="1"/>
          </p:nvPr>
        </p:nvSpPr>
        <p:spPr/>
        <p:txBody>
          <a:bodyPr>
            <a:normAutofit/>
          </a:bodyPr>
          <a:lstStyle/>
          <a:p>
            <a:pPr defTabSz="947958">
              <a:spcBef>
                <a:spcPct val="20000"/>
              </a:spcBef>
              <a:tabLst>
                <a:tab pos="7433904" algn="r"/>
              </a:tabLst>
              <a:defRPr/>
            </a:pPr>
            <a:endParaRPr lang="de-CH" sz="1900" dirty="0">
              <a:solidFill>
                <a:prstClr val="black"/>
              </a:solidFill>
              <a:latin typeface="Arial" panose="020B0604020202020204" pitchFamily="34" charset="0"/>
              <a:cs typeface="Arial" panose="020B0604020202020204" pitchFamily="34" charset="0"/>
            </a:endParaRPr>
          </a:p>
          <a:p>
            <a:pPr>
              <a:spcBef>
                <a:spcPct val="20000"/>
              </a:spcBef>
              <a:tabLst>
                <a:tab pos="7433904" algn="r"/>
              </a:tabLst>
              <a:defRPr/>
            </a:pPr>
            <a:endParaRPr lang="de-CH" sz="1900" dirty="0">
              <a:solidFill>
                <a:srgbClr val="000000"/>
              </a:solidFill>
              <a:latin typeface="Arial" panose="020B0604020202020204" pitchFamily="34" charset="0"/>
            </a:endParaRPr>
          </a:p>
        </p:txBody>
      </p:sp>
      <p:sp>
        <p:nvSpPr>
          <p:cNvPr id="4" name="Foliennummernplatzhalter 3">
            <a:extLst>
              <a:ext uri="{FF2B5EF4-FFF2-40B4-BE49-F238E27FC236}">
                <a16:creationId xmlns:a16="http://schemas.microsoft.com/office/drawing/2014/main" id="{5CFD114A-DD15-869C-5344-2932A861EC06}"/>
              </a:ext>
            </a:extLst>
          </p:cNvPr>
          <p:cNvSpPr>
            <a:spLocks noGrp="1"/>
          </p:cNvSpPr>
          <p:nvPr>
            <p:ph type="sldNum" sz="quarter" idx="10"/>
          </p:nvPr>
        </p:nvSpPr>
        <p:spPr/>
        <p:txBody>
          <a:bodyPr/>
          <a:lstStyle/>
          <a:p>
            <a:pPr defTabSz="947958">
              <a:defRPr/>
            </a:pPr>
            <a:fld id="{2AFD98D2-7E69-4C2E-A182-AA9DEE72FE09}" type="slidenum">
              <a:rPr lang="de-CH">
                <a:solidFill>
                  <a:prstClr val="black"/>
                </a:solidFill>
                <a:latin typeface="Calibri"/>
              </a:rPr>
              <a:pPr defTabSz="947958">
                <a:defRPr/>
              </a:pPr>
              <a:t>67</a:t>
            </a:fld>
            <a:endParaRPr lang="de-CH" dirty="0">
              <a:solidFill>
                <a:prstClr val="black"/>
              </a:solidFill>
              <a:latin typeface="Calibri"/>
            </a:endParaRPr>
          </a:p>
        </p:txBody>
      </p:sp>
    </p:spTree>
    <p:extLst>
      <p:ext uri="{BB962C8B-B14F-4D97-AF65-F5344CB8AC3E}">
        <p14:creationId xmlns:p14="http://schemas.microsoft.com/office/powerpoint/2010/main" val="36542474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C4546-8122-05FA-81DA-7C85FC8D19B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13A27D0-0B40-410E-8723-DEAEB0F45B9B}"/>
              </a:ext>
            </a:extLst>
          </p:cNvPr>
          <p:cNvSpPr>
            <a:spLocks noGrp="1" noRot="1" noChangeAspect="1"/>
          </p:cNvSpPr>
          <p:nvPr>
            <p:ph type="sldImg"/>
          </p:nvPr>
        </p:nvSpPr>
        <p:spPr/>
        <p:txBody>
          <a:bodyPr/>
          <a:lstStyle/>
          <a:p>
            <a:endParaRPr lang="de-CH" dirty="0"/>
          </a:p>
        </p:txBody>
      </p:sp>
      <p:sp>
        <p:nvSpPr>
          <p:cNvPr id="3" name="Notizenplatzhalter 2">
            <a:extLst>
              <a:ext uri="{FF2B5EF4-FFF2-40B4-BE49-F238E27FC236}">
                <a16:creationId xmlns:a16="http://schemas.microsoft.com/office/drawing/2014/main" id="{F7CB7FE3-8ADA-BDCD-FA3B-4B21B3A53FFB}"/>
              </a:ext>
            </a:extLst>
          </p:cNvPr>
          <p:cNvSpPr>
            <a:spLocks noGrp="1"/>
          </p:cNvSpPr>
          <p:nvPr>
            <p:ph type="body" idx="1"/>
          </p:nvPr>
        </p:nvSpPr>
        <p:spPr/>
        <p:txBody>
          <a:bodyPr/>
          <a:lstStyle/>
          <a:p>
            <a:pPr defTabSz="947958">
              <a:defRPr/>
            </a:pPr>
            <a:endParaRPr lang="de-CH" dirty="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27A2EB78-68FD-7C47-6DB0-E8576B8ACD2E}"/>
              </a:ext>
            </a:extLst>
          </p:cNvPr>
          <p:cNvSpPr>
            <a:spLocks noGrp="1"/>
          </p:cNvSpPr>
          <p:nvPr>
            <p:ph type="sldNum" sz="quarter" idx="5"/>
          </p:nvPr>
        </p:nvSpPr>
        <p:spPr/>
        <p:txBody>
          <a:bodyPr/>
          <a:lstStyle/>
          <a:p>
            <a:pPr defTabSz="947958">
              <a:defRPr/>
            </a:pPr>
            <a:fld id="{1B340A0F-8D4D-4116-933D-1E9C81E24E40}" type="slidenum">
              <a:rPr lang="de-CH">
                <a:solidFill>
                  <a:prstClr val="black"/>
                </a:solidFill>
                <a:latin typeface="Calibri"/>
              </a:rPr>
              <a:pPr defTabSz="947958">
                <a:defRPr/>
              </a:pPr>
              <a:t>68</a:t>
            </a:fld>
            <a:endParaRPr lang="de-CH" dirty="0">
              <a:solidFill>
                <a:prstClr val="black"/>
              </a:solidFill>
              <a:latin typeface="Calibri"/>
            </a:endParaRPr>
          </a:p>
        </p:txBody>
      </p:sp>
    </p:spTree>
    <p:extLst>
      <p:ext uri="{BB962C8B-B14F-4D97-AF65-F5344CB8AC3E}">
        <p14:creationId xmlns:p14="http://schemas.microsoft.com/office/powerpoint/2010/main" val="4156303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CEEB4-1B8A-904F-780B-1A63BF167CE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2829CA0-A822-296E-94BB-6CA5E13A7D75}"/>
              </a:ext>
            </a:extLst>
          </p:cNvPr>
          <p:cNvSpPr>
            <a:spLocks noGrp="1" noRot="1" noChangeAspect="1"/>
          </p:cNvSpPr>
          <p:nvPr>
            <p:ph type="sldImg"/>
          </p:nvPr>
        </p:nvSpPr>
        <p:spPr/>
        <p:txBody>
          <a:bodyPr/>
          <a:lstStyle/>
          <a:p>
            <a:endParaRPr lang="de-CH" dirty="0"/>
          </a:p>
        </p:txBody>
      </p:sp>
      <p:sp>
        <p:nvSpPr>
          <p:cNvPr id="3" name="Notizenplatzhalter 2">
            <a:extLst>
              <a:ext uri="{FF2B5EF4-FFF2-40B4-BE49-F238E27FC236}">
                <a16:creationId xmlns:a16="http://schemas.microsoft.com/office/drawing/2014/main" id="{FFE68E63-1B00-624C-9263-BDC9CB95EAB7}"/>
              </a:ext>
            </a:extLst>
          </p:cNvPr>
          <p:cNvSpPr>
            <a:spLocks noGrp="1"/>
          </p:cNvSpPr>
          <p:nvPr>
            <p:ph type="body" idx="1"/>
          </p:nvPr>
        </p:nvSpPr>
        <p:spPr/>
        <p:txBody>
          <a:bodyPr>
            <a:normAutofit/>
          </a:bodyPr>
          <a:lstStyle/>
          <a:p>
            <a:pPr marL="0" lvl="0" indent="0" eaLnBrk="0" hangingPunct="0">
              <a:spcBef>
                <a:spcPct val="20000"/>
              </a:spcBef>
              <a:buFont typeface="Arial" panose="020B0604020202020204" pitchFamily="34" charset="0"/>
              <a:buNone/>
              <a:tabLst>
                <a:tab pos="7170738" algn="r"/>
              </a:tabLst>
              <a:defRPr/>
            </a:pPr>
            <a:endParaRPr lang="de-CH" sz="1200" dirty="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CF942086-E419-83F1-366C-C1AECB5F0991}"/>
              </a:ext>
            </a:extLst>
          </p:cNvPr>
          <p:cNvSpPr>
            <a:spLocks noGrp="1"/>
          </p:cNvSpPr>
          <p:nvPr>
            <p:ph type="sldNum" sz="quarter" idx="5"/>
          </p:nvPr>
        </p:nvSpPr>
        <p:spPr/>
        <p:txBody>
          <a:bodyPr/>
          <a:lstStyle/>
          <a:p>
            <a:pPr>
              <a:defRPr/>
            </a:pPr>
            <a:fld id="{1B340A0F-8D4D-4116-933D-1E9C81E24E40}" type="slidenum">
              <a:rPr lang="de-CH" smtClean="0"/>
              <a:pPr>
                <a:defRPr/>
              </a:pPr>
              <a:t>8</a:t>
            </a:fld>
            <a:endParaRPr lang="de-CH" dirty="0"/>
          </a:p>
        </p:txBody>
      </p:sp>
    </p:spTree>
    <p:extLst>
      <p:ext uri="{BB962C8B-B14F-4D97-AF65-F5344CB8AC3E}">
        <p14:creationId xmlns:p14="http://schemas.microsoft.com/office/powerpoint/2010/main" val="2004118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84C81-80A2-12D8-2D49-DE1A1BD1F12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1D08C89-AB72-12B2-926F-2293EFB60422}"/>
              </a:ext>
            </a:extLst>
          </p:cNvPr>
          <p:cNvSpPr>
            <a:spLocks noGrp="1" noRot="1" noChangeAspect="1"/>
          </p:cNvSpPr>
          <p:nvPr>
            <p:ph type="sldImg"/>
          </p:nvPr>
        </p:nvSpPr>
        <p:spPr/>
        <p:txBody>
          <a:bodyPr/>
          <a:lstStyle/>
          <a:p>
            <a:endParaRPr lang="de-CH" dirty="0"/>
          </a:p>
        </p:txBody>
      </p:sp>
      <p:sp>
        <p:nvSpPr>
          <p:cNvPr id="3" name="Notizenplatzhalter 2">
            <a:extLst>
              <a:ext uri="{FF2B5EF4-FFF2-40B4-BE49-F238E27FC236}">
                <a16:creationId xmlns:a16="http://schemas.microsoft.com/office/drawing/2014/main" id="{F4C84B07-5621-699F-1981-D6D91A305919}"/>
              </a:ext>
            </a:extLst>
          </p:cNvPr>
          <p:cNvSpPr>
            <a:spLocks noGrp="1"/>
          </p:cNvSpPr>
          <p:nvPr>
            <p:ph type="body" idx="1"/>
          </p:nvPr>
        </p:nvSpPr>
        <p:spPr/>
        <p:txBody>
          <a:bodyPr>
            <a:normAutofit/>
          </a:bodyPr>
          <a:lstStyle/>
          <a:p>
            <a:pPr marL="0" lvl="0" indent="0" eaLnBrk="0" hangingPunct="0">
              <a:spcBef>
                <a:spcPct val="20000"/>
              </a:spcBef>
              <a:buFont typeface="Arial" panose="020B0604020202020204" pitchFamily="34" charset="0"/>
              <a:buNone/>
              <a:tabLst>
                <a:tab pos="7170738" algn="r"/>
              </a:tabLst>
              <a:defRPr/>
            </a:pPr>
            <a:endParaRPr lang="de-CH" sz="1200" dirty="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D0F5883E-1EDC-887F-8761-535125C07D2E}"/>
              </a:ext>
            </a:extLst>
          </p:cNvPr>
          <p:cNvSpPr>
            <a:spLocks noGrp="1"/>
          </p:cNvSpPr>
          <p:nvPr>
            <p:ph type="sldNum" sz="quarter" idx="5"/>
          </p:nvPr>
        </p:nvSpPr>
        <p:spPr/>
        <p:txBody>
          <a:bodyPr/>
          <a:lstStyle/>
          <a:p>
            <a:pPr>
              <a:defRPr/>
            </a:pPr>
            <a:fld id="{1B340A0F-8D4D-4116-933D-1E9C81E24E40}" type="slidenum">
              <a:rPr lang="de-CH" smtClean="0"/>
              <a:pPr>
                <a:defRPr/>
              </a:pPr>
              <a:t>9</a:t>
            </a:fld>
            <a:endParaRPr lang="de-CH" dirty="0"/>
          </a:p>
        </p:txBody>
      </p:sp>
    </p:spTree>
    <p:extLst>
      <p:ext uri="{BB962C8B-B14F-4D97-AF65-F5344CB8AC3E}">
        <p14:creationId xmlns:p14="http://schemas.microsoft.com/office/powerpoint/2010/main" val="964227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64EA5-F60A-D852-4CD4-FAE37F74378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BF4E42D-AC55-8A94-16E4-B5A76FA08143}"/>
              </a:ext>
            </a:extLst>
          </p:cNvPr>
          <p:cNvSpPr>
            <a:spLocks noGrp="1" noRot="1" noChangeAspect="1"/>
          </p:cNvSpPr>
          <p:nvPr>
            <p:ph type="sldImg"/>
          </p:nvPr>
        </p:nvSpPr>
        <p:spPr/>
        <p:txBody>
          <a:bodyPr/>
          <a:lstStyle/>
          <a:p>
            <a:endParaRPr lang="de-CH" dirty="0"/>
          </a:p>
        </p:txBody>
      </p:sp>
      <p:sp>
        <p:nvSpPr>
          <p:cNvPr id="3" name="Notizenplatzhalter 2">
            <a:extLst>
              <a:ext uri="{FF2B5EF4-FFF2-40B4-BE49-F238E27FC236}">
                <a16:creationId xmlns:a16="http://schemas.microsoft.com/office/drawing/2014/main" id="{A92B37BB-D644-4A8E-30CB-A0D3EBE3CFB0}"/>
              </a:ext>
            </a:extLst>
          </p:cNvPr>
          <p:cNvSpPr>
            <a:spLocks noGrp="1"/>
          </p:cNvSpPr>
          <p:nvPr>
            <p:ph type="body" idx="1"/>
          </p:nvPr>
        </p:nvSpPr>
        <p:spPr/>
        <p:txBody>
          <a:bodyPr>
            <a:normAutofit/>
          </a:bodyPr>
          <a:lstStyle/>
          <a:p>
            <a:pPr marL="0" lvl="0" indent="0" eaLnBrk="0" hangingPunct="0">
              <a:spcBef>
                <a:spcPct val="20000"/>
              </a:spcBef>
              <a:buFont typeface="Arial" panose="020B0604020202020204" pitchFamily="34" charset="0"/>
              <a:buNone/>
              <a:tabLst>
                <a:tab pos="7170738" algn="r"/>
              </a:tabLst>
              <a:defRPr/>
            </a:pPr>
            <a:endParaRPr lang="de-CH" sz="1200" dirty="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5EB175BD-6F5B-9268-8CD8-D9ED69924557}"/>
              </a:ext>
            </a:extLst>
          </p:cNvPr>
          <p:cNvSpPr>
            <a:spLocks noGrp="1"/>
          </p:cNvSpPr>
          <p:nvPr>
            <p:ph type="sldNum" sz="quarter" idx="5"/>
          </p:nvPr>
        </p:nvSpPr>
        <p:spPr/>
        <p:txBody>
          <a:bodyPr/>
          <a:lstStyle/>
          <a:p>
            <a:pPr>
              <a:defRPr/>
            </a:pPr>
            <a:fld id="{1B340A0F-8D4D-4116-933D-1E9C81E24E40}" type="slidenum">
              <a:rPr lang="de-CH" smtClean="0"/>
              <a:pPr>
                <a:defRPr/>
              </a:pPr>
              <a:t>10</a:t>
            </a:fld>
            <a:endParaRPr lang="de-CH" dirty="0"/>
          </a:p>
        </p:txBody>
      </p:sp>
    </p:spTree>
    <p:extLst>
      <p:ext uri="{BB962C8B-B14F-4D97-AF65-F5344CB8AC3E}">
        <p14:creationId xmlns:p14="http://schemas.microsoft.com/office/powerpoint/2010/main" val="1621815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77518-B0C6-473F-2662-BA12854B76C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5C1F2F0-2ACE-E469-2D02-E8AB5D6E90ED}"/>
              </a:ext>
            </a:extLst>
          </p:cNvPr>
          <p:cNvSpPr>
            <a:spLocks noGrp="1" noRot="1" noChangeAspect="1"/>
          </p:cNvSpPr>
          <p:nvPr>
            <p:ph type="sldImg"/>
          </p:nvPr>
        </p:nvSpPr>
        <p:spPr/>
        <p:txBody>
          <a:bodyPr/>
          <a:lstStyle/>
          <a:p>
            <a:endParaRPr lang="de-CH" dirty="0"/>
          </a:p>
        </p:txBody>
      </p:sp>
      <p:sp>
        <p:nvSpPr>
          <p:cNvPr id="3" name="Notizenplatzhalter 2">
            <a:extLst>
              <a:ext uri="{FF2B5EF4-FFF2-40B4-BE49-F238E27FC236}">
                <a16:creationId xmlns:a16="http://schemas.microsoft.com/office/drawing/2014/main" id="{85232048-8F23-334F-A7CD-7453C6C236D6}"/>
              </a:ext>
            </a:extLst>
          </p:cNvPr>
          <p:cNvSpPr>
            <a:spLocks noGrp="1"/>
          </p:cNvSpPr>
          <p:nvPr>
            <p:ph type="body" idx="1"/>
          </p:nvPr>
        </p:nvSpPr>
        <p:spPr/>
        <p:txBody>
          <a:bodyPr>
            <a:normAutofit/>
          </a:bodyPr>
          <a:lstStyle/>
          <a:p>
            <a:pPr marL="0" lvl="0" indent="0" eaLnBrk="0" hangingPunct="0">
              <a:spcBef>
                <a:spcPct val="20000"/>
              </a:spcBef>
              <a:buFont typeface="Arial" panose="020B0604020202020204" pitchFamily="34" charset="0"/>
              <a:buNone/>
              <a:tabLst>
                <a:tab pos="7170738" algn="r"/>
              </a:tabLst>
              <a:defRPr/>
            </a:pPr>
            <a:endParaRPr lang="de-CH" sz="1200" dirty="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848D1877-AC4D-E575-E967-932AE10C0ABD}"/>
              </a:ext>
            </a:extLst>
          </p:cNvPr>
          <p:cNvSpPr>
            <a:spLocks noGrp="1"/>
          </p:cNvSpPr>
          <p:nvPr>
            <p:ph type="sldNum" sz="quarter" idx="5"/>
          </p:nvPr>
        </p:nvSpPr>
        <p:spPr/>
        <p:txBody>
          <a:bodyPr/>
          <a:lstStyle/>
          <a:p>
            <a:pPr>
              <a:defRPr/>
            </a:pPr>
            <a:fld id="{1B340A0F-8D4D-4116-933D-1E9C81E24E40}" type="slidenum">
              <a:rPr lang="de-CH" smtClean="0"/>
              <a:pPr>
                <a:defRPr/>
              </a:pPr>
              <a:t>11</a:t>
            </a:fld>
            <a:endParaRPr lang="de-CH" dirty="0"/>
          </a:p>
        </p:txBody>
      </p:sp>
    </p:spTree>
    <p:extLst>
      <p:ext uri="{BB962C8B-B14F-4D97-AF65-F5344CB8AC3E}">
        <p14:creationId xmlns:p14="http://schemas.microsoft.com/office/powerpoint/2010/main" val="14094090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sp>
        <p:nvSpPr>
          <p:cNvPr id="4" name="Datumsplatzhalter 3"/>
          <p:cNvSpPr>
            <a:spLocks noGrp="1"/>
          </p:cNvSpPr>
          <p:nvPr>
            <p:ph type="dt" sz="half" idx="10"/>
          </p:nvPr>
        </p:nvSpPr>
        <p:spPr/>
        <p:txBody>
          <a:bodyPr/>
          <a:lstStyle>
            <a:lvl1pPr>
              <a:defRPr/>
            </a:lvl1pPr>
          </a:lstStyle>
          <a:p>
            <a:pPr>
              <a:defRPr/>
            </a:pPr>
            <a:fld id="{47F80F0C-469A-4EFA-B16C-8B0458F1AE66}" type="datetimeFigureOut">
              <a:rPr lang="de-DE"/>
              <a:pPr>
                <a:defRPr/>
              </a:pPr>
              <a:t>09.06.2026</a:t>
            </a:fld>
            <a:endParaRPr lang="de-CH" dirty="0"/>
          </a:p>
        </p:txBody>
      </p:sp>
      <p:sp>
        <p:nvSpPr>
          <p:cNvPr id="5" name="Fußzeilenplatzhalter 4"/>
          <p:cNvSpPr>
            <a:spLocks noGrp="1"/>
          </p:cNvSpPr>
          <p:nvPr>
            <p:ph type="ftr" sz="quarter" idx="11"/>
          </p:nvPr>
        </p:nvSpPr>
        <p:spPr/>
        <p:txBody>
          <a:bodyPr/>
          <a:lstStyle>
            <a:lvl1pPr>
              <a:defRPr/>
            </a:lvl1pPr>
          </a:lstStyle>
          <a:p>
            <a:pPr>
              <a:defRPr/>
            </a:pPr>
            <a:endParaRPr lang="de-CH" dirty="0"/>
          </a:p>
        </p:txBody>
      </p:sp>
      <p:sp>
        <p:nvSpPr>
          <p:cNvPr id="6" name="Foliennummernplatzhalter 5"/>
          <p:cNvSpPr>
            <a:spLocks noGrp="1"/>
          </p:cNvSpPr>
          <p:nvPr>
            <p:ph type="sldNum" sz="quarter" idx="12"/>
          </p:nvPr>
        </p:nvSpPr>
        <p:spPr/>
        <p:txBody>
          <a:bodyPr/>
          <a:lstStyle>
            <a:lvl1pPr>
              <a:defRPr/>
            </a:lvl1pPr>
          </a:lstStyle>
          <a:p>
            <a:pPr>
              <a:defRPr/>
            </a:pPr>
            <a:fld id="{22D32D2F-E3CC-4809-A41A-D84DE6065014}" type="slidenum">
              <a:rPr lang="de-CH"/>
              <a:pPr>
                <a:defRPr/>
              </a:pPr>
              <a:t>‹Nr.›</a:t>
            </a:fld>
            <a:endParaRPr lang="de-CH" dirty="0"/>
          </a:p>
        </p:txBody>
      </p:sp>
      <p:pic>
        <p:nvPicPr>
          <p:cNvPr id="8" name="Grafik 7" descr="balken-rot.jpg"/>
          <p:cNvPicPr>
            <a:picLocks noChangeAspect="1"/>
          </p:cNvPicPr>
          <p:nvPr/>
        </p:nvPicPr>
        <p:blipFill>
          <a:blip r:embed="rId2" cstate="print"/>
          <a:stretch>
            <a:fillRect/>
          </a:stretch>
        </p:blipFill>
        <p:spPr>
          <a:xfrm>
            <a:off x="0" y="1"/>
            <a:ext cx="12192000" cy="214291"/>
          </a:xfrm>
          <a:prstGeom prst="rect">
            <a:avLst/>
          </a:prstGeom>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303F0249-8297-42EE-BA6F-1FA8E3BAB10F}" type="datetimeFigureOut">
              <a:rPr lang="de-DE"/>
              <a:pPr>
                <a:defRPr/>
              </a:pPr>
              <a:t>09.06.2026</a:t>
            </a:fld>
            <a:endParaRPr lang="de-CH" dirty="0"/>
          </a:p>
        </p:txBody>
      </p:sp>
      <p:sp>
        <p:nvSpPr>
          <p:cNvPr id="5" name="Fußzeilenplatzhalter 4"/>
          <p:cNvSpPr>
            <a:spLocks noGrp="1"/>
          </p:cNvSpPr>
          <p:nvPr>
            <p:ph type="ftr" sz="quarter" idx="11"/>
          </p:nvPr>
        </p:nvSpPr>
        <p:spPr/>
        <p:txBody>
          <a:bodyPr/>
          <a:lstStyle>
            <a:lvl1pPr>
              <a:defRPr/>
            </a:lvl1pPr>
          </a:lstStyle>
          <a:p>
            <a:pPr>
              <a:defRPr/>
            </a:pPr>
            <a:endParaRPr lang="de-CH" dirty="0"/>
          </a:p>
        </p:txBody>
      </p:sp>
      <p:sp>
        <p:nvSpPr>
          <p:cNvPr id="6" name="Foliennummernplatzhalter 5"/>
          <p:cNvSpPr>
            <a:spLocks noGrp="1"/>
          </p:cNvSpPr>
          <p:nvPr>
            <p:ph type="sldNum" sz="quarter" idx="12"/>
          </p:nvPr>
        </p:nvSpPr>
        <p:spPr/>
        <p:txBody>
          <a:bodyPr/>
          <a:lstStyle>
            <a:lvl1pPr>
              <a:defRPr/>
            </a:lvl1pPr>
          </a:lstStyle>
          <a:p>
            <a:pPr>
              <a:defRPr/>
            </a:pPr>
            <a:fld id="{8B75383B-D76B-4439-9890-ED9443C30BF4}" type="slidenum">
              <a:rPr lang="de-CH"/>
              <a:pPr>
                <a:defRPr/>
              </a:pPr>
              <a:t>‹Nr.›</a:t>
            </a:fld>
            <a:endParaRPr lang="de-CH"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ED2D5CF5-408C-4220-A08C-5CE4BA8AD73D}" type="datetimeFigureOut">
              <a:rPr lang="de-DE"/>
              <a:pPr>
                <a:defRPr/>
              </a:pPr>
              <a:t>09.06.2026</a:t>
            </a:fld>
            <a:endParaRPr lang="de-CH" dirty="0"/>
          </a:p>
        </p:txBody>
      </p:sp>
      <p:sp>
        <p:nvSpPr>
          <p:cNvPr id="5" name="Fußzeilenplatzhalter 4"/>
          <p:cNvSpPr>
            <a:spLocks noGrp="1"/>
          </p:cNvSpPr>
          <p:nvPr>
            <p:ph type="ftr" sz="quarter" idx="11"/>
          </p:nvPr>
        </p:nvSpPr>
        <p:spPr/>
        <p:txBody>
          <a:bodyPr/>
          <a:lstStyle>
            <a:lvl1pPr>
              <a:defRPr/>
            </a:lvl1pPr>
          </a:lstStyle>
          <a:p>
            <a:pPr>
              <a:defRPr/>
            </a:pPr>
            <a:endParaRPr lang="de-CH" dirty="0"/>
          </a:p>
        </p:txBody>
      </p:sp>
      <p:sp>
        <p:nvSpPr>
          <p:cNvPr id="6" name="Foliennummernplatzhalter 5"/>
          <p:cNvSpPr>
            <a:spLocks noGrp="1"/>
          </p:cNvSpPr>
          <p:nvPr>
            <p:ph type="sldNum" sz="quarter" idx="12"/>
          </p:nvPr>
        </p:nvSpPr>
        <p:spPr/>
        <p:txBody>
          <a:bodyPr/>
          <a:lstStyle>
            <a:lvl1pPr>
              <a:defRPr/>
            </a:lvl1pPr>
          </a:lstStyle>
          <a:p>
            <a:pPr>
              <a:defRPr/>
            </a:pPr>
            <a:fld id="{1A52FD1B-9144-4E63-8B3A-7A4BB4E15379}" type="slidenum">
              <a:rPr lang="de-CH"/>
              <a:pPr>
                <a:defRPr/>
              </a:pPr>
              <a:t>‹Nr.›</a:t>
            </a:fld>
            <a:endParaRPr lang="de-CH" dirty="0"/>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996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96D3BBF8-8389-4FE2-94D3-CDD096D9F892}" type="datetimeFigureOut">
              <a:rPr lang="de-DE"/>
              <a:pPr>
                <a:defRPr/>
              </a:pPr>
              <a:t>09.06.2026</a:t>
            </a:fld>
            <a:endParaRPr lang="de-CH" dirty="0"/>
          </a:p>
        </p:txBody>
      </p:sp>
      <p:sp>
        <p:nvSpPr>
          <p:cNvPr id="5" name="Fußzeilenplatzhalter 4"/>
          <p:cNvSpPr>
            <a:spLocks noGrp="1"/>
          </p:cNvSpPr>
          <p:nvPr>
            <p:ph type="ftr" sz="quarter" idx="11"/>
          </p:nvPr>
        </p:nvSpPr>
        <p:spPr/>
        <p:txBody>
          <a:bodyPr/>
          <a:lstStyle>
            <a:lvl1pPr>
              <a:defRPr/>
            </a:lvl1pPr>
          </a:lstStyle>
          <a:p>
            <a:pPr>
              <a:defRPr/>
            </a:pPr>
            <a:endParaRPr lang="de-CH" dirty="0"/>
          </a:p>
        </p:txBody>
      </p:sp>
      <p:sp>
        <p:nvSpPr>
          <p:cNvPr id="6" name="Foliennummernplatzhalter 5"/>
          <p:cNvSpPr>
            <a:spLocks noGrp="1"/>
          </p:cNvSpPr>
          <p:nvPr>
            <p:ph type="sldNum" sz="quarter" idx="12"/>
          </p:nvPr>
        </p:nvSpPr>
        <p:spPr/>
        <p:txBody>
          <a:bodyPr/>
          <a:lstStyle>
            <a:lvl1pPr>
              <a:defRPr/>
            </a:lvl1pPr>
          </a:lstStyle>
          <a:p>
            <a:pPr>
              <a:defRPr/>
            </a:pPr>
            <a:fld id="{AC4756F0-FB44-420D-8774-19136DDF8EFB}" type="slidenum">
              <a:rPr lang="de-CH"/>
              <a:pPr>
                <a:defRPr/>
              </a:pPr>
              <a:t>‹Nr.›</a:t>
            </a:fld>
            <a:endParaRPr lang="de-CH"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225B7B96-FA82-4697-9993-8C9DA59442C0}" type="datetimeFigureOut">
              <a:rPr lang="de-DE"/>
              <a:pPr>
                <a:defRPr/>
              </a:pPr>
              <a:t>09.06.2026</a:t>
            </a:fld>
            <a:endParaRPr lang="de-CH" dirty="0"/>
          </a:p>
        </p:txBody>
      </p:sp>
      <p:sp>
        <p:nvSpPr>
          <p:cNvPr id="5" name="Fußzeilenplatzhalter 4"/>
          <p:cNvSpPr>
            <a:spLocks noGrp="1"/>
          </p:cNvSpPr>
          <p:nvPr>
            <p:ph type="ftr" sz="quarter" idx="11"/>
          </p:nvPr>
        </p:nvSpPr>
        <p:spPr/>
        <p:txBody>
          <a:bodyPr/>
          <a:lstStyle>
            <a:lvl1pPr>
              <a:defRPr/>
            </a:lvl1pPr>
          </a:lstStyle>
          <a:p>
            <a:pPr>
              <a:defRPr/>
            </a:pPr>
            <a:endParaRPr lang="de-CH" dirty="0"/>
          </a:p>
        </p:txBody>
      </p:sp>
      <p:sp>
        <p:nvSpPr>
          <p:cNvPr id="6" name="Foliennummernplatzhalter 5"/>
          <p:cNvSpPr>
            <a:spLocks noGrp="1"/>
          </p:cNvSpPr>
          <p:nvPr>
            <p:ph type="sldNum" sz="quarter" idx="12"/>
          </p:nvPr>
        </p:nvSpPr>
        <p:spPr/>
        <p:txBody>
          <a:bodyPr/>
          <a:lstStyle>
            <a:lvl1pPr>
              <a:defRPr/>
            </a:lvl1pPr>
          </a:lstStyle>
          <a:p>
            <a:pPr>
              <a:defRPr/>
            </a:pPr>
            <a:fld id="{9168136D-3421-44CB-B39A-19D25A9A849C}" type="slidenum">
              <a:rPr lang="de-CH"/>
              <a:pPr>
                <a:defRPr/>
              </a:pPr>
              <a:t>‹Nr.›</a:t>
            </a:fld>
            <a:endParaRPr lang="de-CH"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3"/>
          <p:cNvSpPr>
            <a:spLocks noGrp="1"/>
          </p:cNvSpPr>
          <p:nvPr>
            <p:ph type="dt" sz="half" idx="10"/>
          </p:nvPr>
        </p:nvSpPr>
        <p:spPr/>
        <p:txBody>
          <a:bodyPr/>
          <a:lstStyle>
            <a:lvl1pPr>
              <a:defRPr/>
            </a:lvl1pPr>
          </a:lstStyle>
          <a:p>
            <a:pPr>
              <a:defRPr/>
            </a:pPr>
            <a:fld id="{6C4015BA-341F-4AB9-8D1D-D55429B73653}" type="datetimeFigureOut">
              <a:rPr lang="de-DE"/>
              <a:pPr>
                <a:defRPr/>
              </a:pPr>
              <a:t>09.06.2026</a:t>
            </a:fld>
            <a:endParaRPr lang="de-CH" dirty="0"/>
          </a:p>
        </p:txBody>
      </p:sp>
      <p:sp>
        <p:nvSpPr>
          <p:cNvPr id="6" name="Fußzeilenplatzhalter 4"/>
          <p:cNvSpPr>
            <a:spLocks noGrp="1"/>
          </p:cNvSpPr>
          <p:nvPr>
            <p:ph type="ftr" sz="quarter" idx="11"/>
          </p:nvPr>
        </p:nvSpPr>
        <p:spPr/>
        <p:txBody>
          <a:bodyPr/>
          <a:lstStyle>
            <a:lvl1pPr>
              <a:defRPr/>
            </a:lvl1pPr>
          </a:lstStyle>
          <a:p>
            <a:pPr>
              <a:defRPr/>
            </a:pPr>
            <a:endParaRPr lang="de-CH" dirty="0"/>
          </a:p>
        </p:txBody>
      </p:sp>
      <p:sp>
        <p:nvSpPr>
          <p:cNvPr id="7" name="Foliennummernplatzhalter 5"/>
          <p:cNvSpPr>
            <a:spLocks noGrp="1"/>
          </p:cNvSpPr>
          <p:nvPr>
            <p:ph type="sldNum" sz="quarter" idx="12"/>
          </p:nvPr>
        </p:nvSpPr>
        <p:spPr/>
        <p:txBody>
          <a:bodyPr/>
          <a:lstStyle>
            <a:lvl1pPr>
              <a:defRPr/>
            </a:lvl1pPr>
          </a:lstStyle>
          <a:p>
            <a:pPr>
              <a:defRPr/>
            </a:pPr>
            <a:fld id="{519083FB-05B5-4273-BE1E-D7D937BE38D6}" type="slidenum">
              <a:rPr lang="de-CH"/>
              <a:pPr>
                <a:defRPr/>
              </a:pPr>
              <a:t>‹Nr.›</a:t>
            </a:fld>
            <a:endParaRPr lang="de-CH"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3"/>
          <p:cNvSpPr>
            <a:spLocks noGrp="1"/>
          </p:cNvSpPr>
          <p:nvPr>
            <p:ph type="dt" sz="half" idx="10"/>
          </p:nvPr>
        </p:nvSpPr>
        <p:spPr/>
        <p:txBody>
          <a:bodyPr/>
          <a:lstStyle>
            <a:lvl1pPr>
              <a:defRPr/>
            </a:lvl1pPr>
          </a:lstStyle>
          <a:p>
            <a:pPr>
              <a:defRPr/>
            </a:pPr>
            <a:fld id="{F3F54007-3F85-420F-A405-03E605B78EE0}" type="datetimeFigureOut">
              <a:rPr lang="de-DE"/>
              <a:pPr>
                <a:defRPr/>
              </a:pPr>
              <a:t>09.06.2026</a:t>
            </a:fld>
            <a:endParaRPr lang="de-CH" dirty="0"/>
          </a:p>
        </p:txBody>
      </p:sp>
      <p:sp>
        <p:nvSpPr>
          <p:cNvPr id="8" name="Fußzeilenplatzhalter 4"/>
          <p:cNvSpPr>
            <a:spLocks noGrp="1"/>
          </p:cNvSpPr>
          <p:nvPr>
            <p:ph type="ftr" sz="quarter" idx="11"/>
          </p:nvPr>
        </p:nvSpPr>
        <p:spPr/>
        <p:txBody>
          <a:bodyPr/>
          <a:lstStyle>
            <a:lvl1pPr>
              <a:defRPr/>
            </a:lvl1pPr>
          </a:lstStyle>
          <a:p>
            <a:pPr>
              <a:defRPr/>
            </a:pPr>
            <a:endParaRPr lang="de-CH" dirty="0"/>
          </a:p>
        </p:txBody>
      </p:sp>
      <p:sp>
        <p:nvSpPr>
          <p:cNvPr id="9" name="Foliennummernplatzhalter 5"/>
          <p:cNvSpPr>
            <a:spLocks noGrp="1"/>
          </p:cNvSpPr>
          <p:nvPr>
            <p:ph type="sldNum" sz="quarter" idx="12"/>
          </p:nvPr>
        </p:nvSpPr>
        <p:spPr/>
        <p:txBody>
          <a:bodyPr/>
          <a:lstStyle>
            <a:lvl1pPr>
              <a:defRPr/>
            </a:lvl1pPr>
          </a:lstStyle>
          <a:p>
            <a:pPr>
              <a:defRPr/>
            </a:pPr>
            <a:fld id="{8DCD22BB-559B-4C27-8B6F-5286A38BED49}" type="slidenum">
              <a:rPr lang="de-CH"/>
              <a:pPr>
                <a:defRPr/>
              </a:pPr>
              <a:t>‹Nr.›</a:t>
            </a:fld>
            <a:endParaRPr lang="de-CH"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3"/>
          <p:cNvSpPr>
            <a:spLocks noGrp="1"/>
          </p:cNvSpPr>
          <p:nvPr>
            <p:ph type="dt" sz="half" idx="10"/>
          </p:nvPr>
        </p:nvSpPr>
        <p:spPr/>
        <p:txBody>
          <a:bodyPr/>
          <a:lstStyle>
            <a:lvl1pPr>
              <a:defRPr/>
            </a:lvl1pPr>
          </a:lstStyle>
          <a:p>
            <a:pPr>
              <a:defRPr/>
            </a:pPr>
            <a:fld id="{940952A5-B4FF-436D-A0A5-BFBD97FE93F7}" type="datetimeFigureOut">
              <a:rPr lang="de-DE"/>
              <a:pPr>
                <a:defRPr/>
              </a:pPr>
              <a:t>09.06.2026</a:t>
            </a:fld>
            <a:endParaRPr lang="de-CH" dirty="0"/>
          </a:p>
        </p:txBody>
      </p:sp>
      <p:sp>
        <p:nvSpPr>
          <p:cNvPr id="4" name="Fußzeilenplatzhalter 4"/>
          <p:cNvSpPr>
            <a:spLocks noGrp="1"/>
          </p:cNvSpPr>
          <p:nvPr>
            <p:ph type="ftr" sz="quarter" idx="11"/>
          </p:nvPr>
        </p:nvSpPr>
        <p:spPr/>
        <p:txBody>
          <a:bodyPr/>
          <a:lstStyle>
            <a:lvl1pPr>
              <a:defRPr/>
            </a:lvl1pPr>
          </a:lstStyle>
          <a:p>
            <a:pPr>
              <a:defRPr/>
            </a:pPr>
            <a:endParaRPr lang="de-CH" dirty="0"/>
          </a:p>
        </p:txBody>
      </p:sp>
      <p:sp>
        <p:nvSpPr>
          <p:cNvPr id="5" name="Foliennummernplatzhalter 5"/>
          <p:cNvSpPr>
            <a:spLocks noGrp="1"/>
          </p:cNvSpPr>
          <p:nvPr>
            <p:ph type="sldNum" sz="quarter" idx="12"/>
          </p:nvPr>
        </p:nvSpPr>
        <p:spPr/>
        <p:txBody>
          <a:bodyPr/>
          <a:lstStyle>
            <a:lvl1pPr>
              <a:defRPr/>
            </a:lvl1pPr>
          </a:lstStyle>
          <a:p>
            <a:pPr>
              <a:defRPr/>
            </a:pPr>
            <a:fld id="{200035A7-7966-4C3A-8926-7BD8672FA875}" type="slidenum">
              <a:rPr lang="de-CH"/>
              <a:pPr>
                <a:defRPr/>
              </a:pPr>
              <a:t>‹Nr.›</a:t>
            </a:fld>
            <a:endParaRPr lang="de-CH"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C7B836A0-D427-4C88-A0A2-313A76C1F74E}" type="datetimeFigureOut">
              <a:rPr lang="de-DE"/>
              <a:pPr>
                <a:defRPr/>
              </a:pPr>
              <a:t>09.06.2026</a:t>
            </a:fld>
            <a:endParaRPr lang="de-CH" dirty="0"/>
          </a:p>
        </p:txBody>
      </p:sp>
      <p:sp>
        <p:nvSpPr>
          <p:cNvPr id="3" name="Fußzeilenplatzhalter 4"/>
          <p:cNvSpPr>
            <a:spLocks noGrp="1"/>
          </p:cNvSpPr>
          <p:nvPr>
            <p:ph type="ftr" sz="quarter" idx="11"/>
          </p:nvPr>
        </p:nvSpPr>
        <p:spPr/>
        <p:txBody>
          <a:bodyPr/>
          <a:lstStyle>
            <a:lvl1pPr>
              <a:defRPr/>
            </a:lvl1pPr>
          </a:lstStyle>
          <a:p>
            <a:pPr>
              <a:defRPr/>
            </a:pPr>
            <a:endParaRPr lang="de-CH" dirty="0"/>
          </a:p>
        </p:txBody>
      </p:sp>
      <p:sp>
        <p:nvSpPr>
          <p:cNvPr id="4" name="Foliennummernplatzhalter 5"/>
          <p:cNvSpPr>
            <a:spLocks noGrp="1"/>
          </p:cNvSpPr>
          <p:nvPr>
            <p:ph type="sldNum" sz="quarter" idx="12"/>
          </p:nvPr>
        </p:nvSpPr>
        <p:spPr/>
        <p:txBody>
          <a:bodyPr/>
          <a:lstStyle>
            <a:lvl1pPr>
              <a:defRPr/>
            </a:lvl1pPr>
          </a:lstStyle>
          <a:p>
            <a:pPr>
              <a:defRPr/>
            </a:pPr>
            <a:fld id="{77286579-4043-407F-A79C-35079A1C00D1}" type="slidenum">
              <a:rPr lang="de-CH"/>
              <a:pPr>
                <a:defRPr/>
              </a:pPr>
              <a:t>‹Nr.›</a:t>
            </a:fld>
            <a:endParaRPr lang="de-CH"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EC6F4817-92FB-42BD-98C4-CACBF9B47D65}" type="datetimeFigureOut">
              <a:rPr lang="de-DE"/>
              <a:pPr>
                <a:defRPr/>
              </a:pPr>
              <a:t>09.06.2026</a:t>
            </a:fld>
            <a:endParaRPr lang="de-CH" dirty="0"/>
          </a:p>
        </p:txBody>
      </p:sp>
      <p:sp>
        <p:nvSpPr>
          <p:cNvPr id="6" name="Fußzeilenplatzhalter 4"/>
          <p:cNvSpPr>
            <a:spLocks noGrp="1"/>
          </p:cNvSpPr>
          <p:nvPr>
            <p:ph type="ftr" sz="quarter" idx="11"/>
          </p:nvPr>
        </p:nvSpPr>
        <p:spPr/>
        <p:txBody>
          <a:bodyPr/>
          <a:lstStyle>
            <a:lvl1pPr>
              <a:defRPr/>
            </a:lvl1pPr>
          </a:lstStyle>
          <a:p>
            <a:pPr>
              <a:defRPr/>
            </a:pPr>
            <a:endParaRPr lang="de-CH" dirty="0"/>
          </a:p>
        </p:txBody>
      </p:sp>
      <p:sp>
        <p:nvSpPr>
          <p:cNvPr id="7" name="Foliennummernplatzhalter 5"/>
          <p:cNvSpPr>
            <a:spLocks noGrp="1"/>
          </p:cNvSpPr>
          <p:nvPr>
            <p:ph type="sldNum" sz="quarter" idx="12"/>
          </p:nvPr>
        </p:nvSpPr>
        <p:spPr/>
        <p:txBody>
          <a:bodyPr/>
          <a:lstStyle>
            <a:lvl1pPr>
              <a:defRPr/>
            </a:lvl1pPr>
          </a:lstStyle>
          <a:p>
            <a:pPr>
              <a:defRPr/>
            </a:pPr>
            <a:fld id="{21953C11-2CAC-4B8E-B7FF-6A42312E2791}" type="slidenum">
              <a:rPr lang="de-CH"/>
              <a:pPr>
                <a:defRPr/>
              </a:pPr>
              <a:t>‹Nr.›</a:t>
            </a:fld>
            <a:endParaRPr lang="de-CH"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dirty="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E200ED33-D807-40D8-901E-B9E29E2FAC84}" type="datetimeFigureOut">
              <a:rPr lang="de-DE"/>
              <a:pPr>
                <a:defRPr/>
              </a:pPr>
              <a:t>09.06.2026</a:t>
            </a:fld>
            <a:endParaRPr lang="de-CH" dirty="0"/>
          </a:p>
        </p:txBody>
      </p:sp>
      <p:sp>
        <p:nvSpPr>
          <p:cNvPr id="6" name="Fußzeilenplatzhalter 4"/>
          <p:cNvSpPr>
            <a:spLocks noGrp="1"/>
          </p:cNvSpPr>
          <p:nvPr>
            <p:ph type="ftr" sz="quarter" idx="11"/>
          </p:nvPr>
        </p:nvSpPr>
        <p:spPr/>
        <p:txBody>
          <a:bodyPr/>
          <a:lstStyle>
            <a:lvl1pPr>
              <a:defRPr/>
            </a:lvl1pPr>
          </a:lstStyle>
          <a:p>
            <a:pPr>
              <a:defRPr/>
            </a:pPr>
            <a:endParaRPr lang="de-CH" dirty="0"/>
          </a:p>
        </p:txBody>
      </p:sp>
      <p:sp>
        <p:nvSpPr>
          <p:cNvPr id="7" name="Foliennummernplatzhalter 5"/>
          <p:cNvSpPr>
            <a:spLocks noGrp="1"/>
          </p:cNvSpPr>
          <p:nvPr>
            <p:ph type="sldNum" sz="quarter" idx="12"/>
          </p:nvPr>
        </p:nvSpPr>
        <p:spPr/>
        <p:txBody>
          <a:bodyPr/>
          <a:lstStyle>
            <a:lvl1pPr>
              <a:defRPr/>
            </a:lvl1pPr>
          </a:lstStyle>
          <a:p>
            <a:pPr>
              <a:defRPr/>
            </a:pPr>
            <a:fld id="{BF139629-3467-456C-97C9-C1737B4D937C}" type="slidenum">
              <a:rPr lang="de-CH"/>
              <a:pPr>
                <a:defRPr/>
              </a:pPr>
              <a:t>‹Nr.›</a:t>
            </a:fld>
            <a:endParaRPr lang="de-CH"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Titelmasterformat durch Klicken bearbeiten</a:t>
            </a:r>
            <a:endParaRPr lang="de-CH"/>
          </a:p>
        </p:txBody>
      </p:sp>
      <p:sp>
        <p:nvSpPr>
          <p:cNvPr id="1027" name="Textplatzhalt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0C0E279-8827-49ED-8B01-2ECA830B3ABE}" type="datetimeFigureOut">
              <a:rPr lang="de-DE"/>
              <a:pPr>
                <a:defRPr/>
              </a:pPr>
              <a:t>09.06.2026</a:t>
            </a:fld>
            <a:endParaRPr lang="de-CH" dirty="0"/>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de-CH" dirty="0"/>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B195F27-D894-47FB-8435-7E33E4B3F667}" type="slidenum">
              <a:rPr lang="de-CH"/>
              <a:pPr>
                <a:defRPr/>
              </a:pPr>
              <a:t>‹Nr.›</a:t>
            </a:fld>
            <a:endParaRPr lang="de-CH" dirty="0"/>
          </a:p>
        </p:txBody>
      </p:sp>
      <p:grpSp>
        <p:nvGrpSpPr>
          <p:cNvPr id="7" name="Gruppieren 6"/>
          <p:cNvGrpSpPr/>
          <p:nvPr userDrawn="1"/>
        </p:nvGrpSpPr>
        <p:grpSpPr>
          <a:xfrm>
            <a:off x="0" y="0"/>
            <a:ext cx="9144000" cy="6858000"/>
            <a:chOff x="1524000" y="0"/>
            <a:chExt cx="9144000" cy="6858000"/>
          </a:xfrm>
        </p:grpSpPr>
        <p:pic>
          <p:nvPicPr>
            <p:cNvPr id="8" name="Grafik 7" descr="balken-rot.jpg"/>
            <p:cNvPicPr>
              <a:picLocks noChangeAspect="1"/>
            </p:cNvPicPr>
            <p:nvPr/>
          </p:nvPicPr>
          <p:blipFill>
            <a:blip r:embed="rId14" cstate="print"/>
            <a:stretch>
              <a:fillRect/>
            </a:stretch>
          </p:blipFill>
          <p:spPr>
            <a:xfrm>
              <a:off x="1524000" y="1"/>
              <a:ext cx="9144000" cy="214291"/>
            </a:xfrm>
            <a:prstGeom prst="rect">
              <a:avLst/>
            </a:prstGeom>
          </p:spPr>
        </p:pic>
        <p:pic>
          <p:nvPicPr>
            <p:cNvPr id="9" name="Grafik 8" descr="balken-rot.jpg"/>
            <p:cNvPicPr>
              <a:picLocks noChangeAspect="1"/>
            </p:cNvPicPr>
            <p:nvPr/>
          </p:nvPicPr>
          <p:blipFill>
            <a:blip r:embed="rId14" cstate="print"/>
            <a:stretch>
              <a:fillRect/>
            </a:stretch>
          </p:blipFill>
          <p:spPr>
            <a:xfrm rot="5400000">
              <a:off x="-1797859" y="3321859"/>
              <a:ext cx="6858000" cy="214282"/>
            </a:xfrm>
            <a:prstGeom prst="rect">
              <a:avLst/>
            </a:prstGeom>
          </p:spPr>
        </p:pic>
      </p:grpSp>
      <p:pic>
        <p:nvPicPr>
          <p:cNvPr id="10" name="Inhaltsplatzhalter 14" descr="Kopie von LogoCO8Proz.gif"/>
          <p:cNvPicPr>
            <a:picLocks noChangeAspect="1"/>
          </p:cNvPicPr>
          <p:nvPr userDrawn="1"/>
        </p:nvPicPr>
        <p:blipFill>
          <a:blip r:embed="rId15" cstate="print"/>
          <a:stretch>
            <a:fillRect/>
          </a:stretch>
        </p:blipFill>
        <p:spPr>
          <a:xfrm>
            <a:off x="10895972" y="285728"/>
            <a:ext cx="744644" cy="3281358"/>
          </a:xfrm>
          <a:prstGeom prst="rect">
            <a:avLst/>
          </a:prstGeom>
        </p:spPr>
      </p:pic>
      <p:pic>
        <p:nvPicPr>
          <p:cNvPr id="11" name="Picture 2" descr="C:\Dokumente und Einstellungen\kan119\Desktop\untersiggenthal.jpg"/>
          <p:cNvPicPr>
            <a:picLocks noChangeAspect="1" noChangeArrowheads="1"/>
          </p:cNvPicPr>
          <p:nvPr userDrawn="1"/>
        </p:nvPicPr>
        <p:blipFill>
          <a:blip r:embed="rId16" cstate="print"/>
          <a:srcRect/>
          <a:stretch>
            <a:fillRect/>
          </a:stretch>
        </p:blipFill>
        <p:spPr bwMode="auto">
          <a:xfrm>
            <a:off x="10967410" y="6215083"/>
            <a:ext cx="642942" cy="458723"/>
          </a:xfrm>
          <a:prstGeom prst="rect">
            <a:avLst/>
          </a:prstGeom>
          <a:noFill/>
        </p:spPr>
      </p:pic>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svg"/><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27.emf"/></Relationships>
</file>

<file path=ppt/slides/_rels/slide2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emf"/></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8" Type="http://schemas.openxmlformats.org/officeDocument/2006/relationships/image" Target="cid:1bba7fb7-facc-4102-919a-da765c1de35c@CHEP278.PROD.OUTLOOK.COM" TargetMode="External"/><Relationship Id="rId3" Type="http://schemas.openxmlformats.org/officeDocument/2006/relationships/image" Target="../media/image36.png"/><Relationship Id="rId7"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cid:ed9407c5-514d-4186-9b5e-17e4b3a372b8@CHEP278.PROD.OUTLOOK.COM" TargetMode="External"/><Relationship Id="rId5" Type="http://schemas.openxmlformats.org/officeDocument/2006/relationships/image" Target="../media/image37.jpeg"/><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1.jpe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jpe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9.png"/><Relationship Id="rId4" Type="http://schemas.openxmlformats.org/officeDocument/2006/relationships/image" Target="../media/image1.jpe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45.pn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51.png"/><Relationship Id="rId5" Type="http://schemas.openxmlformats.org/officeDocument/2006/relationships/image" Target="../media/image45.pn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1.jpeg"/><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image" Target="../media/image59.png"/><Relationship Id="rId5" Type="http://schemas.openxmlformats.org/officeDocument/2006/relationships/image" Target="../media/image55.png"/><Relationship Id="rId4" Type="http://schemas.openxmlformats.org/officeDocument/2006/relationships/image" Target="../media/image1.jpe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image" Target="../media/image61.png"/><Relationship Id="rId4" Type="http://schemas.openxmlformats.org/officeDocument/2006/relationships/image" Target="../media/image1.jpe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1.jpe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7.xml"/><Relationship Id="rId1" Type="http://schemas.openxmlformats.org/officeDocument/2006/relationships/slideLayout" Target="../slideLayouts/slideLayout8.xml"/><Relationship Id="rId5" Type="http://schemas.openxmlformats.org/officeDocument/2006/relationships/image" Target="../media/image64.png"/><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0.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balken-rot.jpg"/>
          <p:cNvPicPr>
            <a:picLocks noChangeAspect="1"/>
          </p:cNvPicPr>
          <p:nvPr/>
        </p:nvPicPr>
        <p:blipFill>
          <a:blip r:embed="rId3" cstate="print"/>
          <a:stretch>
            <a:fillRect/>
          </a:stretch>
        </p:blipFill>
        <p:spPr>
          <a:xfrm>
            <a:off x="1524000" y="1"/>
            <a:ext cx="9144000" cy="214291"/>
          </a:xfrm>
          <a:prstGeom prst="rect">
            <a:avLst/>
          </a:prstGeom>
        </p:spPr>
      </p:pic>
      <p:sp>
        <p:nvSpPr>
          <p:cNvPr id="4" name="Textplatzhalter 3"/>
          <p:cNvSpPr>
            <a:spLocks noGrp="1"/>
          </p:cNvSpPr>
          <p:nvPr>
            <p:ph type="body" sz="half" idx="2"/>
          </p:nvPr>
        </p:nvSpPr>
        <p:spPr>
          <a:xfrm>
            <a:off x="3524233" y="1285861"/>
            <a:ext cx="2071702" cy="428628"/>
          </a:xfrm>
        </p:spPr>
        <p:txBody>
          <a:bodyPr/>
          <a:lstStyle/>
          <a:p>
            <a:endParaRPr lang="de-CH" dirty="0"/>
          </a:p>
          <a:p>
            <a:endParaRPr lang="de-CH" dirty="0"/>
          </a:p>
        </p:txBody>
      </p:sp>
      <p:sp>
        <p:nvSpPr>
          <p:cNvPr id="8" name="Textfeld 7"/>
          <p:cNvSpPr txBox="1"/>
          <p:nvPr/>
        </p:nvSpPr>
        <p:spPr>
          <a:xfrm>
            <a:off x="1881158" y="1714488"/>
            <a:ext cx="7858180" cy="400110"/>
          </a:xfrm>
          <a:prstGeom prst="rect">
            <a:avLst/>
          </a:prstGeom>
          <a:noFill/>
        </p:spPr>
        <p:txBody>
          <a:bodyPr wrap="square" rtlCol="0">
            <a:spAutoFit/>
          </a:bodyPr>
          <a:lstStyle/>
          <a:p>
            <a:r>
              <a:rPr lang="de-CH" sz="2000" b="1" dirty="0">
                <a:solidFill>
                  <a:schemeClr val="tx1">
                    <a:lumMod val="95000"/>
                    <a:lumOff val="5000"/>
                  </a:schemeClr>
                </a:solidFill>
                <a:latin typeface="Tahoma" pitchFamily="34" charset="0"/>
                <a:ea typeface="+mj-ea"/>
                <a:cs typeface="Tahoma" pitchFamily="34" charset="0"/>
              </a:rPr>
              <a:t> </a:t>
            </a:r>
          </a:p>
        </p:txBody>
      </p:sp>
      <p:sp>
        <p:nvSpPr>
          <p:cNvPr id="11" name="Titel 1"/>
          <p:cNvSpPr>
            <a:spLocks noGrp="1"/>
          </p:cNvSpPr>
          <p:nvPr/>
        </p:nvSpPr>
        <p:spPr>
          <a:xfrm>
            <a:off x="2024034" y="714356"/>
            <a:ext cx="7715304" cy="642942"/>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de-CH" dirty="0">
                <a:solidFill>
                  <a:schemeClr val="tx1">
                    <a:lumMod val="95000"/>
                    <a:lumOff val="5000"/>
                  </a:schemeClr>
                </a:solidFill>
                <a:latin typeface="Tahoma" pitchFamily="34" charset="0"/>
                <a:cs typeface="Tahoma" pitchFamily="34" charset="0"/>
              </a:rPr>
              <a:t>                                                                                                </a:t>
            </a:r>
          </a:p>
        </p:txBody>
      </p:sp>
      <p:sp>
        <p:nvSpPr>
          <p:cNvPr id="17" name="Rectangle 3"/>
          <p:cNvSpPr txBox="1">
            <a:spLocks noChangeArrowheads="1"/>
          </p:cNvSpPr>
          <p:nvPr/>
        </p:nvSpPr>
        <p:spPr bwMode="auto">
          <a:xfrm>
            <a:off x="1981200" y="827967"/>
            <a:ext cx="8229600" cy="56164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hangingPunct="0">
              <a:lnSpc>
                <a:spcPct val="85000"/>
              </a:lnSpc>
              <a:spcBef>
                <a:spcPct val="20000"/>
              </a:spcBef>
              <a:tabLst>
                <a:tab pos="7170738" algn="r"/>
              </a:tabLst>
              <a:defRPr/>
            </a:pPr>
            <a:endParaRPr lang="de-CH" sz="2000" b="1" dirty="0">
              <a:latin typeface="Tahoma" pitchFamily="34" charset="0"/>
            </a:endParaRPr>
          </a:p>
          <a:p>
            <a:pPr marL="190500" lvl="1" algn="ctr">
              <a:tabLst>
                <a:tab pos="5715000" algn="l"/>
                <a:tab pos="7527925" algn="r"/>
              </a:tabLst>
            </a:pPr>
            <a:endParaRPr lang="de-CH" b="1" dirty="0">
              <a:latin typeface="Tahoma" pitchFamily="34" charset="0"/>
            </a:endParaRPr>
          </a:p>
          <a:p>
            <a:pPr marL="190500" lvl="1" algn="ctr">
              <a:tabLst>
                <a:tab pos="5715000" algn="l"/>
                <a:tab pos="7527925" algn="r"/>
              </a:tabLst>
            </a:pPr>
            <a:endParaRPr lang="de-CH" sz="2400" b="1" dirty="0">
              <a:latin typeface="Tahoma" pitchFamily="34" charset="0"/>
            </a:endParaRPr>
          </a:p>
          <a:p>
            <a:pPr marL="190500" lvl="1" algn="ctr">
              <a:tabLst>
                <a:tab pos="5715000" algn="l"/>
                <a:tab pos="7527925" algn="r"/>
              </a:tabLst>
            </a:pPr>
            <a:endParaRPr lang="de-CH" sz="2400" b="1" dirty="0">
              <a:latin typeface="Tahoma" pitchFamily="34" charset="0"/>
            </a:endParaRPr>
          </a:p>
          <a:p>
            <a:pPr marL="190500" lvl="1" algn="ctr">
              <a:tabLst>
                <a:tab pos="5715000" algn="l"/>
                <a:tab pos="7527925" algn="r"/>
              </a:tabLst>
            </a:pPr>
            <a:endParaRPr lang="de-CH" sz="1200" b="1" dirty="0">
              <a:latin typeface="Tahoma" pitchFamily="34" charset="0"/>
            </a:endParaRPr>
          </a:p>
          <a:p>
            <a:pPr marL="190500" lvl="1" algn="ctr">
              <a:tabLst>
                <a:tab pos="5715000" algn="l"/>
                <a:tab pos="7527925" algn="r"/>
              </a:tabLst>
            </a:pPr>
            <a:r>
              <a:rPr lang="de-CH" sz="3800" b="1" dirty="0">
                <a:latin typeface="Tahoma" pitchFamily="34" charset="0"/>
              </a:rPr>
              <a:t>Herzlich Willkommen </a:t>
            </a:r>
          </a:p>
          <a:p>
            <a:pPr marL="190500" lvl="1" algn="ctr">
              <a:tabLst>
                <a:tab pos="5715000" algn="l"/>
                <a:tab pos="7527925" algn="r"/>
              </a:tabLst>
            </a:pPr>
            <a:r>
              <a:rPr lang="de-CH" sz="3200" dirty="0">
                <a:latin typeface="Tahoma" pitchFamily="34" charset="0"/>
              </a:rPr>
              <a:t>zur </a:t>
            </a:r>
            <a:r>
              <a:rPr lang="de-CH" sz="3200" dirty="0"/>
              <a:t>Informationsveranstaltung</a:t>
            </a:r>
            <a:endParaRPr lang="de-CH" sz="3200" dirty="0">
              <a:latin typeface="Tahoma" pitchFamily="34" charset="0"/>
            </a:endParaRPr>
          </a:p>
          <a:p>
            <a:pPr marL="190500" lvl="1" algn="ctr">
              <a:tabLst>
                <a:tab pos="5715000" algn="l"/>
                <a:tab pos="7527925" algn="r"/>
              </a:tabLst>
            </a:pPr>
            <a:endParaRPr lang="de-CH" sz="2400" dirty="0">
              <a:latin typeface="Tahoma" pitchFamily="34" charset="0"/>
            </a:endParaRPr>
          </a:p>
          <a:p>
            <a:pPr marL="190500" lvl="1" algn="ctr">
              <a:tabLst>
                <a:tab pos="5715000" algn="l"/>
                <a:tab pos="7527925" algn="r"/>
              </a:tabLst>
            </a:pPr>
            <a:endParaRPr lang="de-CH" sz="800" dirty="0">
              <a:latin typeface="Tahoma" pitchFamily="34" charset="0"/>
            </a:endParaRPr>
          </a:p>
          <a:p>
            <a:pPr marL="190500" lvl="1" algn="ctr">
              <a:tabLst>
                <a:tab pos="5715000" algn="l"/>
                <a:tab pos="7527925" algn="r"/>
              </a:tabLst>
            </a:pPr>
            <a:endParaRPr lang="de-CH" sz="1400" dirty="0">
              <a:latin typeface="Tahoma" pitchFamily="34" charset="0"/>
            </a:endParaRPr>
          </a:p>
          <a:p>
            <a:pPr marL="190500" lvl="1" algn="ctr">
              <a:tabLst>
                <a:tab pos="5715000" algn="l"/>
                <a:tab pos="7527925" algn="r"/>
              </a:tabLst>
            </a:pPr>
            <a:r>
              <a:rPr lang="de-CH" sz="3200" dirty="0">
                <a:latin typeface="Tahoma" pitchFamily="34" charset="0"/>
              </a:rPr>
              <a:t>Dienstag, 9. Juni 2026</a:t>
            </a:r>
          </a:p>
          <a:p>
            <a:pPr marL="190500" lvl="1" algn="ctr">
              <a:tabLst>
                <a:tab pos="5715000" algn="l"/>
                <a:tab pos="7527925" algn="r"/>
              </a:tabLst>
            </a:pPr>
            <a:r>
              <a:rPr lang="de-CH" dirty="0">
                <a:latin typeface="Tahoma" pitchFamily="34" charset="0"/>
              </a:rPr>
              <a:t> </a:t>
            </a:r>
          </a:p>
          <a:p>
            <a:pPr marL="342900" indent="-342900" eaLnBrk="0" hangingPunct="0">
              <a:lnSpc>
                <a:spcPct val="85000"/>
              </a:lnSpc>
              <a:spcBef>
                <a:spcPct val="20000"/>
              </a:spcBef>
              <a:tabLst>
                <a:tab pos="7170738" algn="r"/>
              </a:tabLst>
              <a:defRPr/>
            </a:pPr>
            <a:endParaRPr lang="de-CH" sz="2000" dirty="0">
              <a:latin typeface="Tahoma" pitchFamily="34" charset="0"/>
            </a:endParaRPr>
          </a:p>
        </p:txBody>
      </p:sp>
    </p:spTree>
    <p:extLst>
      <p:ext uri="{BB962C8B-B14F-4D97-AF65-F5344CB8AC3E}">
        <p14:creationId xmlns:p14="http://schemas.microsoft.com/office/powerpoint/2010/main" val="377340915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5CC88-D95F-293B-E8F8-45FE5E7AF99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13B6590-3410-AD46-A27E-0A7A4661BB80}"/>
              </a:ext>
            </a:extLst>
          </p:cNvPr>
          <p:cNvSpPr>
            <a:spLocks noGrp="1"/>
          </p:cNvSpPr>
          <p:nvPr>
            <p:ph type="title"/>
          </p:nvPr>
        </p:nvSpPr>
        <p:spPr>
          <a:xfrm>
            <a:off x="688503" y="292392"/>
            <a:ext cx="10972800" cy="1143000"/>
          </a:xfrm>
        </p:spPr>
        <p:txBody>
          <a:bodyPr/>
          <a:lstStyle/>
          <a:p>
            <a:pPr algn="l"/>
            <a:r>
              <a:rPr lang="de-CH" sz="2400" b="1" dirty="0">
                <a:solidFill>
                  <a:prstClr val="black"/>
                </a:solidFill>
                <a:latin typeface="Arial" panose="020B0604020202020204" pitchFamily="34" charset="0"/>
                <a:ea typeface="Tahoma" panose="020B0604030504040204" pitchFamily="34" charset="0"/>
                <a:cs typeface="Arial" panose="020B0604020202020204" pitchFamily="34" charset="0"/>
              </a:rPr>
              <a:t>Kinder und Jugendliche in Zahlen</a:t>
            </a:r>
            <a:endParaRPr lang="de-CH" sz="2400" b="1"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D65BAABA-FFC9-A2D6-05C3-E42ED6B4C431}"/>
              </a:ext>
            </a:extLst>
          </p:cNvPr>
          <p:cNvSpPr txBox="1"/>
          <p:nvPr/>
        </p:nvSpPr>
        <p:spPr>
          <a:xfrm>
            <a:off x="6678801" y="6338875"/>
            <a:ext cx="184731" cy="246221"/>
          </a:xfrm>
          <a:prstGeom prst="rect">
            <a:avLst/>
          </a:prstGeom>
          <a:noFill/>
        </p:spPr>
        <p:txBody>
          <a:bodyPr wrap="none" rtlCol="0">
            <a:spAutoFit/>
          </a:bodyPr>
          <a:lstStyle/>
          <a:p>
            <a:endParaRPr lang="de-CH" sz="1000" dirty="0"/>
          </a:p>
        </p:txBody>
      </p:sp>
      <p:sp>
        <p:nvSpPr>
          <p:cNvPr id="9" name="Ellipse 8">
            <a:extLst>
              <a:ext uri="{FF2B5EF4-FFF2-40B4-BE49-F238E27FC236}">
                <a16:creationId xmlns:a16="http://schemas.microsoft.com/office/drawing/2014/main" id="{2A7C5786-6CC8-DB86-1040-3880C81F8879}"/>
              </a:ext>
            </a:extLst>
          </p:cNvPr>
          <p:cNvSpPr/>
          <p:nvPr/>
        </p:nvSpPr>
        <p:spPr>
          <a:xfrm>
            <a:off x="3366004" y="1700808"/>
            <a:ext cx="1944216" cy="201622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2" name="Ellipse 11">
            <a:extLst>
              <a:ext uri="{FF2B5EF4-FFF2-40B4-BE49-F238E27FC236}">
                <a16:creationId xmlns:a16="http://schemas.microsoft.com/office/drawing/2014/main" id="{7C49C6DF-B185-D928-D1E7-FC132A41B255}"/>
              </a:ext>
            </a:extLst>
          </p:cNvPr>
          <p:cNvSpPr/>
          <p:nvPr/>
        </p:nvSpPr>
        <p:spPr>
          <a:xfrm>
            <a:off x="8725320" y="1701053"/>
            <a:ext cx="1944216" cy="201622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3" name="Ellipse 12">
            <a:extLst>
              <a:ext uri="{FF2B5EF4-FFF2-40B4-BE49-F238E27FC236}">
                <a16:creationId xmlns:a16="http://schemas.microsoft.com/office/drawing/2014/main" id="{6B1F3C55-4137-5271-79D7-D0859ECE9878}"/>
              </a:ext>
            </a:extLst>
          </p:cNvPr>
          <p:cNvSpPr/>
          <p:nvPr/>
        </p:nvSpPr>
        <p:spPr>
          <a:xfrm>
            <a:off x="688503" y="1700808"/>
            <a:ext cx="1944216" cy="201622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22" name="Ellipse 21">
            <a:extLst>
              <a:ext uri="{FF2B5EF4-FFF2-40B4-BE49-F238E27FC236}">
                <a16:creationId xmlns:a16="http://schemas.microsoft.com/office/drawing/2014/main" id="{956B7396-7CE1-9585-8790-B3B5DBFFD660}"/>
              </a:ext>
            </a:extLst>
          </p:cNvPr>
          <p:cNvSpPr/>
          <p:nvPr/>
        </p:nvSpPr>
        <p:spPr>
          <a:xfrm>
            <a:off x="6045662" y="1700808"/>
            <a:ext cx="1944216" cy="201622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23" name="Textfeld 22">
            <a:extLst>
              <a:ext uri="{FF2B5EF4-FFF2-40B4-BE49-F238E27FC236}">
                <a16:creationId xmlns:a16="http://schemas.microsoft.com/office/drawing/2014/main" id="{B2FB5640-0559-8966-6F0B-EF07A409AF70}"/>
              </a:ext>
            </a:extLst>
          </p:cNvPr>
          <p:cNvSpPr txBox="1"/>
          <p:nvPr/>
        </p:nvSpPr>
        <p:spPr>
          <a:xfrm>
            <a:off x="3673536" y="2155953"/>
            <a:ext cx="1329152" cy="938719"/>
          </a:xfrm>
          <a:prstGeom prst="rect">
            <a:avLst/>
          </a:prstGeom>
          <a:noFill/>
        </p:spPr>
        <p:txBody>
          <a:bodyPr wrap="square" rtlCol="0">
            <a:spAutoFit/>
          </a:bodyPr>
          <a:lstStyle/>
          <a:p>
            <a:pPr algn="ctr"/>
            <a:r>
              <a:rPr lang="de-CH" sz="1500" b="1" dirty="0">
                <a:solidFill>
                  <a:schemeClr val="bg1"/>
                </a:solidFill>
              </a:rPr>
              <a:t>395 Kinder</a:t>
            </a:r>
          </a:p>
          <a:p>
            <a:pPr algn="ctr"/>
            <a:endParaRPr lang="de-CH" sz="1000" dirty="0">
              <a:solidFill>
                <a:schemeClr val="bg1"/>
              </a:solidFill>
            </a:endParaRPr>
          </a:p>
          <a:p>
            <a:pPr algn="ctr"/>
            <a:r>
              <a:rPr lang="de-CH" sz="1500" dirty="0">
                <a:solidFill>
                  <a:schemeClr val="bg1"/>
                </a:solidFill>
              </a:rPr>
              <a:t>Kindergarten 1.-3. Klasse</a:t>
            </a:r>
          </a:p>
        </p:txBody>
      </p:sp>
      <p:sp>
        <p:nvSpPr>
          <p:cNvPr id="24" name="Textfeld 23">
            <a:extLst>
              <a:ext uri="{FF2B5EF4-FFF2-40B4-BE49-F238E27FC236}">
                <a16:creationId xmlns:a16="http://schemas.microsoft.com/office/drawing/2014/main" id="{34AAC39F-AEA9-F820-D40F-377DC4CA85E7}"/>
              </a:ext>
            </a:extLst>
          </p:cNvPr>
          <p:cNvSpPr txBox="1"/>
          <p:nvPr/>
        </p:nvSpPr>
        <p:spPr>
          <a:xfrm>
            <a:off x="765386" y="2155352"/>
            <a:ext cx="1790450" cy="938719"/>
          </a:xfrm>
          <a:prstGeom prst="rect">
            <a:avLst/>
          </a:prstGeom>
          <a:noFill/>
        </p:spPr>
        <p:txBody>
          <a:bodyPr wrap="square" rtlCol="0">
            <a:spAutoFit/>
          </a:bodyPr>
          <a:lstStyle/>
          <a:p>
            <a:pPr algn="ctr"/>
            <a:r>
              <a:rPr lang="de-CH" sz="1500" b="1" dirty="0">
                <a:solidFill>
                  <a:schemeClr val="bg1"/>
                </a:solidFill>
              </a:rPr>
              <a:t>152 Kinder</a:t>
            </a:r>
          </a:p>
          <a:p>
            <a:pPr algn="ctr"/>
            <a:endParaRPr lang="de-CH" sz="1000" dirty="0">
              <a:solidFill>
                <a:schemeClr val="bg1"/>
              </a:solidFill>
            </a:endParaRPr>
          </a:p>
          <a:p>
            <a:pPr algn="ctr"/>
            <a:r>
              <a:rPr lang="de-CH" sz="1500" dirty="0">
                <a:solidFill>
                  <a:schemeClr val="bg1"/>
                </a:solidFill>
              </a:rPr>
              <a:t>an 4 Kindergarten- Standorten</a:t>
            </a:r>
          </a:p>
        </p:txBody>
      </p:sp>
      <p:sp>
        <p:nvSpPr>
          <p:cNvPr id="26" name="Textfeld 25">
            <a:extLst>
              <a:ext uri="{FF2B5EF4-FFF2-40B4-BE49-F238E27FC236}">
                <a16:creationId xmlns:a16="http://schemas.microsoft.com/office/drawing/2014/main" id="{F4BC33CE-1C87-0F7C-9447-8CFAEC574B6B}"/>
              </a:ext>
            </a:extLst>
          </p:cNvPr>
          <p:cNvSpPr txBox="1"/>
          <p:nvPr/>
        </p:nvSpPr>
        <p:spPr>
          <a:xfrm>
            <a:off x="6404975" y="2208863"/>
            <a:ext cx="1329152" cy="938719"/>
          </a:xfrm>
          <a:prstGeom prst="rect">
            <a:avLst/>
          </a:prstGeom>
          <a:noFill/>
        </p:spPr>
        <p:txBody>
          <a:bodyPr wrap="square" rtlCol="0">
            <a:spAutoFit/>
          </a:bodyPr>
          <a:lstStyle/>
          <a:p>
            <a:pPr algn="ctr"/>
            <a:r>
              <a:rPr lang="de-CH" sz="1500" b="1" dirty="0">
                <a:solidFill>
                  <a:schemeClr val="bg1"/>
                </a:solidFill>
              </a:rPr>
              <a:t>225 Kinder</a:t>
            </a:r>
          </a:p>
          <a:p>
            <a:pPr algn="ctr"/>
            <a:endParaRPr lang="de-CH" sz="1000" dirty="0">
              <a:solidFill>
                <a:schemeClr val="bg1"/>
              </a:solidFill>
            </a:endParaRPr>
          </a:p>
          <a:p>
            <a:pPr algn="ctr"/>
            <a:r>
              <a:rPr lang="de-CH" sz="1500" dirty="0">
                <a:solidFill>
                  <a:schemeClr val="bg1"/>
                </a:solidFill>
              </a:rPr>
              <a:t>Mittelstufe – 4.-6. Klasse</a:t>
            </a:r>
          </a:p>
        </p:txBody>
      </p:sp>
      <p:sp>
        <p:nvSpPr>
          <p:cNvPr id="27" name="Textfeld 26">
            <a:extLst>
              <a:ext uri="{FF2B5EF4-FFF2-40B4-BE49-F238E27FC236}">
                <a16:creationId xmlns:a16="http://schemas.microsoft.com/office/drawing/2014/main" id="{FA5E05BE-E129-28C8-3BFE-5E6F66E74BF5}"/>
              </a:ext>
            </a:extLst>
          </p:cNvPr>
          <p:cNvSpPr txBox="1"/>
          <p:nvPr/>
        </p:nvSpPr>
        <p:spPr>
          <a:xfrm>
            <a:off x="9032852" y="2295512"/>
            <a:ext cx="1329152" cy="938719"/>
          </a:xfrm>
          <a:prstGeom prst="rect">
            <a:avLst/>
          </a:prstGeom>
          <a:noFill/>
        </p:spPr>
        <p:txBody>
          <a:bodyPr wrap="square" rtlCol="0">
            <a:spAutoFit/>
          </a:bodyPr>
          <a:lstStyle/>
          <a:p>
            <a:pPr algn="ctr"/>
            <a:r>
              <a:rPr lang="de-CH" sz="1500" b="1" dirty="0">
                <a:solidFill>
                  <a:schemeClr val="bg1"/>
                </a:solidFill>
              </a:rPr>
              <a:t>248 Kinder</a:t>
            </a:r>
          </a:p>
          <a:p>
            <a:pPr algn="ctr"/>
            <a:endParaRPr lang="de-CH" sz="1000" dirty="0">
              <a:solidFill>
                <a:schemeClr val="bg1"/>
              </a:solidFill>
            </a:endParaRPr>
          </a:p>
          <a:p>
            <a:pPr algn="ctr"/>
            <a:r>
              <a:rPr lang="de-CH" sz="1500" dirty="0">
                <a:solidFill>
                  <a:schemeClr val="bg1"/>
                </a:solidFill>
              </a:rPr>
              <a:t>Jugendliche</a:t>
            </a:r>
          </a:p>
          <a:p>
            <a:pPr algn="ctr"/>
            <a:r>
              <a:rPr lang="de-CH" sz="1500" dirty="0">
                <a:solidFill>
                  <a:schemeClr val="bg1"/>
                </a:solidFill>
              </a:rPr>
              <a:t>7.-9. Klasse</a:t>
            </a:r>
          </a:p>
        </p:txBody>
      </p:sp>
      <p:sp>
        <p:nvSpPr>
          <p:cNvPr id="30" name="Text 8">
            <a:extLst>
              <a:ext uri="{FF2B5EF4-FFF2-40B4-BE49-F238E27FC236}">
                <a16:creationId xmlns:a16="http://schemas.microsoft.com/office/drawing/2014/main" id="{065FB91F-D7F2-FF17-BB20-AF669AE58158}"/>
              </a:ext>
            </a:extLst>
          </p:cNvPr>
          <p:cNvSpPr/>
          <p:nvPr/>
        </p:nvSpPr>
        <p:spPr>
          <a:xfrm>
            <a:off x="771119" y="4437112"/>
            <a:ext cx="1554480" cy="502920"/>
          </a:xfrm>
          <a:prstGeom prst="rect">
            <a:avLst/>
          </a:prstGeom>
          <a:noFill/>
          <a:ln/>
        </p:spPr>
        <p:txBody>
          <a:bodyPr wrap="square" lIns="0" tIns="0" rIns="0" bIns="0" rtlCol="0" anchor="ctr"/>
          <a:lstStyle/>
          <a:p>
            <a:pPr marL="0" indent="0" algn="ctr">
              <a:buNone/>
            </a:pPr>
            <a:r>
              <a:rPr lang="en-US" sz="2000" b="1" dirty="0">
                <a:solidFill>
                  <a:srgbClr val="E30613"/>
                </a:solidFill>
                <a:latin typeface="Arial" panose="020B0604020202020204" pitchFamily="34" charset="0"/>
                <a:ea typeface="Arial Narrow" pitchFamily="34" charset="-122"/>
                <a:cs typeface="Arial" panose="020B0604020202020204" pitchFamily="34" charset="0"/>
              </a:rPr>
              <a:t>7’900</a:t>
            </a:r>
            <a:endParaRPr lang="en-US" sz="2000" dirty="0">
              <a:latin typeface="Arial" panose="020B0604020202020204" pitchFamily="34" charset="0"/>
              <a:cs typeface="Arial" panose="020B0604020202020204" pitchFamily="34" charset="0"/>
            </a:endParaRPr>
          </a:p>
        </p:txBody>
      </p:sp>
      <p:sp>
        <p:nvSpPr>
          <p:cNvPr id="31" name="Text 8">
            <a:extLst>
              <a:ext uri="{FF2B5EF4-FFF2-40B4-BE49-F238E27FC236}">
                <a16:creationId xmlns:a16="http://schemas.microsoft.com/office/drawing/2014/main" id="{A124BAD7-1F64-4BE9-FC13-31F3E77A227C}"/>
              </a:ext>
            </a:extLst>
          </p:cNvPr>
          <p:cNvSpPr/>
          <p:nvPr/>
        </p:nvSpPr>
        <p:spPr>
          <a:xfrm>
            <a:off x="2783632" y="4437112"/>
            <a:ext cx="1554480" cy="502920"/>
          </a:xfrm>
          <a:prstGeom prst="rect">
            <a:avLst/>
          </a:prstGeom>
          <a:noFill/>
          <a:ln/>
        </p:spPr>
        <p:txBody>
          <a:bodyPr wrap="square" lIns="0" tIns="0" rIns="0" bIns="0" rtlCol="0" anchor="ctr"/>
          <a:lstStyle/>
          <a:p>
            <a:pPr marL="0" indent="0" algn="ctr">
              <a:buNone/>
            </a:pPr>
            <a:r>
              <a:rPr lang="en-US" sz="2000" b="1" dirty="0">
                <a:solidFill>
                  <a:srgbClr val="E30613"/>
                </a:solidFill>
                <a:latin typeface="Arial" panose="020B0604020202020204" pitchFamily="34" charset="0"/>
                <a:ea typeface="Arial Narrow" pitchFamily="34" charset="-122"/>
                <a:cs typeface="Arial" panose="020B0604020202020204" pitchFamily="34" charset="0"/>
              </a:rPr>
              <a:t>31 %</a:t>
            </a:r>
            <a:endParaRPr lang="en-US" sz="2000" dirty="0">
              <a:latin typeface="Arial" panose="020B0604020202020204" pitchFamily="34" charset="0"/>
              <a:cs typeface="Arial" panose="020B0604020202020204" pitchFamily="34" charset="0"/>
            </a:endParaRPr>
          </a:p>
        </p:txBody>
      </p:sp>
      <p:sp>
        <p:nvSpPr>
          <p:cNvPr id="32" name="Text 8">
            <a:extLst>
              <a:ext uri="{FF2B5EF4-FFF2-40B4-BE49-F238E27FC236}">
                <a16:creationId xmlns:a16="http://schemas.microsoft.com/office/drawing/2014/main" id="{F4479B58-9AC5-8B36-3C6E-973FCD96DA55}"/>
              </a:ext>
            </a:extLst>
          </p:cNvPr>
          <p:cNvSpPr/>
          <p:nvPr/>
        </p:nvSpPr>
        <p:spPr>
          <a:xfrm>
            <a:off x="8796300" y="4464436"/>
            <a:ext cx="1554480" cy="502920"/>
          </a:xfrm>
          <a:prstGeom prst="rect">
            <a:avLst/>
          </a:prstGeom>
          <a:noFill/>
          <a:ln/>
        </p:spPr>
        <p:txBody>
          <a:bodyPr wrap="square" lIns="0" tIns="0" rIns="0" bIns="0" rtlCol="0" anchor="ctr"/>
          <a:lstStyle/>
          <a:p>
            <a:pPr marL="0" indent="0" algn="ctr">
              <a:buNone/>
            </a:pPr>
            <a:r>
              <a:rPr lang="en-US" sz="2000" b="1" dirty="0">
                <a:solidFill>
                  <a:srgbClr val="E30613"/>
                </a:solidFill>
                <a:latin typeface="Arial" panose="020B0604020202020204" pitchFamily="34" charset="0"/>
                <a:ea typeface="Arial Narrow" pitchFamily="34" charset="-122"/>
                <a:cs typeface="Arial" panose="020B0604020202020204" pitchFamily="34" charset="0"/>
              </a:rPr>
              <a:t>868</a:t>
            </a:r>
            <a:endParaRPr lang="en-US" sz="2000" dirty="0">
              <a:latin typeface="Arial" panose="020B0604020202020204" pitchFamily="34" charset="0"/>
              <a:cs typeface="Arial" panose="020B0604020202020204" pitchFamily="34" charset="0"/>
            </a:endParaRPr>
          </a:p>
        </p:txBody>
      </p:sp>
      <p:sp>
        <p:nvSpPr>
          <p:cNvPr id="33" name="Text 8">
            <a:extLst>
              <a:ext uri="{FF2B5EF4-FFF2-40B4-BE49-F238E27FC236}">
                <a16:creationId xmlns:a16="http://schemas.microsoft.com/office/drawing/2014/main" id="{1AB5EEBF-4FC9-EEA5-6669-99022DE736B9}"/>
              </a:ext>
            </a:extLst>
          </p:cNvPr>
          <p:cNvSpPr/>
          <p:nvPr/>
        </p:nvSpPr>
        <p:spPr>
          <a:xfrm>
            <a:off x="6568089" y="4467095"/>
            <a:ext cx="1554480" cy="502920"/>
          </a:xfrm>
          <a:prstGeom prst="rect">
            <a:avLst/>
          </a:prstGeom>
          <a:noFill/>
          <a:ln/>
        </p:spPr>
        <p:txBody>
          <a:bodyPr wrap="square" lIns="0" tIns="0" rIns="0" bIns="0" rtlCol="0" anchor="ctr"/>
          <a:lstStyle/>
          <a:p>
            <a:pPr marL="0" indent="0" algn="ctr">
              <a:buNone/>
            </a:pPr>
            <a:r>
              <a:rPr lang="en-US" sz="2000" b="1" dirty="0">
                <a:solidFill>
                  <a:srgbClr val="E30613"/>
                </a:solidFill>
                <a:latin typeface="Arial" panose="020B0604020202020204" pitchFamily="34" charset="0"/>
                <a:ea typeface="Arial Narrow" pitchFamily="34" charset="-122"/>
                <a:cs typeface="Arial" panose="020B0604020202020204" pitchFamily="34" charset="0"/>
              </a:rPr>
              <a:t>240</a:t>
            </a:r>
            <a:endParaRPr lang="en-US" sz="2000" dirty="0">
              <a:latin typeface="Arial" panose="020B0604020202020204" pitchFamily="34" charset="0"/>
              <a:cs typeface="Arial" panose="020B0604020202020204" pitchFamily="34" charset="0"/>
            </a:endParaRPr>
          </a:p>
        </p:txBody>
      </p:sp>
      <p:sp>
        <p:nvSpPr>
          <p:cNvPr id="34" name="Text 8">
            <a:extLst>
              <a:ext uri="{FF2B5EF4-FFF2-40B4-BE49-F238E27FC236}">
                <a16:creationId xmlns:a16="http://schemas.microsoft.com/office/drawing/2014/main" id="{84393937-48DC-85A4-6FCD-22FF81DAA2C3}"/>
              </a:ext>
            </a:extLst>
          </p:cNvPr>
          <p:cNvSpPr/>
          <p:nvPr/>
        </p:nvSpPr>
        <p:spPr>
          <a:xfrm>
            <a:off x="4555257" y="4464436"/>
            <a:ext cx="1554480" cy="502920"/>
          </a:xfrm>
          <a:prstGeom prst="rect">
            <a:avLst/>
          </a:prstGeom>
          <a:noFill/>
          <a:ln/>
        </p:spPr>
        <p:txBody>
          <a:bodyPr wrap="square" lIns="0" tIns="0" rIns="0" bIns="0" rtlCol="0" anchor="ctr"/>
          <a:lstStyle/>
          <a:p>
            <a:pPr marL="0" indent="0" algn="ctr">
              <a:buNone/>
            </a:pPr>
            <a:r>
              <a:rPr lang="en-US" sz="2000" b="1" dirty="0">
                <a:solidFill>
                  <a:srgbClr val="E30613"/>
                </a:solidFill>
                <a:latin typeface="Arial" panose="020B0604020202020204" pitchFamily="34" charset="0"/>
                <a:ea typeface="Arial Narrow" pitchFamily="34" charset="-122"/>
                <a:cs typeface="Arial" panose="020B0604020202020204" pitchFamily="34" charset="0"/>
              </a:rPr>
              <a:t>9</a:t>
            </a:r>
            <a:endParaRPr lang="en-US" sz="2000" dirty="0">
              <a:latin typeface="Arial" panose="020B0604020202020204" pitchFamily="34" charset="0"/>
              <a:cs typeface="Arial" panose="020B0604020202020204" pitchFamily="34" charset="0"/>
            </a:endParaRPr>
          </a:p>
        </p:txBody>
      </p:sp>
      <p:sp>
        <p:nvSpPr>
          <p:cNvPr id="35" name="Text 9">
            <a:extLst>
              <a:ext uri="{FF2B5EF4-FFF2-40B4-BE49-F238E27FC236}">
                <a16:creationId xmlns:a16="http://schemas.microsoft.com/office/drawing/2014/main" id="{8D71CBA9-0AE3-88C1-0E10-9C19784A764D}"/>
              </a:ext>
            </a:extLst>
          </p:cNvPr>
          <p:cNvSpPr/>
          <p:nvPr/>
        </p:nvSpPr>
        <p:spPr>
          <a:xfrm>
            <a:off x="771119" y="4957869"/>
            <a:ext cx="1554480" cy="411480"/>
          </a:xfrm>
          <a:prstGeom prst="rect">
            <a:avLst/>
          </a:prstGeom>
          <a:noFill/>
          <a:ln/>
        </p:spPr>
        <p:txBody>
          <a:bodyPr wrap="square" lIns="0" tIns="0" rIns="0" bIns="0" rtlCol="0" anchor="ctr">
            <a:normAutofit/>
          </a:bodyPr>
          <a:lstStyle/>
          <a:p>
            <a:pPr marL="0" indent="0" algn="ctr">
              <a:buNone/>
            </a:pPr>
            <a:r>
              <a:rPr lang="en-US" sz="1100" dirty="0">
                <a:solidFill>
                  <a:srgbClr val="111111"/>
                </a:solidFill>
              </a:rPr>
              <a:t>Einwohnende</a:t>
            </a:r>
            <a:endParaRPr lang="en-US" sz="1100" dirty="0"/>
          </a:p>
          <a:p>
            <a:pPr marL="0" indent="0" algn="ctr">
              <a:buNone/>
            </a:pPr>
            <a:r>
              <a:rPr lang="en-US" sz="1100" dirty="0">
                <a:solidFill>
                  <a:srgbClr val="111111"/>
                </a:solidFill>
              </a:rPr>
              <a:t>Stand März 2026</a:t>
            </a:r>
            <a:endParaRPr lang="en-US" sz="1100" dirty="0"/>
          </a:p>
        </p:txBody>
      </p:sp>
      <p:sp>
        <p:nvSpPr>
          <p:cNvPr id="36" name="Text 9">
            <a:extLst>
              <a:ext uri="{FF2B5EF4-FFF2-40B4-BE49-F238E27FC236}">
                <a16:creationId xmlns:a16="http://schemas.microsoft.com/office/drawing/2014/main" id="{662718D5-E882-C3AF-5130-F30830A24B42}"/>
              </a:ext>
            </a:extLst>
          </p:cNvPr>
          <p:cNvSpPr/>
          <p:nvPr/>
        </p:nvSpPr>
        <p:spPr>
          <a:xfrm>
            <a:off x="2663188" y="4967356"/>
            <a:ext cx="1554480" cy="411480"/>
          </a:xfrm>
          <a:prstGeom prst="rect">
            <a:avLst/>
          </a:prstGeom>
          <a:noFill/>
          <a:ln/>
        </p:spPr>
        <p:txBody>
          <a:bodyPr wrap="square" lIns="0" tIns="0" rIns="0" bIns="0" rtlCol="0" anchor="ctr">
            <a:normAutofit/>
          </a:bodyPr>
          <a:lstStyle/>
          <a:p>
            <a:pPr marL="0" indent="0" algn="ctr">
              <a:buNone/>
            </a:pPr>
            <a:r>
              <a:rPr lang="en-US" sz="1100" dirty="0">
                <a:solidFill>
                  <a:srgbClr val="111111"/>
                </a:solidFill>
              </a:rPr>
              <a:t>ausländische Staatsangehörige</a:t>
            </a:r>
            <a:endParaRPr lang="en-US" sz="1100" dirty="0"/>
          </a:p>
        </p:txBody>
      </p:sp>
      <p:sp>
        <p:nvSpPr>
          <p:cNvPr id="37" name="Text 9">
            <a:extLst>
              <a:ext uri="{FF2B5EF4-FFF2-40B4-BE49-F238E27FC236}">
                <a16:creationId xmlns:a16="http://schemas.microsoft.com/office/drawing/2014/main" id="{460DDB27-C104-839C-BE30-F31C729EE388}"/>
              </a:ext>
            </a:extLst>
          </p:cNvPr>
          <p:cNvSpPr/>
          <p:nvPr/>
        </p:nvSpPr>
        <p:spPr>
          <a:xfrm>
            <a:off x="4524834" y="4967356"/>
            <a:ext cx="1554480" cy="411480"/>
          </a:xfrm>
          <a:prstGeom prst="rect">
            <a:avLst/>
          </a:prstGeom>
          <a:noFill/>
          <a:ln/>
        </p:spPr>
        <p:txBody>
          <a:bodyPr wrap="square" lIns="0" tIns="0" rIns="0" bIns="0" rtlCol="0" anchor="ctr">
            <a:normAutofit/>
          </a:bodyPr>
          <a:lstStyle/>
          <a:p>
            <a:pPr marL="0" indent="0" algn="ctr">
              <a:buNone/>
            </a:pPr>
            <a:r>
              <a:rPr lang="en-US" sz="1100" dirty="0">
                <a:solidFill>
                  <a:srgbClr val="111111"/>
                </a:solidFill>
              </a:rPr>
              <a:t>Quartiere</a:t>
            </a:r>
            <a:endParaRPr lang="en-US" sz="1100" dirty="0"/>
          </a:p>
        </p:txBody>
      </p:sp>
      <p:sp>
        <p:nvSpPr>
          <p:cNvPr id="38" name="Text 9">
            <a:extLst>
              <a:ext uri="{FF2B5EF4-FFF2-40B4-BE49-F238E27FC236}">
                <a16:creationId xmlns:a16="http://schemas.microsoft.com/office/drawing/2014/main" id="{37E6DE56-444A-A604-F325-D70AF56AF118}"/>
              </a:ext>
            </a:extLst>
          </p:cNvPr>
          <p:cNvSpPr/>
          <p:nvPr/>
        </p:nvSpPr>
        <p:spPr>
          <a:xfrm>
            <a:off x="6568089" y="4967356"/>
            <a:ext cx="1554480" cy="411480"/>
          </a:xfrm>
          <a:prstGeom prst="rect">
            <a:avLst/>
          </a:prstGeom>
          <a:noFill/>
          <a:ln/>
        </p:spPr>
        <p:txBody>
          <a:bodyPr wrap="square" lIns="0" tIns="0" rIns="0" bIns="0" rtlCol="0" anchor="ctr">
            <a:normAutofit/>
          </a:bodyPr>
          <a:lstStyle/>
          <a:p>
            <a:pPr marL="0" indent="0" algn="ctr">
              <a:buNone/>
            </a:pPr>
            <a:r>
              <a:rPr lang="en-US" sz="1100" dirty="0">
                <a:solidFill>
                  <a:srgbClr val="111111"/>
                </a:solidFill>
              </a:rPr>
              <a:t>Gewerbebetriebe</a:t>
            </a:r>
            <a:endParaRPr lang="en-US" sz="1100" dirty="0"/>
          </a:p>
        </p:txBody>
      </p:sp>
      <p:sp>
        <p:nvSpPr>
          <p:cNvPr id="39" name="Text 9">
            <a:extLst>
              <a:ext uri="{FF2B5EF4-FFF2-40B4-BE49-F238E27FC236}">
                <a16:creationId xmlns:a16="http://schemas.microsoft.com/office/drawing/2014/main" id="{A0444D2E-0F75-C1F2-14DC-E7F2000A109B}"/>
              </a:ext>
            </a:extLst>
          </p:cNvPr>
          <p:cNvSpPr/>
          <p:nvPr/>
        </p:nvSpPr>
        <p:spPr>
          <a:xfrm>
            <a:off x="8765877" y="4967356"/>
            <a:ext cx="1554480" cy="411480"/>
          </a:xfrm>
          <a:prstGeom prst="rect">
            <a:avLst/>
          </a:prstGeom>
          <a:noFill/>
          <a:ln/>
        </p:spPr>
        <p:txBody>
          <a:bodyPr wrap="square" lIns="0" tIns="0" rIns="0" bIns="0" rtlCol="0" anchor="ctr">
            <a:normAutofit/>
          </a:bodyPr>
          <a:lstStyle/>
          <a:p>
            <a:pPr marL="0" indent="0" algn="ctr">
              <a:buNone/>
            </a:pPr>
            <a:r>
              <a:rPr lang="en-US" sz="1100" dirty="0">
                <a:solidFill>
                  <a:srgbClr val="111111"/>
                </a:solidFill>
              </a:rPr>
              <a:t>schulpflichtige Kinder und Jugendliche</a:t>
            </a:r>
            <a:endParaRPr lang="en-US" sz="1100" dirty="0"/>
          </a:p>
        </p:txBody>
      </p:sp>
    </p:spTree>
    <p:extLst>
      <p:ext uri="{BB962C8B-B14F-4D97-AF65-F5344CB8AC3E}">
        <p14:creationId xmlns:p14="http://schemas.microsoft.com/office/powerpoint/2010/main" val="324563983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2919B-7B7C-629D-8F01-E071338301C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8617365-63B3-D3D0-27BB-52F01D46C16D}"/>
              </a:ext>
            </a:extLst>
          </p:cNvPr>
          <p:cNvSpPr>
            <a:spLocks noGrp="1"/>
          </p:cNvSpPr>
          <p:nvPr>
            <p:ph type="title"/>
          </p:nvPr>
        </p:nvSpPr>
        <p:spPr>
          <a:xfrm>
            <a:off x="688503" y="292392"/>
            <a:ext cx="10972800" cy="1143000"/>
          </a:xfrm>
        </p:spPr>
        <p:txBody>
          <a:bodyPr/>
          <a:lstStyle/>
          <a:p>
            <a:pPr algn="l"/>
            <a:r>
              <a:rPr lang="de-CH" sz="2400" b="1" dirty="0">
                <a:solidFill>
                  <a:prstClr val="black"/>
                </a:solidFill>
                <a:latin typeface="Arial" panose="020B0604020202020204" pitchFamily="34" charset="0"/>
                <a:ea typeface="Tahoma" panose="020B0604030504040204" pitchFamily="34" charset="0"/>
                <a:cs typeface="Arial" panose="020B0604020202020204" pitchFamily="34" charset="0"/>
              </a:rPr>
              <a:t>Bestehende Strukturen mit Angeboten</a:t>
            </a:r>
            <a:endParaRPr lang="de-CH" sz="2400" b="1"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B5C819DF-7FCD-E4C1-E551-6E7A00FDFFD0}"/>
              </a:ext>
            </a:extLst>
          </p:cNvPr>
          <p:cNvSpPr txBox="1"/>
          <p:nvPr/>
        </p:nvSpPr>
        <p:spPr>
          <a:xfrm>
            <a:off x="6678801" y="6338875"/>
            <a:ext cx="184731" cy="246221"/>
          </a:xfrm>
          <a:prstGeom prst="rect">
            <a:avLst/>
          </a:prstGeom>
          <a:noFill/>
        </p:spPr>
        <p:txBody>
          <a:bodyPr wrap="none" rtlCol="0">
            <a:spAutoFit/>
          </a:bodyPr>
          <a:lstStyle/>
          <a:p>
            <a:endParaRPr lang="de-CH" sz="1000" dirty="0"/>
          </a:p>
        </p:txBody>
      </p:sp>
      <p:sp>
        <p:nvSpPr>
          <p:cNvPr id="3" name="Textfeld 2">
            <a:extLst>
              <a:ext uri="{FF2B5EF4-FFF2-40B4-BE49-F238E27FC236}">
                <a16:creationId xmlns:a16="http://schemas.microsoft.com/office/drawing/2014/main" id="{327C239A-045E-7C87-BE34-6B293871BEA0}"/>
              </a:ext>
            </a:extLst>
          </p:cNvPr>
          <p:cNvSpPr txBox="1"/>
          <p:nvPr/>
        </p:nvSpPr>
        <p:spPr>
          <a:xfrm>
            <a:off x="832520" y="2276872"/>
            <a:ext cx="10526960" cy="2862322"/>
          </a:xfrm>
          <a:prstGeom prst="rect">
            <a:avLst/>
          </a:prstGeom>
          <a:noFill/>
        </p:spPr>
        <p:txBody>
          <a:bodyPr wrap="square" rtlCol="0">
            <a:spAutoFit/>
          </a:bodyPr>
          <a:lstStyle/>
          <a:p>
            <a:pPr defTabSz="919163"/>
            <a:endParaRPr lang="de-CH" dirty="0"/>
          </a:p>
          <a:p>
            <a:pPr defTabSz="919163"/>
            <a:endParaRPr lang="de-CH" dirty="0"/>
          </a:p>
          <a:p>
            <a:pPr marL="285750" indent="-285750" defTabSz="919163">
              <a:buFont typeface="Arial" panose="020B0604020202020204" pitchFamily="34" charset="0"/>
              <a:buChar char="•"/>
            </a:pPr>
            <a:r>
              <a:rPr lang="de-CH" dirty="0"/>
              <a:t>aktive Vereinslandschaft mit rund </a:t>
            </a:r>
            <a:r>
              <a:rPr lang="de-CH" b="1" dirty="0"/>
              <a:t>30 Vereinen</a:t>
            </a:r>
            <a:r>
              <a:rPr lang="de-CH" dirty="0"/>
              <a:t> </a:t>
            </a:r>
          </a:p>
          <a:p>
            <a:pPr marL="285750" indent="-285750" defTabSz="919163">
              <a:buFont typeface="Arial" panose="020B0604020202020204" pitchFamily="34" charset="0"/>
              <a:buChar char="•"/>
            </a:pPr>
            <a:endParaRPr lang="de-CH" dirty="0"/>
          </a:p>
          <a:p>
            <a:pPr marL="285750" indent="-285750" defTabSz="919163">
              <a:buFont typeface="Arial" panose="020B0604020202020204" pitchFamily="34" charset="0"/>
              <a:buChar char="•"/>
            </a:pPr>
            <a:r>
              <a:rPr lang="de-CH" dirty="0"/>
              <a:t>über </a:t>
            </a:r>
            <a:r>
              <a:rPr lang="de-CH" b="1" dirty="0"/>
              <a:t>ein Drittel</a:t>
            </a:r>
            <a:r>
              <a:rPr lang="de-CH" dirty="0"/>
              <a:t> der Vereine richtet sich gezielt an junge Menschen und Familien</a:t>
            </a:r>
          </a:p>
          <a:p>
            <a:pPr marL="285750" indent="-285750" defTabSz="919163">
              <a:buFont typeface="Arial" panose="020B0604020202020204" pitchFamily="34" charset="0"/>
              <a:buChar char="•"/>
            </a:pPr>
            <a:endParaRPr lang="de-CH" dirty="0"/>
          </a:p>
          <a:p>
            <a:pPr marL="285750" indent="-285750" defTabSz="919163">
              <a:buFont typeface="Arial" panose="020B0604020202020204" pitchFamily="34" charset="0"/>
              <a:buChar char="•"/>
            </a:pPr>
            <a:r>
              <a:rPr lang="de-CH" dirty="0"/>
              <a:t>ca. 70</a:t>
            </a:r>
            <a:r>
              <a:rPr lang="de-CH" b="1" dirty="0"/>
              <a:t> Vernetzer*innen</a:t>
            </a:r>
            <a:r>
              <a:rPr lang="de-CH" dirty="0"/>
              <a:t> mit Brückenfunktion zwischen Schule, Verwaltung und Familien - Unterstützung in </a:t>
            </a:r>
            <a:r>
              <a:rPr lang="de-CH" b="1" dirty="0"/>
              <a:t>30 Sprachen</a:t>
            </a:r>
            <a:r>
              <a:rPr lang="de-CH" dirty="0"/>
              <a:t> </a:t>
            </a:r>
          </a:p>
          <a:p>
            <a:pPr marL="285750" indent="-285750" defTabSz="919163">
              <a:buFont typeface="Arial" panose="020B0604020202020204" pitchFamily="34" charset="0"/>
              <a:buChar char="•"/>
            </a:pPr>
            <a:endParaRPr lang="de-CH" dirty="0"/>
          </a:p>
          <a:p>
            <a:pPr marL="285750" indent="-285750" defTabSz="919163">
              <a:buFont typeface="Arial" panose="020B0604020202020204" pitchFamily="34" charset="0"/>
              <a:buChar char="•"/>
            </a:pPr>
            <a:r>
              <a:rPr lang="de-CH" dirty="0"/>
              <a:t>kirchliche Jugendarbeit / Atlantis als wichtiger bestehender Treffpunkt </a:t>
            </a:r>
          </a:p>
        </p:txBody>
      </p:sp>
      <p:pic>
        <p:nvPicPr>
          <p:cNvPr id="5" name="Grafik 4">
            <a:extLst>
              <a:ext uri="{FF2B5EF4-FFF2-40B4-BE49-F238E27FC236}">
                <a16:creationId xmlns:a16="http://schemas.microsoft.com/office/drawing/2014/main" id="{E88FFF17-1E15-5FD1-2930-3C36BF721A87}"/>
              </a:ext>
            </a:extLst>
          </p:cNvPr>
          <p:cNvPicPr>
            <a:picLocks noChangeAspect="1"/>
          </p:cNvPicPr>
          <p:nvPr/>
        </p:nvPicPr>
        <p:blipFill>
          <a:blip r:embed="rId3"/>
          <a:stretch>
            <a:fillRect/>
          </a:stretch>
        </p:blipFill>
        <p:spPr>
          <a:xfrm>
            <a:off x="6960096" y="644681"/>
            <a:ext cx="2481586" cy="1986491"/>
          </a:xfrm>
          <a:prstGeom prst="rect">
            <a:avLst/>
          </a:prstGeom>
        </p:spPr>
      </p:pic>
    </p:spTree>
    <p:extLst>
      <p:ext uri="{BB962C8B-B14F-4D97-AF65-F5344CB8AC3E}">
        <p14:creationId xmlns:p14="http://schemas.microsoft.com/office/powerpoint/2010/main" val="201368869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9033D-E011-6F86-4F7C-D28EDC9EB658}"/>
            </a:ext>
          </a:extLst>
        </p:cNvPr>
        <p:cNvGrpSpPr/>
        <p:nvPr/>
      </p:nvGrpSpPr>
      <p:grpSpPr>
        <a:xfrm>
          <a:off x="0" y="0"/>
          <a:ext cx="0" cy="0"/>
          <a:chOff x="0" y="0"/>
          <a:chExt cx="0" cy="0"/>
        </a:xfrm>
      </p:grpSpPr>
      <p:sp>
        <p:nvSpPr>
          <p:cNvPr id="3" name="Shape 8">
            <a:extLst>
              <a:ext uri="{FF2B5EF4-FFF2-40B4-BE49-F238E27FC236}">
                <a16:creationId xmlns:a16="http://schemas.microsoft.com/office/drawing/2014/main" id="{B5ACE5D8-F9B8-1AEE-B928-A98A4FCACB8D}"/>
              </a:ext>
            </a:extLst>
          </p:cNvPr>
          <p:cNvSpPr/>
          <p:nvPr/>
        </p:nvSpPr>
        <p:spPr>
          <a:xfrm>
            <a:off x="842294" y="5380488"/>
            <a:ext cx="9897714" cy="575655"/>
          </a:xfrm>
          <a:prstGeom prst="roundRect">
            <a:avLst>
              <a:gd name="adj" fmla="val 7407"/>
            </a:avLst>
          </a:prstGeom>
          <a:solidFill>
            <a:srgbClr val="F6F6F6"/>
          </a:solidFill>
          <a:ln w="10160">
            <a:solidFill>
              <a:srgbClr val="DDDDDD"/>
            </a:solidFill>
            <a:prstDash val="solid"/>
          </a:ln>
        </p:spPr>
        <p:txBody>
          <a:bodyPr/>
          <a:lstStyle/>
          <a:p>
            <a:endParaRPr lang="de-CH" dirty="0"/>
          </a:p>
        </p:txBody>
      </p:sp>
      <p:sp>
        <p:nvSpPr>
          <p:cNvPr id="9" name="Shape 8">
            <a:extLst>
              <a:ext uri="{FF2B5EF4-FFF2-40B4-BE49-F238E27FC236}">
                <a16:creationId xmlns:a16="http://schemas.microsoft.com/office/drawing/2014/main" id="{0ADC4DFF-CFCA-977F-84F8-2E39002CF6AC}"/>
              </a:ext>
            </a:extLst>
          </p:cNvPr>
          <p:cNvSpPr/>
          <p:nvPr/>
        </p:nvSpPr>
        <p:spPr>
          <a:xfrm>
            <a:off x="2432218" y="3362375"/>
            <a:ext cx="3384376" cy="1338430"/>
          </a:xfrm>
          <a:prstGeom prst="roundRect">
            <a:avLst>
              <a:gd name="adj" fmla="val 7407"/>
            </a:avLst>
          </a:prstGeom>
          <a:solidFill>
            <a:srgbClr val="F6F6F6"/>
          </a:solidFill>
          <a:ln w="10160">
            <a:solidFill>
              <a:srgbClr val="DDDDDD"/>
            </a:solidFill>
            <a:prstDash val="solid"/>
          </a:ln>
        </p:spPr>
        <p:txBody>
          <a:bodyPr/>
          <a:lstStyle/>
          <a:p>
            <a:endParaRPr lang="de-CH" dirty="0"/>
          </a:p>
        </p:txBody>
      </p:sp>
      <p:sp>
        <p:nvSpPr>
          <p:cNvPr id="8" name="Shape 8">
            <a:extLst>
              <a:ext uri="{FF2B5EF4-FFF2-40B4-BE49-F238E27FC236}">
                <a16:creationId xmlns:a16="http://schemas.microsoft.com/office/drawing/2014/main" id="{03D25676-DCCD-AB08-C6AF-ABBB706E4835}"/>
              </a:ext>
            </a:extLst>
          </p:cNvPr>
          <p:cNvSpPr/>
          <p:nvPr/>
        </p:nvSpPr>
        <p:spPr>
          <a:xfrm>
            <a:off x="755698" y="1700807"/>
            <a:ext cx="3267720" cy="1481757"/>
          </a:xfrm>
          <a:prstGeom prst="roundRect">
            <a:avLst>
              <a:gd name="adj" fmla="val 6957"/>
            </a:avLst>
          </a:prstGeom>
          <a:solidFill>
            <a:srgbClr val="F6F6F6"/>
          </a:solidFill>
          <a:ln w="10160">
            <a:solidFill>
              <a:srgbClr val="DDDDDD"/>
            </a:solidFill>
            <a:prstDash val="solid"/>
          </a:ln>
        </p:spPr>
        <p:txBody>
          <a:bodyPr/>
          <a:lstStyle/>
          <a:p>
            <a:endParaRPr lang="de-CH" dirty="0"/>
          </a:p>
        </p:txBody>
      </p:sp>
      <p:sp>
        <p:nvSpPr>
          <p:cNvPr id="20" name="Shape 8">
            <a:extLst>
              <a:ext uri="{FF2B5EF4-FFF2-40B4-BE49-F238E27FC236}">
                <a16:creationId xmlns:a16="http://schemas.microsoft.com/office/drawing/2014/main" id="{44C17648-540A-356B-BB5F-DEE018FD718E}"/>
              </a:ext>
            </a:extLst>
          </p:cNvPr>
          <p:cNvSpPr/>
          <p:nvPr/>
        </p:nvSpPr>
        <p:spPr>
          <a:xfrm>
            <a:off x="4195101" y="1704616"/>
            <a:ext cx="3384376" cy="1477947"/>
          </a:xfrm>
          <a:prstGeom prst="roundRect">
            <a:avLst>
              <a:gd name="adj" fmla="val 7407"/>
            </a:avLst>
          </a:prstGeom>
          <a:solidFill>
            <a:srgbClr val="F6F6F6"/>
          </a:solidFill>
          <a:ln w="10160">
            <a:solidFill>
              <a:srgbClr val="DDDDDD"/>
            </a:solidFill>
            <a:prstDash val="solid"/>
          </a:ln>
        </p:spPr>
        <p:txBody>
          <a:bodyPr/>
          <a:lstStyle/>
          <a:p>
            <a:endParaRPr lang="de-CH" dirty="0"/>
          </a:p>
        </p:txBody>
      </p:sp>
      <p:sp>
        <p:nvSpPr>
          <p:cNvPr id="19" name="Shape 8">
            <a:extLst>
              <a:ext uri="{FF2B5EF4-FFF2-40B4-BE49-F238E27FC236}">
                <a16:creationId xmlns:a16="http://schemas.microsoft.com/office/drawing/2014/main" id="{31E93388-37A7-1138-8BCA-478F8DCB836C}"/>
              </a:ext>
            </a:extLst>
          </p:cNvPr>
          <p:cNvSpPr/>
          <p:nvPr/>
        </p:nvSpPr>
        <p:spPr>
          <a:xfrm>
            <a:off x="7747499" y="1707435"/>
            <a:ext cx="3384376" cy="1475128"/>
          </a:xfrm>
          <a:prstGeom prst="roundRect">
            <a:avLst>
              <a:gd name="adj" fmla="val 7407"/>
            </a:avLst>
          </a:prstGeom>
          <a:solidFill>
            <a:srgbClr val="F6F6F6"/>
          </a:solidFill>
          <a:ln w="10160">
            <a:solidFill>
              <a:srgbClr val="DDDDDD"/>
            </a:solidFill>
            <a:prstDash val="solid"/>
          </a:ln>
        </p:spPr>
        <p:txBody>
          <a:bodyPr/>
          <a:lstStyle/>
          <a:p>
            <a:endParaRPr lang="de-CH" dirty="0"/>
          </a:p>
        </p:txBody>
      </p:sp>
      <p:sp>
        <p:nvSpPr>
          <p:cNvPr id="2" name="Titel 1">
            <a:extLst>
              <a:ext uri="{FF2B5EF4-FFF2-40B4-BE49-F238E27FC236}">
                <a16:creationId xmlns:a16="http://schemas.microsoft.com/office/drawing/2014/main" id="{A78658BF-8CA2-9017-04ED-FA167B82DB59}"/>
              </a:ext>
            </a:extLst>
          </p:cNvPr>
          <p:cNvSpPr>
            <a:spLocks noGrp="1"/>
          </p:cNvSpPr>
          <p:nvPr>
            <p:ph type="title"/>
          </p:nvPr>
        </p:nvSpPr>
        <p:spPr>
          <a:xfrm>
            <a:off x="688503" y="292392"/>
            <a:ext cx="10972800" cy="1143000"/>
          </a:xfrm>
        </p:spPr>
        <p:txBody>
          <a:bodyPr/>
          <a:lstStyle/>
          <a:p>
            <a:pPr algn="l"/>
            <a:r>
              <a:rPr lang="de-CH" sz="2400" b="1" dirty="0">
                <a:solidFill>
                  <a:prstClr val="black"/>
                </a:solidFill>
                <a:latin typeface="Arial" panose="020B0604020202020204" pitchFamily="34" charset="0"/>
                <a:ea typeface="Tahoma" panose="020B0604030504040204" pitchFamily="34" charset="0"/>
                <a:cs typeface="Arial" panose="020B0604020202020204" pitchFamily="34" charset="0"/>
              </a:rPr>
              <a:t>Erkenntnisse Sozialraum</a:t>
            </a:r>
            <a:endParaRPr lang="de-CH" sz="2400" b="1"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084B9D31-FC03-EA5C-1CC1-5FF0DEA7DEB0}"/>
              </a:ext>
            </a:extLst>
          </p:cNvPr>
          <p:cNvSpPr txBox="1"/>
          <p:nvPr/>
        </p:nvSpPr>
        <p:spPr>
          <a:xfrm>
            <a:off x="6678801" y="6338875"/>
            <a:ext cx="184731" cy="246221"/>
          </a:xfrm>
          <a:prstGeom prst="rect">
            <a:avLst/>
          </a:prstGeom>
          <a:noFill/>
        </p:spPr>
        <p:txBody>
          <a:bodyPr wrap="square" rtlCol="0">
            <a:spAutoFit/>
          </a:bodyPr>
          <a:lstStyle/>
          <a:p>
            <a:endParaRPr lang="de-CH" sz="1000" dirty="0"/>
          </a:p>
        </p:txBody>
      </p:sp>
      <p:sp>
        <p:nvSpPr>
          <p:cNvPr id="14" name="Text 10">
            <a:extLst>
              <a:ext uri="{FF2B5EF4-FFF2-40B4-BE49-F238E27FC236}">
                <a16:creationId xmlns:a16="http://schemas.microsoft.com/office/drawing/2014/main" id="{855EE6EE-9071-E7B4-F617-BAD3F52E7D49}"/>
              </a:ext>
            </a:extLst>
          </p:cNvPr>
          <p:cNvSpPr/>
          <p:nvPr/>
        </p:nvSpPr>
        <p:spPr>
          <a:xfrm>
            <a:off x="950814" y="2182227"/>
            <a:ext cx="2984946" cy="438912"/>
          </a:xfrm>
          <a:prstGeom prst="rect">
            <a:avLst/>
          </a:prstGeom>
          <a:noFill/>
          <a:ln/>
        </p:spPr>
        <p:txBody>
          <a:bodyPr wrap="square" lIns="254" tIns="254" rIns="254" bIns="254" rtlCol="0" anchor="t">
            <a:noAutofit/>
          </a:bodyPr>
          <a:lstStyle/>
          <a:p>
            <a:pPr marL="0" indent="0">
              <a:buNone/>
            </a:pPr>
            <a:r>
              <a:rPr lang="en-US" sz="1200" dirty="0">
                <a:solidFill>
                  <a:srgbClr val="111111"/>
                </a:solidFill>
              </a:rPr>
              <a:t>Zentrale Begegnungsorte mit Nutzung durch Familien, Kinder, Jugendliche und junge Erwachsene</a:t>
            </a:r>
          </a:p>
          <a:p>
            <a:pPr marL="0" indent="0">
              <a:buNone/>
            </a:pPr>
            <a:endParaRPr lang="en-US" sz="1200" dirty="0">
              <a:solidFill>
                <a:srgbClr val="111111"/>
              </a:solidFill>
            </a:endParaRPr>
          </a:p>
          <a:p>
            <a:pPr marL="0" indent="0">
              <a:buNone/>
            </a:pPr>
            <a:r>
              <a:rPr lang="en-US" sz="1200" i="1" dirty="0">
                <a:solidFill>
                  <a:srgbClr val="111111"/>
                </a:solidFill>
              </a:rPr>
              <a:t>Teils Nutzungskonflikte</a:t>
            </a:r>
            <a:endParaRPr lang="en-US" sz="1200" i="1" dirty="0"/>
          </a:p>
        </p:txBody>
      </p:sp>
      <p:sp>
        <p:nvSpPr>
          <p:cNvPr id="15" name="Text 13">
            <a:extLst>
              <a:ext uri="{FF2B5EF4-FFF2-40B4-BE49-F238E27FC236}">
                <a16:creationId xmlns:a16="http://schemas.microsoft.com/office/drawing/2014/main" id="{4D404B50-B921-93EC-B3E8-0B994653F6B9}"/>
              </a:ext>
            </a:extLst>
          </p:cNvPr>
          <p:cNvSpPr/>
          <p:nvPr/>
        </p:nvSpPr>
        <p:spPr>
          <a:xfrm>
            <a:off x="4317259" y="2182227"/>
            <a:ext cx="3235203" cy="438912"/>
          </a:xfrm>
          <a:prstGeom prst="rect">
            <a:avLst/>
          </a:prstGeom>
          <a:noFill/>
          <a:ln/>
        </p:spPr>
        <p:txBody>
          <a:bodyPr wrap="square" lIns="254" tIns="254" rIns="254" bIns="254" rtlCol="0" anchor="t">
            <a:noAutofit/>
          </a:bodyPr>
          <a:lstStyle/>
          <a:p>
            <a:pPr marL="0" indent="0">
              <a:buNone/>
            </a:pPr>
            <a:r>
              <a:rPr lang="en-US" sz="1200" dirty="0">
                <a:solidFill>
                  <a:srgbClr val="111111"/>
                </a:solidFill>
              </a:rPr>
              <a:t>Stark genutzt nach Schulschluss und abends</a:t>
            </a:r>
          </a:p>
          <a:p>
            <a:pPr marL="0" indent="0">
              <a:buNone/>
            </a:pPr>
            <a:endParaRPr lang="en-US" sz="1200" dirty="0">
              <a:solidFill>
                <a:srgbClr val="111111"/>
              </a:solidFill>
            </a:endParaRPr>
          </a:p>
          <a:p>
            <a:pPr marL="0" indent="0">
              <a:buNone/>
            </a:pPr>
            <a:br>
              <a:rPr lang="en-US" sz="1200" dirty="0">
                <a:solidFill>
                  <a:srgbClr val="111111"/>
                </a:solidFill>
              </a:rPr>
            </a:br>
            <a:endParaRPr lang="en-US" sz="1200" dirty="0">
              <a:solidFill>
                <a:srgbClr val="111111"/>
              </a:solidFill>
            </a:endParaRPr>
          </a:p>
          <a:p>
            <a:pPr marL="0" indent="0">
              <a:buNone/>
            </a:pPr>
            <a:r>
              <a:rPr lang="en-US" sz="1200" i="1" dirty="0">
                <a:solidFill>
                  <a:srgbClr val="111111"/>
                </a:solidFill>
              </a:rPr>
              <a:t>Mobile Präsenz kann früh deeskalierend wirken.</a:t>
            </a:r>
            <a:endParaRPr lang="en-US" sz="1200" i="1" dirty="0"/>
          </a:p>
        </p:txBody>
      </p:sp>
      <p:sp>
        <p:nvSpPr>
          <p:cNvPr id="16" name="Text 16">
            <a:extLst>
              <a:ext uri="{FF2B5EF4-FFF2-40B4-BE49-F238E27FC236}">
                <a16:creationId xmlns:a16="http://schemas.microsoft.com/office/drawing/2014/main" id="{71DACC4B-D5DC-D9C9-81AC-B3E71E32465E}"/>
              </a:ext>
            </a:extLst>
          </p:cNvPr>
          <p:cNvSpPr/>
          <p:nvPr/>
        </p:nvSpPr>
        <p:spPr>
          <a:xfrm>
            <a:off x="7850788" y="2178428"/>
            <a:ext cx="3585514" cy="438912"/>
          </a:xfrm>
          <a:prstGeom prst="rect">
            <a:avLst/>
          </a:prstGeom>
          <a:noFill/>
          <a:ln/>
        </p:spPr>
        <p:txBody>
          <a:bodyPr wrap="square" lIns="254" tIns="254" rIns="254" bIns="254" rtlCol="0" anchor="t">
            <a:noAutofit/>
          </a:bodyPr>
          <a:lstStyle/>
          <a:p>
            <a:pPr marL="0" indent="0">
              <a:buNone/>
            </a:pPr>
            <a:r>
              <a:rPr lang="en-US" sz="1200" dirty="0">
                <a:solidFill>
                  <a:srgbClr val="111111"/>
                </a:solidFill>
              </a:rPr>
              <a:t>Kulturell vielfältige Quartiere</a:t>
            </a:r>
          </a:p>
          <a:p>
            <a:pPr marL="0" indent="0">
              <a:buNone/>
            </a:pPr>
            <a:endParaRPr lang="en-US" sz="1200" dirty="0">
              <a:solidFill>
                <a:srgbClr val="111111"/>
              </a:solidFill>
            </a:endParaRPr>
          </a:p>
          <a:p>
            <a:pPr marL="0" indent="0">
              <a:buNone/>
            </a:pPr>
            <a:endParaRPr lang="en-US" sz="1200" dirty="0">
              <a:solidFill>
                <a:srgbClr val="111111"/>
              </a:solidFill>
            </a:endParaRPr>
          </a:p>
          <a:p>
            <a:pPr marL="0" indent="0">
              <a:buNone/>
            </a:pPr>
            <a:endParaRPr lang="en-US" sz="1200" dirty="0">
              <a:solidFill>
                <a:srgbClr val="111111"/>
              </a:solidFill>
            </a:endParaRPr>
          </a:p>
          <a:p>
            <a:pPr marL="0" indent="0">
              <a:buNone/>
            </a:pPr>
            <a:r>
              <a:rPr lang="en-US" sz="1200" i="1" dirty="0">
                <a:solidFill>
                  <a:srgbClr val="111111"/>
                </a:solidFill>
              </a:rPr>
              <a:t>Mobile Animation im direkten Lebensumfeld.</a:t>
            </a:r>
          </a:p>
        </p:txBody>
      </p:sp>
      <p:sp>
        <p:nvSpPr>
          <p:cNvPr id="17" name="Text 15">
            <a:extLst>
              <a:ext uri="{FF2B5EF4-FFF2-40B4-BE49-F238E27FC236}">
                <a16:creationId xmlns:a16="http://schemas.microsoft.com/office/drawing/2014/main" id="{3A0B4B14-E052-D40A-814B-87201358EE82}"/>
              </a:ext>
            </a:extLst>
          </p:cNvPr>
          <p:cNvSpPr/>
          <p:nvPr/>
        </p:nvSpPr>
        <p:spPr>
          <a:xfrm>
            <a:off x="7850582" y="1805229"/>
            <a:ext cx="2505456" cy="246888"/>
          </a:xfrm>
          <a:prstGeom prst="rect">
            <a:avLst/>
          </a:prstGeom>
          <a:noFill/>
          <a:ln/>
        </p:spPr>
        <p:txBody>
          <a:bodyPr wrap="square" lIns="0" tIns="0" rIns="0" bIns="0" rtlCol="0" anchor="ctr"/>
          <a:lstStyle/>
          <a:p>
            <a:pPr marL="0" indent="0">
              <a:buNone/>
            </a:pPr>
            <a:r>
              <a:rPr lang="en-US" sz="1500" b="1" dirty="0">
                <a:solidFill>
                  <a:srgbClr val="111111"/>
                </a:solidFill>
                <a:latin typeface="Arial" panose="020B0604020202020204" pitchFamily="34" charset="0"/>
                <a:ea typeface="Arial Narrow" pitchFamily="34" charset="-122"/>
                <a:cs typeface="Arial" panose="020B0604020202020204" pitchFamily="34" charset="0"/>
              </a:rPr>
              <a:t>Bauhalde / Hofacher</a:t>
            </a:r>
            <a:endParaRPr lang="en-US" sz="1500" dirty="0">
              <a:latin typeface="Arial" panose="020B0604020202020204" pitchFamily="34" charset="0"/>
              <a:cs typeface="Arial" panose="020B0604020202020204" pitchFamily="34" charset="0"/>
            </a:endParaRPr>
          </a:p>
        </p:txBody>
      </p:sp>
      <p:sp>
        <p:nvSpPr>
          <p:cNvPr id="18" name="Text 15">
            <a:extLst>
              <a:ext uri="{FF2B5EF4-FFF2-40B4-BE49-F238E27FC236}">
                <a16:creationId xmlns:a16="http://schemas.microsoft.com/office/drawing/2014/main" id="{69538091-A233-D05C-CC11-AC395327F74A}"/>
              </a:ext>
            </a:extLst>
          </p:cNvPr>
          <p:cNvSpPr/>
          <p:nvPr/>
        </p:nvSpPr>
        <p:spPr>
          <a:xfrm>
            <a:off x="4330006" y="1818073"/>
            <a:ext cx="3111522" cy="246888"/>
          </a:xfrm>
          <a:prstGeom prst="rect">
            <a:avLst/>
          </a:prstGeom>
          <a:noFill/>
          <a:ln/>
        </p:spPr>
        <p:txBody>
          <a:bodyPr wrap="square" lIns="0" tIns="0" rIns="0" bIns="0" rtlCol="0" anchor="ctr"/>
          <a:lstStyle/>
          <a:p>
            <a:pPr marL="0" indent="0">
              <a:buNone/>
            </a:pPr>
            <a:r>
              <a:rPr lang="en-US" sz="1500" b="1" dirty="0">
                <a:solidFill>
                  <a:srgbClr val="111111"/>
                </a:solidFill>
                <a:latin typeface="Arial" panose="020B0604020202020204" pitchFamily="34" charset="0"/>
                <a:ea typeface="Arial Narrow" pitchFamily="34" charset="-122"/>
                <a:cs typeface="Arial" panose="020B0604020202020204" pitchFamily="34" charset="0"/>
              </a:rPr>
              <a:t>Schulareal / Sportplatz </a:t>
            </a:r>
            <a:endParaRPr lang="en-US" sz="1500" dirty="0">
              <a:latin typeface="Arial" panose="020B0604020202020204" pitchFamily="34" charset="0"/>
              <a:cs typeface="Arial" panose="020B0604020202020204" pitchFamily="34" charset="0"/>
            </a:endParaRPr>
          </a:p>
        </p:txBody>
      </p:sp>
      <p:sp>
        <p:nvSpPr>
          <p:cNvPr id="21" name="Text 15">
            <a:extLst>
              <a:ext uri="{FF2B5EF4-FFF2-40B4-BE49-F238E27FC236}">
                <a16:creationId xmlns:a16="http://schemas.microsoft.com/office/drawing/2014/main" id="{43689722-D143-CCD8-631C-23FC972DAA5E}"/>
              </a:ext>
            </a:extLst>
          </p:cNvPr>
          <p:cNvSpPr/>
          <p:nvPr/>
        </p:nvSpPr>
        <p:spPr>
          <a:xfrm>
            <a:off x="950814" y="1818073"/>
            <a:ext cx="3111522" cy="246888"/>
          </a:xfrm>
          <a:prstGeom prst="rect">
            <a:avLst/>
          </a:prstGeom>
          <a:noFill/>
          <a:ln/>
        </p:spPr>
        <p:txBody>
          <a:bodyPr wrap="square" lIns="0" tIns="0" rIns="0" bIns="0" rtlCol="0" anchor="ctr"/>
          <a:lstStyle/>
          <a:p>
            <a:pPr marL="0" indent="0">
              <a:buNone/>
            </a:pPr>
            <a:r>
              <a:rPr lang="en-US" sz="1500" b="1" dirty="0">
                <a:solidFill>
                  <a:srgbClr val="111111"/>
                </a:solidFill>
                <a:latin typeface="Arial" panose="020B0604020202020204" pitchFamily="34" charset="0"/>
                <a:ea typeface="Arial Narrow" pitchFamily="34" charset="-122"/>
                <a:cs typeface="Arial" panose="020B0604020202020204" pitchFamily="34" charset="0"/>
              </a:rPr>
              <a:t>Dorfplatz / Sickinga</a:t>
            </a:r>
            <a:endParaRPr lang="en-US" sz="1500" dirty="0">
              <a:latin typeface="Arial" panose="020B0604020202020204" pitchFamily="34" charset="0"/>
              <a:cs typeface="Arial" panose="020B0604020202020204" pitchFamily="34" charset="0"/>
            </a:endParaRPr>
          </a:p>
        </p:txBody>
      </p:sp>
      <p:sp>
        <p:nvSpPr>
          <p:cNvPr id="5" name="Text 18">
            <a:extLst>
              <a:ext uri="{FF2B5EF4-FFF2-40B4-BE49-F238E27FC236}">
                <a16:creationId xmlns:a16="http://schemas.microsoft.com/office/drawing/2014/main" id="{9F6F3197-2C20-AFB7-E800-E2DFC76383F6}"/>
              </a:ext>
            </a:extLst>
          </p:cNvPr>
          <p:cNvSpPr/>
          <p:nvPr/>
        </p:nvSpPr>
        <p:spPr>
          <a:xfrm>
            <a:off x="2627334" y="3482081"/>
            <a:ext cx="2276856" cy="246888"/>
          </a:xfrm>
          <a:prstGeom prst="rect">
            <a:avLst/>
          </a:prstGeom>
          <a:noFill/>
          <a:ln/>
        </p:spPr>
        <p:txBody>
          <a:bodyPr wrap="square" lIns="0" tIns="0" rIns="0" bIns="0" rtlCol="0" anchor="ctr"/>
          <a:lstStyle/>
          <a:p>
            <a:pPr marL="0" indent="0">
              <a:buNone/>
            </a:pPr>
            <a:r>
              <a:rPr lang="en-US" sz="1500" b="1" dirty="0">
                <a:solidFill>
                  <a:srgbClr val="111111"/>
                </a:solidFill>
                <a:latin typeface="Arial" panose="020B0604020202020204" pitchFamily="34" charset="0"/>
                <a:ea typeface="Arial Narrow" pitchFamily="34" charset="-122"/>
                <a:cs typeface="Arial" panose="020B0604020202020204" pitchFamily="34" charset="0"/>
              </a:rPr>
              <a:t>Atlantis</a:t>
            </a:r>
            <a:endParaRPr lang="en-US" sz="1500" dirty="0">
              <a:latin typeface="Arial" panose="020B0604020202020204" pitchFamily="34" charset="0"/>
              <a:cs typeface="Arial" panose="020B0604020202020204" pitchFamily="34" charset="0"/>
            </a:endParaRPr>
          </a:p>
        </p:txBody>
      </p:sp>
      <p:sp>
        <p:nvSpPr>
          <p:cNvPr id="10" name="Text 10">
            <a:extLst>
              <a:ext uri="{FF2B5EF4-FFF2-40B4-BE49-F238E27FC236}">
                <a16:creationId xmlns:a16="http://schemas.microsoft.com/office/drawing/2014/main" id="{AFCCC587-D364-4111-2FB3-931C90D2B32A}"/>
              </a:ext>
            </a:extLst>
          </p:cNvPr>
          <p:cNvSpPr/>
          <p:nvPr/>
        </p:nvSpPr>
        <p:spPr>
          <a:xfrm>
            <a:off x="2627334" y="3812134"/>
            <a:ext cx="2984946" cy="438912"/>
          </a:xfrm>
          <a:prstGeom prst="rect">
            <a:avLst/>
          </a:prstGeom>
          <a:noFill/>
          <a:ln/>
        </p:spPr>
        <p:txBody>
          <a:bodyPr wrap="square" lIns="254" tIns="254" rIns="254" bIns="254" rtlCol="0" anchor="ctr">
            <a:noAutofit/>
          </a:bodyPr>
          <a:lstStyle/>
          <a:p>
            <a:pPr marL="0" indent="0">
              <a:buNone/>
            </a:pPr>
            <a:r>
              <a:rPr lang="en-US" sz="1200" dirty="0">
                <a:solidFill>
                  <a:srgbClr val="111111"/>
                </a:solidFill>
              </a:rPr>
              <a:t>Bestehende Ressourcen und Anknüpfungspunkt für Arbeit und Kooperation mit kirchlicher Jugendarbeit.</a:t>
            </a:r>
            <a:endParaRPr lang="en-US" sz="1200" dirty="0"/>
          </a:p>
        </p:txBody>
      </p:sp>
      <p:sp>
        <p:nvSpPr>
          <p:cNvPr id="12" name="Shape 8">
            <a:extLst>
              <a:ext uri="{FF2B5EF4-FFF2-40B4-BE49-F238E27FC236}">
                <a16:creationId xmlns:a16="http://schemas.microsoft.com/office/drawing/2014/main" id="{43296A54-2062-888A-C04B-27CDE62D6420}"/>
              </a:ext>
            </a:extLst>
          </p:cNvPr>
          <p:cNvSpPr/>
          <p:nvPr/>
        </p:nvSpPr>
        <p:spPr>
          <a:xfrm>
            <a:off x="5951984" y="3362375"/>
            <a:ext cx="3384376" cy="1338430"/>
          </a:xfrm>
          <a:prstGeom prst="roundRect">
            <a:avLst>
              <a:gd name="adj" fmla="val 7407"/>
            </a:avLst>
          </a:prstGeom>
          <a:solidFill>
            <a:srgbClr val="F6F6F6"/>
          </a:solidFill>
          <a:ln w="10160">
            <a:solidFill>
              <a:srgbClr val="DDDDDD"/>
            </a:solidFill>
            <a:prstDash val="solid"/>
          </a:ln>
        </p:spPr>
        <p:txBody>
          <a:bodyPr/>
          <a:lstStyle/>
          <a:p>
            <a:endParaRPr lang="de-CH" dirty="0"/>
          </a:p>
        </p:txBody>
      </p:sp>
      <p:sp>
        <p:nvSpPr>
          <p:cNvPr id="22" name="Text 15">
            <a:extLst>
              <a:ext uri="{FF2B5EF4-FFF2-40B4-BE49-F238E27FC236}">
                <a16:creationId xmlns:a16="http://schemas.microsoft.com/office/drawing/2014/main" id="{0CB20826-AB2C-FB4B-7F67-E93CF4D35971}"/>
              </a:ext>
            </a:extLst>
          </p:cNvPr>
          <p:cNvSpPr/>
          <p:nvPr/>
        </p:nvSpPr>
        <p:spPr>
          <a:xfrm>
            <a:off x="6088411" y="3432010"/>
            <a:ext cx="3111522" cy="246888"/>
          </a:xfrm>
          <a:prstGeom prst="rect">
            <a:avLst/>
          </a:prstGeom>
          <a:noFill/>
          <a:ln/>
        </p:spPr>
        <p:txBody>
          <a:bodyPr wrap="square" lIns="0" tIns="0" rIns="0" bIns="0" rtlCol="0" anchor="ctr"/>
          <a:lstStyle/>
          <a:p>
            <a:pPr marL="0" indent="0">
              <a:buNone/>
            </a:pPr>
            <a:r>
              <a:rPr lang="en-US" sz="1500" b="1" dirty="0">
                <a:solidFill>
                  <a:srgbClr val="111111"/>
                </a:solidFill>
                <a:latin typeface="Arial" panose="020B0604020202020204" pitchFamily="34" charset="0"/>
                <a:ea typeface="Arial Narrow" pitchFamily="34" charset="-122"/>
                <a:cs typeface="Arial" panose="020B0604020202020204" pitchFamily="34" charset="0"/>
              </a:rPr>
              <a:t>Partnernetz </a:t>
            </a:r>
            <a:endParaRPr lang="en-US" sz="1500" dirty="0">
              <a:latin typeface="Arial" panose="020B0604020202020204" pitchFamily="34" charset="0"/>
              <a:cs typeface="Arial" panose="020B0604020202020204" pitchFamily="34" charset="0"/>
            </a:endParaRPr>
          </a:p>
        </p:txBody>
      </p:sp>
      <p:sp>
        <p:nvSpPr>
          <p:cNvPr id="26" name="Text 10">
            <a:extLst>
              <a:ext uri="{FF2B5EF4-FFF2-40B4-BE49-F238E27FC236}">
                <a16:creationId xmlns:a16="http://schemas.microsoft.com/office/drawing/2014/main" id="{AD78E542-3781-4C7D-549B-6E10D09189D7}"/>
              </a:ext>
            </a:extLst>
          </p:cNvPr>
          <p:cNvSpPr/>
          <p:nvPr/>
        </p:nvSpPr>
        <p:spPr>
          <a:xfrm>
            <a:off x="6101157" y="3785809"/>
            <a:ext cx="2984946" cy="438912"/>
          </a:xfrm>
          <a:prstGeom prst="rect">
            <a:avLst/>
          </a:prstGeom>
          <a:noFill/>
          <a:ln/>
        </p:spPr>
        <p:txBody>
          <a:bodyPr wrap="square" lIns="254" tIns="254" rIns="254" bIns="254" rtlCol="0" anchor="ctr">
            <a:noAutofit/>
          </a:bodyPr>
          <a:lstStyle/>
          <a:p>
            <a:pPr marL="0" indent="0">
              <a:buNone/>
            </a:pPr>
            <a:r>
              <a:rPr lang="en-US" sz="1200" dirty="0">
                <a:solidFill>
                  <a:srgbClr val="111111"/>
                </a:solidFill>
              </a:rPr>
              <a:t>Vereine, Kirche, Schule, Schulsozialarbeit und Prävention als tragende Partner.</a:t>
            </a:r>
            <a:endParaRPr lang="en-US" sz="1200" dirty="0"/>
          </a:p>
        </p:txBody>
      </p:sp>
      <p:sp>
        <p:nvSpPr>
          <p:cNvPr id="27" name="Text 10">
            <a:extLst>
              <a:ext uri="{FF2B5EF4-FFF2-40B4-BE49-F238E27FC236}">
                <a16:creationId xmlns:a16="http://schemas.microsoft.com/office/drawing/2014/main" id="{9DF33ED8-579F-A79B-3779-21055FD2D7FC}"/>
              </a:ext>
            </a:extLst>
          </p:cNvPr>
          <p:cNvSpPr/>
          <p:nvPr/>
        </p:nvSpPr>
        <p:spPr>
          <a:xfrm>
            <a:off x="7947214" y="4261893"/>
            <a:ext cx="2984946" cy="438912"/>
          </a:xfrm>
          <a:prstGeom prst="rect">
            <a:avLst/>
          </a:prstGeom>
          <a:noFill/>
          <a:ln/>
        </p:spPr>
        <p:txBody>
          <a:bodyPr wrap="square" lIns="254" tIns="254" rIns="254" bIns="254" rtlCol="0" anchor="ctr">
            <a:noAutofit/>
          </a:bodyPr>
          <a:lstStyle/>
          <a:p>
            <a:pPr marL="0" indent="0">
              <a:buNone/>
            </a:pPr>
            <a:endParaRPr lang="en-US" sz="1200" dirty="0"/>
          </a:p>
        </p:txBody>
      </p:sp>
      <p:sp>
        <p:nvSpPr>
          <p:cNvPr id="28" name="Text 23">
            <a:extLst>
              <a:ext uri="{FF2B5EF4-FFF2-40B4-BE49-F238E27FC236}">
                <a16:creationId xmlns:a16="http://schemas.microsoft.com/office/drawing/2014/main" id="{FAA96DFC-7525-549F-E5D6-498700CF3AB4}"/>
              </a:ext>
            </a:extLst>
          </p:cNvPr>
          <p:cNvSpPr/>
          <p:nvPr/>
        </p:nvSpPr>
        <p:spPr>
          <a:xfrm>
            <a:off x="1115323" y="5528675"/>
            <a:ext cx="5040560" cy="502920"/>
          </a:xfrm>
          <a:prstGeom prst="rect">
            <a:avLst/>
          </a:prstGeom>
          <a:noFill/>
          <a:ln/>
        </p:spPr>
        <p:txBody>
          <a:bodyPr wrap="square" lIns="0" tIns="0" rIns="0" bIns="0" rtlCol="0" anchor="ctr"/>
          <a:lstStyle/>
          <a:p>
            <a:r>
              <a:rPr lang="en-US" sz="1600" b="1" dirty="0"/>
              <a:t>Bedarf an </a:t>
            </a:r>
            <a:r>
              <a:rPr lang="en-US" sz="1600" b="1" dirty="0">
                <a:solidFill>
                  <a:srgbClr val="111111"/>
                </a:solidFill>
              </a:rPr>
              <a:t>niederschwelliger, verlässlicher Präsenz</a:t>
            </a:r>
            <a:endParaRPr lang="en-US" sz="1600" b="1" dirty="0"/>
          </a:p>
          <a:p>
            <a:pPr marL="0" indent="0" algn="ctr">
              <a:buNone/>
            </a:pPr>
            <a:endParaRPr lang="en-US" sz="1600" b="1" dirty="0"/>
          </a:p>
        </p:txBody>
      </p:sp>
    </p:spTree>
    <p:extLst>
      <p:ext uri="{BB962C8B-B14F-4D97-AF65-F5344CB8AC3E}">
        <p14:creationId xmlns:p14="http://schemas.microsoft.com/office/powerpoint/2010/main" val="69382608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F9E8E-BDBD-DEEF-81C7-B621499A9D06}"/>
            </a:ext>
          </a:extLst>
        </p:cNvPr>
        <p:cNvGrpSpPr/>
        <p:nvPr/>
      </p:nvGrpSpPr>
      <p:grpSpPr>
        <a:xfrm>
          <a:off x="0" y="0"/>
          <a:ext cx="0" cy="0"/>
          <a:chOff x="0" y="0"/>
          <a:chExt cx="0" cy="0"/>
        </a:xfrm>
      </p:grpSpPr>
      <p:sp>
        <p:nvSpPr>
          <p:cNvPr id="9" name="Shape 8">
            <a:extLst>
              <a:ext uri="{FF2B5EF4-FFF2-40B4-BE49-F238E27FC236}">
                <a16:creationId xmlns:a16="http://schemas.microsoft.com/office/drawing/2014/main" id="{43D96619-6965-4C9D-0E6E-BD66FD8F76A5}"/>
              </a:ext>
            </a:extLst>
          </p:cNvPr>
          <p:cNvSpPr/>
          <p:nvPr/>
        </p:nvSpPr>
        <p:spPr>
          <a:xfrm>
            <a:off x="842294" y="5380488"/>
            <a:ext cx="9897714" cy="575655"/>
          </a:xfrm>
          <a:prstGeom prst="roundRect">
            <a:avLst>
              <a:gd name="adj" fmla="val 7407"/>
            </a:avLst>
          </a:prstGeom>
          <a:solidFill>
            <a:srgbClr val="F6F6F6"/>
          </a:solidFill>
          <a:ln w="10160">
            <a:solidFill>
              <a:srgbClr val="DDDDDD"/>
            </a:solidFill>
            <a:prstDash val="solid"/>
          </a:ln>
        </p:spPr>
        <p:txBody>
          <a:bodyPr/>
          <a:lstStyle/>
          <a:p>
            <a:endParaRPr lang="de-CH" dirty="0"/>
          </a:p>
        </p:txBody>
      </p:sp>
      <p:sp>
        <p:nvSpPr>
          <p:cNvPr id="2" name="Titel 1">
            <a:extLst>
              <a:ext uri="{FF2B5EF4-FFF2-40B4-BE49-F238E27FC236}">
                <a16:creationId xmlns:a16="http://schemas.microsoft.com/office/drawing/2014/main" id="{37E7DE2A-8B3C-C404-C77C-A7DFB59172E7}"/>
              </a:ext>
            </a:extLst>
          </p:cNvPr>
          <p:cNvSpPr>
            <a:spLocks noGrp="1"/>
          </p:cNvSpPr>
          <p:nvPr>
            <p:ph type="title"/>
          </p:nvPr>
        </p:nvSpPr>
        <p:spPr>
          <a:xfrm>
            <a:off x="688503" y="292392"/>
            <a:ext cx="10972800" cy="1143000"/>
          </a:xfrm>
        </p:spPr>
        <p:txBody>
          <a:bodyPr/>
          <a:lstStyle/>
          <a:p>
            <a:pPr algn="l"/>
            <a:r>
              <a:rPr lang="de-CH" sz="2400" b="1" dirty="0">
                <a:solidFill>
                  <a:prstClr val="black"/>
                </a:solidFill>
                <a:latin typeface="Arial" panose="020B0604020202020204" pitchFamily="34" charset="0"/>
                <a:ea typeface="Tahoma" panose="020B0604030504040204" pitchFamily="34" charset="0"/>
                <a:cs typeface="Arial" panose="020B0604020202020204" pitchFamily="34" charset="0"/>
              </a:rPr>
              <a:t>Absicht der künftigen Kinder- und Jugendanimation</a:t>
            </a:r>
            <a:endParaRPr lang="de-CH" sz="2400" b="1"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84262EA3-BC2D-F801-7638-02EE15C6320E}"/>
              </a:ext>
            </a:extLst>
          </p:cNvPr>
          <p:cNvSpPr txBox="1"/>
          <p:nvPr/>
        </p:nvSpPr>
        <p:spPr>
          <a:xfrm>
            <a:off x="6678801" y="6338875"/>
            <a:ext cx="184731" cy="246221"/>
          </a:xfrm>
          <a:prstGeom prst="rect">
            <a:avLst/>
          </a:prstGeom>
          <a:noFill/>
        </p:spPr>
        <p:txBody>
          <a:bodyPr wrap="none" rtlCol="0">
            <a:spAutoFit/>
          </a:bodyPr>
          <a:lstStyle/>
          <a:p>
            <a:endParaRPr lang="de-CH" sz="1000" dirty="0"/>
          </a:p>
        </p:txBody>
      </p:sp>
      <p:sp>
        <p:nvSpPr>
          <p:cNvPr id="10" name="Text 10">
            <a:extLst>
              <a:ext uri="{FF2B5EF4-FFF2-40B4-BE49-F238E27FC236}">
                <a16:creationId xmlns:a16="http://schemas.microsoft.com/office/drawing/2014/main" id="{9C10DCF4-5456-3378-71C1-B6B61CAC0470}"/>
              </a:ext>
            </a:extLst>
          </p:cNvPr>
          <p:cNvSpPr/>
          <p:nvPr/>
        </p:nvSpPr>
        <p:spPr>
          <a:xfrm>
            <a:off x="1002619" y="5448859"/>
            <a:ext cx="9577064" cy="438912"/>
          </a:xfrm>
          <a:prstGeom prst="rect">
            <a:avLst/>
          </a:prstGeom>
          <a:noFill/>
          <a:ln/>
        </p:spPr>
        <p:txBody>
          <a:bodyPr wrap="square" lIns="254" tIns="254" rIns="254" bIns="254" rtlCol="0" anchor="ctr">
            <a:noAutofit/>
          </a:bodyPr>
          <a:lstStyle/>
          <a:p>
            <a:pPr marL="0" indent="0">
              <a:buNone/>
            </a:pPr>
            <a:r>
              <a:rPr lang="en-US" sz="1600" b="1" dirty="0">
                <a:solidFill>
                  <a:srgbClr val="111111"/>
                </a:solidFill>
              </a:rPr>
              <a:t>Angebote werden entwickelt, aufgebaut, geprüft und angepasst.</a:t>
            </a:r>
            <a:endParaRPr lang="en-US" sz="1600" b="1" dirty="0"/>
          </a:p>
        </p:txBody>
      </p:sp>
      <p:sp>
        <p:nvSpPr>
          <p:cNvPr id="4" name="Shape 8">
            <a:extLst>
              <a:ext uri="{FF2B5EF4-FFF2-40B4-BE49-F238E27FC236}">
                <a16:creationId xmlns:a16="http://schemas.microsoft.com/office/drawing/2014/main" id="{7A13CB04-C62A-7308-84BD-BAC2A1F34304}"/>
              </a:ext>
            </a:extLst>
          </p:cNvPr>
          <p:cNvSpPr/>
          <p:nvPr/>
        </p:nvSpPr>
        <p:spPr>
          <a:xfrm>
            <a:off x="856756" y="2276872"/>
            <a:ext cx="2430931" cy="1296144"/>
          </a:xfrm>
          <a:prstGeom prst="chevron">
            <a:avLst/>
          </a:prstGeom>
          <a:solidFill>
            <a:srgbClr val="E30613"/>
          </a:solidFill>
          <a:ln w="12700">
            <a:solidFill>
              <a:srgbClr val="E30613"/>
            </a:solidFill>
            <a:prstDash val="solid"/>
          </a:ln>
        </p:spPr>
        <p:txBody>
          <a:bodyPr/>
          <a:lstStyle/>
          <a:p>
            <a:endParaRPr lang="de-CH" dirty="0"/>
          </a:p>
        </p:txBody>
      </p:sp>
      <p:sp>
        <p:nvSpPr>
          <p:cNvPr id="5" name="Shape 10">
            <a:extLst>
              <a:ext uri="{FF2B5EF4-FFF2-40B4-BE49-F238E27FC236}">
                <a16:creationId xmlns:a16="http://schemas.microsoft.com/office/drawing/2014/main" id="{8CD9D5A8-8C55-9339-E78A-A0E26E3ACA4F}"/>
              </a:ext>
            </a:extLst>
          </p:cNvPr>
          <p:cNvSpPr/>
          <p:nvPr/>
        </p:nvSpPr>
        <p:spPr>
          <a:xfrm>
            <a:off x="3272088" y="2291434"/>
            <a:ext cx="2592288" cy="1296144"/>
          </a:xfrm>
          <a:prstGeom prst="chevron">
            <a:avLst/>
          </a:prstGeom>
          <a:solidFill>
            <a:srgbClr val="F6F6F6"/>
          </a:solidFill>
          <a:ln w="12700">
            <a:solidFill>
              <a:srgbClr val="DDDDDD"/>
            </a:solidFill>
            <a:prstDash val="solid"/>
          </a:ln>
        </p:spPr>
        <p:txBody>
          <a:bodyPr/>
          <a:lstStyle/>
          <a:p>
            <a:endParaRPr lang="de-CH" dirty="0"/>
          </a:p>
        </p:txBody>
      </p:sp>
      <p:sp>
        <p:nvSpPr>
          <p:cNvPr id="7" name="Shape 10">
            <a:extLst>
              <a:ext uri="{FF2B5EF4-FFF2-40B4-BE49-F238E27FC236}">
                <a16:creationId xmlns:a16="http://schemas.microsoft.com/office/drawing/2014/main" id="{EA1FED18-E52B-DCA0-2CF5-54E952636891}"/>
              </a:ext>
            </a:extLst>
          </p:cNvPr>
          <p:cNvSpPr/>
          <p:nvPr/>
        </p:nvSpPr>
        <p:spPr>
          <a:xfrm>
            <a:off x="5791151" y="2271131"/>
            <a:ext cx="2592288" cy="1296144"/>
          </a:xfrm>
          <a:prstGeom prst="chevron">
            <a:avLst/>
          </a:prstGeom>
          <a:solidFill>
            <a:srgbClr val="F6F6F6"/>
          </a:solidFill>
          <a:ln w="12700">
            <a:solidFill>
              <a:srgbClr val="DDDDDD"/>
            </a:solidFill>
            <a:prstDash val="solid"/>
          </a:ln>
        </p:spPr>
        <p:txBody>
          <a:bodyPr/>
          <a:lstStyle/>
          <a:p>
            <a:endParaRPr lang="de-CH" dirty="0"/>
          </a:p>
        </p:txBody>
      </p:sp>
      <p:sp>
        <p:nvSpPr>
          <p:cNvPr id="8" name="Shape 10">
            <a:extLst>
              <a:ext uri="{FF2B5EF4-FFF2-40B4-BE49-F238E27FC236}">
                <a16:creationId xmlns:a16="http://schemas.microsoft.com/office/drawing/2014/main" id="{A6E59B40-46F3-EF0F-4878-CB17BBAC6A76}"/>
              </a:ext>
            </a:extLst>
          </p:cNvPr>
          <p:cNvSpPr/>
          <p:nvPr/>
        </p:nvSpPr>
        <p:spPr>
          <a:xfrm>
            <a:off x="8313417" y="2291799"/>
            <a:ext cx="2592288" cy="1296144"/>
          </a:xfrm>
          <a:prstGeom prst="chevron">
            <a:avLst/>
          </a:prstGeom>
          <a:solidFill>
            <a:srgbClr val="F6F6F6"/>
          </a:solidFill>
          <a:ln w="12700">
            <a:solidFill>
              <a:srgbClr val="DDDDDD"/>
            </a:solidFill>
            <a:prstDash val="solid"/>
          </a:ln>
        </p:spPr>
        <p:txBody>
          <a:bodyPr/>
          <a:lstStyle/>
          <a:p>
            <a:endParaRPr lang="de-CH" dirty="0"/>
          </a:p>
        </p:txBody>
      </p:sp>
      <p:sp>
        <p:nvSpPr>
          <p:cNvPr id="11" name="Text 9">
            <a:extLst>
              <a:ext uri="{FF2B5EF4-FFF2-40B4-BE49-F238E27FC236}">
                <a16:creationId xmlns:a16="http://schemas.microsoft.com/office/drawing/2014/main" id="{0CF38A94-8254-11CB-D9AC-C119DFD74828}"/>
              </a:ext>
            </a:extLst>
          </p:cNvPr>
          <p:cNvSpPr/>
          <p:nvPr/>
        </p:nvSpPr>
        <p:spPr>
          <a:xfrm>
            <a:off x="1415480" y="2804903"/>
            <a:ext cx="1691640" cy="228600"/>
          </a:xfrm>
          <a:prstGeom prst="rect">
            <a:avLst/>
          </a:prstGeom>
          <a:noFill/>
          <a:ln/>
        </p:spPr>
        <p:txBody>
          <a:bodyPr wrap="square" lIns="0" tIns="0" rIns="0" bIns="0" rtlCol="0" anchor="ctr"/>
          <a:lstStyle/>
          <a:p>
            <a:pPr marL="0" indent="0" algn="ctr">
              <a:buNone/>
            </a:pPr>
            <a:r>
              <a:rPr lang="en-US" sz="1300" b="1" dirty="0">
                <a:solidFill>
                  <a:srgbClr val="FFFFFF"/>
                </a:solidFill>
              </a:rPr>
              <a:t>Kinder stärken</a:t>
            </a:r>
            <a:endParaRPr lang="en-US" sz="1300" dirty="0"/>
          </a:p>
        </p:txBody>
      </p:sp>
      <p:sp>
        <p:nvSpPr>
          <p:cNvPr id="12" name="Text 11">
            <a:extLst>
              <a:ext uri="{FF2B5EF4-FFF2-40B4-BE49-F238E27FC236}">
                <a16:creationId xmlns:a16="http://schemas.microsoft.com/office/drawing/2014/main" id="{26517D4A-D0ED-78DB-0962-785FAC83BD1E}"/>
              </a:ext>
            </a:extLst>
          </p:cNvPr>
          <p:cNvSpPr/>
          <p:nvPr/>
        </p:nvSpPr>
        <p:spPr>
          <a:xfrm>
            <a:off x="3918944" y="2804903"/>
            <a:ext cx="1691640" cy="228600"/>
          </a:xfrm>
          <a:prstGeom prst="rect">
            <a:avLst/>
          </a:prstGeom>
          <a:noFill/>
          <a:ln/>
        </p:spPr>
        <p:txBody>
          <a:bodyPr wrap="square" lIns="0" tIns="0" rIns="0" bIns="0" rtlCol="0" anchor="ctr"/>
          <a:lstStyle/>
          <a:p>
            <a:pPr marL="0" indent="0" algn="ctr">
              <a:buNone/>
            </a:pPr>
            <a:r>
              <a:rPr lang="en-US" sz="1300" b="1" dirty="0">
                <a:solidFill>
                  <a:srgbClr val="111111"/>
                </a:solidFill>
              </a:rPr>
              <a:t>Jugendliche begleiten</a:t>
            </a:r>
            <a:endParaRPr lang="en-US" sz="1300" dirty="0"/>
          </a:p>
        </p:txBody>
      </p:sp>
      <p:sp>
        <p:nvSpPr>
          <p:cNvPr id="13" name="Text 13">
            <a:extLst>
              <a:ext uri="{FF2B5EF4-FFF2-40B4-BE49-F238E27FC236}">
                <a16:creationId xmlns:a16="http://schemas.microsoft.com/office/drawing/2014/main" id="{F178AE88-48F7-E0E7-DFD0-33E5748F676D}"/>
              </a:ext>
            </a:extLst>
          </p:cNvPr>
          <p:cNvSpPr/>
          <p:nvPr/>
        </p:nvSpPr>
        <p:spPr>
          <a:xfrm>
            <a:off x="6422408" y="2825206"/>
            <a:ext cx="1691640" cy="228600"/>
          </a:xfrm>
          <a:prstGeom prst="rect">
            <a:avLst/>
          </a:prstGeom>
          <a:noFill/>
          <a:ln/>
        </p:spPr>
        <p:txBody>
          <a:bodyPr wrap="square" lIns="0" tIns="0" rIns="0" bIns="0" rtlCol="0" anchor="ctr"/>
          <a:lstStyle/>
          <a:p>
            <a:pPr marL="0" indent="0" algn="ctr">
              <a:buNone/>
            </a:pPr>
            <a:r>
              <a:rPr lang="en-US" sz="1300" b="1" dirty="0">
                <a:solidFill>
                  <a:srgbClr val="111111"/>
                </a:solidFill>
              </a:rPr>
              <a:t>Öffentliche Räume entlasten</a:t>
            </a:r>
            <a:endParaRPr lang="en-US" sz="1300" dirty="0"/>
          </a:p>
        </p:txBody>
      </p:sp>
      <p:sp>
        <p:nvSpPr>
          <p:cNvPr id="14" name="Text 15">
            <a:extLst>
              <a:ext uri="{FF2B5EF4-FFF2-40B4-BE49-F238E27FC236}">
                <a16:creationId xmlns:a16="http://schemas.microsoft.com/office/drawing/2014/main" id="{A2E38FEF-15F0-D779-2087-1AA243E78233}"/>
              </a:ext>
            </a:extLst>
          </p:cNvPr>
          <p:cNvSpPr/>
          <p:nvPr/>
        </p:nvSpPr>
        <p:spPr>
          <a:xfrm>
            <a:off x="9032650" y="2804903"/>
            <a:ext cx="1691640" cy="228600"/>
          </a:xfrm>
          <a:prstGeom prst="rect">
            <a:avLst/>
          </a:prstGeom>
          <a:noFill/>
          <a:ln/>
        </p:spPr>
        <p:txBody>
          <a:bodyPr wrap="square" lIns="0" tIns="0" rIns="0" bIns="0" rtlCol="0" anchor="ctr"/>
          <a:lstStyle/>
          <a:p>
            <a:pPr marL="0" indent="0" algn="ctr">
              <a:buNone/>
            </a:pPr>
            <a:r>
              <a:rPr lang="en-US" sz="1300" b="1" dirty="0">
                <a:solidFill>
                  <a:srgbClr val="111111"/>
                </a:solidFill>
              </a:rPr>
              <a:t>Gemeinde vernetzen</a:t>
            </a:r>
            <a:endParaRPr lang="en-US" sz="1300" dirty="0"/>
          </a:p>
        </p:txBody>
      </p:sp>
      <p:pic>
        <p:nvPicPr>
          <p:cNvPr id="16" name="Grafik 15">
            <a:extLst>
              <a:ext uri="{FF2B5EF4-FFF2-40B4-BE49-F238E27FC236}">
                <a16:creationId xmlns:a16="http://schemas.microsoft.com/office/drawing/2014/main" id="{782C4947-C4E3-1A51-FDAF-1B34E32D76AA}"/>
              </a:ext>
            </a:extLst>
          </p:cNvPr>
          <p:cNvPicPr>
            <a:picLocks noChangeAspect="1"/>
          </p:cNvPicPr>
          <p:nvPr/>
        </p:nvPicPr>
        <p:blipFill>
          <a:blip r:embed="rId3"/>
          <a:stretch>
            <a:fillRect/>
          </a:stretch>
        </p:blipFill>
        <p:spPr>
          <a:xfrm>
            <a:off x="4871864" y="3699792"/>
            <a:ext cx="1654374" cy="1568481"/>
          </a:xfrm>
          <a:prstGeom prst="rect">
            <a:avLst/>
          </a:prstGeom>
        </p:spPr>
      </p:pic>
    </p:spTree>
    <p:extLst>
      <p:ext uri="{BB962C8B-B14F-4D97-AF65-F5344CB8AC3E}">
        <p14:creationId xmlns:p14="http://schemas.microsoft.com/office/powerpoint/2010/main" val="102900598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C981D-DC48-8641-3830-B21DB0B29FAB}"/>
            </a:ext>
          </a:extLst>
        </p:cNvPr>
        <p:cNvGrpSpPr/>
        <p:nvPr/>
      </p:nvGrpSpPr>
      <p:grpSpPr>
        <a:xfrm>
          <a:off x="0" y="0"/>
          <a:ext cx="0" cy="0"/>
          <a:chOff x="0" y="0"/>
          <a:chExt cx="0" cy="0"/>
        </a:xfrm>
      </p:grpSpPr>
      <p:sp>
        <p:nvSpPr>
          <p:cNvPr id="3" name="Shape 20">
            <a:extLst>
              <a:ext uri="{FF2B5EF4-FFF2-40B4-BE49-F238E27FC236}">
                <a16:creationId xmlns:a16="http://schemas.microsoft.com/office/drawing/2014/main" id="{62CF7A2F-2C2D-7928-AD14-7B518A414D98}"/>
              </a:ext>
            </a:extLst>
          </p:cNvPr>
          <p:cNvSpPr/>
          <p:nvPr/>
        </p:nvSpPr>
        <p:spPr>
          <a:xfrm>
            <a:off x="6065050" y="3630472"/>
            <a:ext cx="4687396" cy="1205946"/>
          </a:xfrm>
          <a:prstGeom prst="roundRect">
            <a:avLst>
              <a:gd name="adj" fmla="val 6957"/>
            </a:avLst>
          </a:prstGeom>
          <a:solidFill>
            <a:srgbClr val="F6F6F6"/>
          </a:solidFill>
          <a:ln w="10160">
            <a:solidFill>
              <a:srgbClr val="DDDDDD"/>
            </a:solidFill>
            <a:prstDash val="solid"/>
          </a:ln>
        </p:spPr>
        <p:txBody>
          <a:bodyPr/>
          <a:lstStyle/>
          <a:p>
            <a:endParaRPr lang="de-CH" dirty="0"/>
          </a:p>
        </p:txBody>
      </p:sp>
      <p:sp>
        <p:nvSpPr>
          <p:cNvPr id="20" name="Shape 8">
            <a:extLst>
              <a:ext uri="{FF2B5EF4-FFF2-40B4-BE49-F238E27FC236}">
                <a16:creationId xmlns:a16="http://schemas.microsoft.com/office/drawing/2014/main" id="{B539CB48-F750-656A-1370-EF666BE9D416}"/>
              </a:ext>
            </a:extLst>
          </p:cNvPr>
          <p:cNvSpPr/>
          <p:nvPr/>
        </p:nvSpPr>
        <p:spPr>
          <a:xfrm>
            <a:off x="4233562" y="1691447"/>
            <a:ext cx="3481567" cy="1429796"/>
          </a:xfrm>
          <a:prstGeom prst="roundRect">
            <a:avLst>
              <a:gd name="adj" fmla="val 7407"/>
            </a:avLst>
          </a:prstGeom>
          <a:solidFill>
            <a:srgbClr val="F6F6F6"/>
          </a:solidFill>
          <a:ln w="10160">
            <a:solidFill>
              <a:srgbClr val="DDDDDD"/>
            </a:solidFill>
            <a:prstDash val="solid"/>
          </a:ln>
        </p:spPr>
        <p:txBody>
          <a:bodyPr/>
          <a:lstStyle/>
          <a:p>
            <a:endParaRPr lang="de-CH" dirty="0"/>
          </a:p>
        </p:txBody>
      </p:sp>
      <p:sp>
        <p:nvSpPr>
          <p:cNvPr id="8" name="Shape 8">
            <a:extLst>
              <a:ext uri="{FF2B5EF4-FFF2-40B4-BE49-F238E27FC236}">
                <a16:creationId xmlns:a16="http://schemas.microsoft.com/office/drawing/2014/main" id="{CDE7EBAF-FCA4-2BD5-D1B8-80BED2951875}"/>
              </a:ext>
            </a:extLst>
          </p:cNvPr>
          <p:cNvSpPr/>
          <p:nvPr/>
        </p:nvSpPr>
        <p:spPr>
          <a:xfrm>
            <a:off x="755698" y="1700808"/>
            <a:ext cx="3230513" cy="1429796"/>
          </a:xfrm>
          <a:prstGeom prst="roundRect">
            <a:avLst>
              <a:gd name="adj" fmla="val 6957"/>
            </a:avLst>
          </a:prstGeom>
          <a:solidFill>
            <a:srgbClr val="F6F6F6"/>
          </a:solidFill>
          <a:ln w="10160">
            <a:solidFill>
              <a:srgbClr val="DDDDDD"/>
            </a:solidFill>
            <a:prstDash val="solid"/>
          </a:ln>
        </p:spPr>
        <p:txBody>
          <a:bodyPr/>
          <a:lstStyle/>
          <a:p>
            <a:endParaRPr lang="de-CH" dirty="0"/>
          </a:p>
        </p:txBody>
      </p:sp>
      <p:sp>
        <p:nvSpPr>
          <p:cNvPr id="19" name="Shape 8">
            <a:extLst>
              <a:ext uri="{FF2B5EF4-FFF2-40B4-BE49-F238E27FC236}">
                <a16:creationId xmlns:a16="http://schemas.microsoft.com/office/drawing/2014/main" id="{63694C17-016C-46A4-74FC-FC3E3FA57110}"/>
              </a:ext>
            </a:extLst>
          </p:cNvPr>
          <p:cNvSpPr/>
          <p:nvPr/>
        </p:nvSpPr>
        <p:spPr>
          <a:xfrm>
            <a:off x="7962480" y="1690628"/>
            <a:ext cx="3195739" cy="1429795"/>
          </a:xfrm>
          <a:prstGeom prst="roundRect">
            <a:avLst>
              <a:gd name="adj" fmla="val 7407"/>
            </a:avLst>
          </a:prstGeom>
          <a:solidFill>
            <a:srgbClr val="F6F6F6"/>
          </a:solidFill>
          <a:ln w="10160">
            <a:solidFill>
              <a:srgbClr val="DDDDDD"/>
            </a:solidFill>
            <a:prstDash val="solid"/>
          </a:ln>
        </p:spPr>
        <p:txBody>
          <a:bodyPr/>
          <a:lstStyle/>
          <a:p>
            <a:endParaRPr lang="de-CH" dirty="0"/>
          </a:p>
        </p:txBody>
      </p:sp>
      <p:sp>
        <p:nvSpPr>
          <p:cNvPr id="2" name="Titel 1">
            <a:extLst>
              <a:ext uri="{FF2B5EF4-FFF2-40B4-BE49-F238E27FC236}">
                <a16:creationId xmlns:a16="http://schemas.microsoft.com/office/drawing/2014/main" id="{B7C13841-B3EC-F4E9-B8D5-D8F5E1F5EB70}"/>
              </a:ext>
            </a:extLst>
          </p:cNvPr>
          <p:cNvSpPr>
            <a:spLocks noGrp="1"/>
          </p:cNvSpPr>
          <p:nvPr>
            <p:ph type="title"/>
          </p:nvPr>
        </p:nvSpPr>
        <p:spPr>
          <a:xfrm>
            <a:off x="688503" y="292392"/>
            <a:ext cx="10972800" cy="1143000"/>
          </a:xfrm>
        </p:spPr>
        <p:txBody>
          <a:bodyPr/>
          <a:lstStyle/>
          <a:p>
            <a:pPr algn="l"/>
            <a:r>
              <a:rPr lang="de-CH" sz="2400" b="1" dirty="0">
                <a:solidFill>
                  <a:prstClr val="black"/>
                </a:solidFill>
                <a:latin typeface="Arial" panose="020B0604020202020204" pitchFamily="34" charset="0"/>
                <a:ea typeface="Tahoma" panose="020B0604030504040204" pitchFamily="34" charset="0"/>
                <a:cs typeface="Arial" panose="020B0604020202020204" pitchFamily="34" charset="0"/>
              </a:rPr>
              <a:t>Die fünf Leistungsbereiche</a:t>
            </a:r>
            <a:endParaRPr lang="de-CH" sz="2400" b="1"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2A03648D-EE66-F242-72E5-899F5BAB85D7}"/>
              </a:ext>
            </a:extLst>
          </p:cNvPr>
          <p:cNvSpPr txBox="1"/>
          <p:nvPr/>
        </p:nvSpPr>
        <p:spPr>
          <a:xfrm>
            <a:off x="6678801" y="6338875"/>
            <a:ext cx="184731" cy="246221"/>
          </a:xfrm>
          <a:prstGeom prst="rect">
            <a:avLst/>
          </a:prstGeom>
          <a:noFill/>
        </p:spPr>
        <p:txBody>
          <a:bodyPr wrap="none" rtlCol="0">
            <a:spAutoFit/>
          </a:bodyPr>
          <a:lstStyle/>
          <a:p>
            <a:endParaRPr lang="de-CH" sz="1000" dirty="0"/>
          </a:p>
        </p:txBody>
      </p:sp>
      <p:sp>
        <p:nvSpPr>
          <p:cNvPr id="14" name="Text 10">
            <a:extLst>
              <a:ext uri="{FF2B5EF4-FFF2-40B4-BE49-F238E27FC236}">
                <a16:creationId xmlns:a16="http://schemas.microsoft.com/office/drawing/2014/main" id="{B57C0A17-071F-9B6C-2F13-4B9CF2219288}"/>
              </a:ext>
            </a:extLst>
          </p:cNvPr>
          <p:cNvSpPr/>
          <p:nvPr/>
        </p:nvSpPr>
        <p:spPr>
          <a:xfrm>
            <a:off x="1357283" y="2084724"/>
            <a:ext cx="2628928" cy="1111212"/>
          </a:xfrm>
          <a:prstGeom prst="rect">
            <a:avLst/>
          </a:prstGeom>
          <a:noFill/>
          <a:ln/>
        </p:spPr>
        <p:txBody>
          <a:bodyPr wrap="square" lIns="254" tIns="254" rIns="254" bIns="254" rtlCol="0" anchor="t">
            <a:normAutofit/>
          </a:bodyPr>
          <a:lstStyle/>
          <a:p>
            <a:pPr marL="0" indent="0">
              <a:buNone/>
            </a:pPr>
            <a:r>
              <a:rPr lang="en-US" sz="1200" dirty="0">
                <a:solidFill>
                  <a:srgbClr val="111111"/>
                </a:solidFill>
              </a:rPr>
              <a:t>5 - 12 Jahre, </a:t>
            </a:r>
            <a:r>
              <a:rPr lang="en-US" sz="1200" b="1" dirty="0">
                <a:solidFill>
                  <a:srgbClr val="111111"/>
                </a:solidFill>
              </a:rPr>
              <a:t>Quartiere</a:t>
            </a:r>
          </a:p>
          <a:p>
            <a:pPr marL="171450" indent="-171450">
              <a:buFont typeface="Wingdings" panose="05000000000000000000" pitchFamily="2" charset="2"/>
              <a:buChar char="à"/>
            </a:pPr>
            <a:r>
              <a:rPr lang="de-CH" sz="1200" dirty="0">
                <a:solidFill>
                  <a:srgbClr val="111111"/>
                </a:solidFill>
                <a:sym typeface="Wingdings" panose="05000000000000000000" pitchFamily="2" charset="2"/>
              </a:rPr>
              <a:t>S</a:t>
            </a:r>
            <a:r>
              <a:rPr lang="de-CH" sz="1200" dirty="0"/>
              <a:t>oziale Kompetenzen</a:t>
            </a:r>
          </a:p>
          <a:p>
            <a:pPr marL="171450" indent="-171450">
              <a:buFont typeface="Wingdings" panose="05000000000000000000" pitchFamily="2" charset="2"/>
              <a:buChar char="à"/>
            </a:pPr>
            <a:r>
              <a:rPr lang="de-CH" sz="1200" dirty="0"/>
              <a:t>Beziehungsarbeit</a:t>
            </a:r>
          </a:p>
          <a:p>
            <a:pPr marL="171450" indent="-171450">
              <a:buFont typeface="Wingdings" panose="05000000000000000000" pitchFamily="2" charset="2"/>
              <a:buChar char="à"/>
            </a:pPr>
            <a:r>
              <a:rPr lang="de-CH" sz="1200" dirty="0"/>
              <a:t>Prävention</a:t>
            </a:r>
          </a:p>
          <a:p>
            <a:pPr marL="171450" indent="-171450">
              <a:buFont typeface="Wingdings" panose="05000000000000000000" pitchFamily="2" charset="2"/>
              <a:buChar char="à"/>
            </a:pPr>
            <a:r>
              <a:rPr lang="de-CH" sz="1200" dirty="0"/>
              <a:t>Integration</a:t>
            </a:r>
            <a:endParaRPr lang="en-US" sz="1200" dirty="0"/>
          </a:p>
        </p:txBody>
      </p:sp>
      <p:sp>
        <p:nvSpPr>
          <p:cNvPr id="15" name="Text 13">
            <a:extLst>
              <a:ext uri="{FF2B5EF4-FFF2-40B4-BE49-F238E27FC236}">
                <a16:creationId xmlns:a16="http://schemas.microsoft.com/office/drawing/2014/main" id="{7A15AC15-F3D5-E20C-0B2A-CEE6A280C5B0}"/>
              </a:ext>
            </a:extLst>
          </p:cNvPr>
          <p:cNvSpPr/>
          <p:nvPr/>
        </p:nvSpPr>
        <p:spPr>
          <a:xfrm>
            <a:off x="4745374" y="2081150"/>
            <a:ext cx="2969756" cy="1378865"/>
          </a:xfrm>
          <a:prstGeom prst="rect">
            <a:avLst/>
          </a:prstGeom>
          <a:noFill/>
          <a:ln/>
        </p:spPr>
        <p:txBody>
          <a:bodyPr wrap="square" lIns="254" tIns="254" rIns="254" bIns="254" rtlCol="0" anchor="t">
            <a:normAutofit/>
          </a:bodyPr>
          <a:lstStyle/>
          <a:p>
            <a:pPr marL="0" indent="0">
              <a:buNone/>
            </a:pPr>
            <a:r>
              <a:rPr lang="en-US" sz="1200" dirty="0">
                <a:solidFill>
                  <a:srgbClr val="111111"/>
                </a:solidFill>
              </a:rPr>
              <a:t>12- 16 Jahre, </a:t>
            </a:r>
            <a:r>
              <a:rPr lang="en-US" sz="1200" b="1" dirty="0">
                <a:solidFill>
                  <a:srgbClr val="111111"/>
                </a:solidFill>
              </a:rPr>
              <a:t>Atlantis/Jugendraum</a:t>
            </a:r>
          </a:p>
          <a:p>
            <a:pPr marL="171450" indent="-171450">
              <a:buFont typeface="Wingdings" panose="05000000000000000000" pitchFamily="2" charset="2"/>
              <a:buChar char="à"/>
            </a:pPr>
            <a:r>
              <a:rPr lang="en-US" sz="1200" dirty="0">
                <a:solidFill>
                  <a:srgbClr val="111111"/>
                </a:solidFill>
                <a:sym typeface="Wingdings" panose="05000000000000000000" pitchFamily="2" charset="2"/>
              </a:rPr>
              <a:t>Selbstwirksamkeit</a:t>
            </a:r>
          </a:p>
          <a:p>
            <a:pPr marL="171450" indent="-171450">
              <a:buFont typeface="Wingdings" panose="05000000000000000000" pitchFamily="2" charset="2"/>
              <a:buChar char="à"/>
            </a:pPr>
            <a:r>
              <a:rPr lang="en-US" sz="1200" dirty="0"/>
              <a:t>Soziale Kompetenzen</a:t>
            </a:r>
          </a:p>
          <a:p>
            <a:pPr marL="171450" indent="-171450">
              <a:buFont typeface="Wingdings" panose="05000000000000000000" pitchFamily="2" charset="2"/>
              <a:buChar char="à"/>
            </a:pPr>
            <a:r>
              <a:rPr lang="en-US" sz="1200" dirty="0"/>
              <a:t>Entwicklung</a:t>
            </a:r>
          </a:p>
          <a:p>
            <a:pPr marL="171450" indent="-171450">
              <a:buFont typeface="Wingdings" panose="05000000000000000000" pitchFamily="2" charset="2"/>
              <a:buChar char="à"/>
            </a:pPr>
            <a:r>
              <a:rPr lang="en-US" sz="1200" dirty="0"/>
              <a:t>Aktivität</a:t>
            </a:r>
          </a:p>
          <a:p>
            <a:pPr marL="171450" indent="-171450">
              <a:buFont typeface="Wingdings" panose="05000000000000000000" pitchFamily="2" charset="2"/>
              <a:buChar char="à"/>
            </a:pPr>
            <a:endParaRPr lang="en-US" sz="1200" dirty="0"/>
          </a:p>
          <a:p>
            <a:pPr marL="171450" indent="-171450">
              <a:buFont typeface="Wingdings" panose="05000000000000000000" pitchFamily="2" charset="2"/>
              <a:buChar char="à"/>
            </a:pPr>
            <a:endParaRPr lang="en-US" sz="1200" dirty="0"/>
          </a:p>
          <a:p>
            <a:pPr marL="171450" indent="-171450">
              <a:buFont typeface="Wingdings" panose="05000000000000000000" pitchFamily="2" charset="2"/>
              <a:buChar char="à"/>
            </a:pPr>
            <a:endParaRPr lang="en-US" sz="1200" dirty="0"/>
          </a:p>
        </p:txBody>
      </p:sp>
      <p:sp>
        <p:nvSpPr>
          <p:cNvPr id="17" name="Text 15">
            <a:extLst>
              <a:ext uri="{FF2B5EF4-FFF2-40B4-BE49-F238E27FC236}">
                <a16:creationId xmlns:a16="http://schemas.microsoft.com/office/drawing/2014/main" id="{71F1CE7E-3F6D-E916-8850-BF32DB282D32}"/>
              </a:ext>
            </a:extLst>
          </p:cNvPr>
          <p:cNvSpPr/>
          <p:nvPr/>
        </p:nvSpPr>
        <p:spPr>
          <a:xfrm>
            <a:off x="8408748" y="1798564"/>
            <a:ext cx="2505456" cy="246888"/>
          </a:xfrm>
          <a:prstGeom prst="rect">
            <a:avLst/>
          </a:prstGeom>
          <a:noFill/>
          <a:ln/>
        </p:spPr>
        <p:txBody>
          <a:bodyPr wrap="square" lIns="0" tIns="0" rIns="0" bIns="0" rtlCol="0" anchor="ctr"/>
          <a:lstStyle/>
          <a:p>
            <a:pPr marL="0" indent="0">
              <a:buNone/>
            </a:pPr>
            <a:r>
              <a:rPr lang="en-US" sz="1500" b="1" dirty="0">
                <a:solidFill>
                  <a:srgbClr val="111111"/>
                </a:solidFill>
                <a:latin typeface="Arial" panose="020B0604020202020204" pitchFamily="34" charset="0"/>
                <a:ea typeface="Arial Narrow" pitchFamily="34" charset="-122"/>
                <a:cs typeface="Arial" panose="020B0604020202020204" pitchFamily="34" charset="0"/>
              </a:rPr>
              <a:t>Mobile Jugendarbeit</a:t>
            </a:r>
            <a:endParaRPr lang="en-US" sz="1500" dirty="0">
              <a:latin typeface="Arial" panose="020B0604020202020204" pitchFamily="34" charset="0"/>
              <a:cs typeface="Arial" panose="020B0604020202020204" pitchFamily="34" charset="0"/>
            </a:endParaRPr>
          </a:p>
        </p:txBody>
      </p:sp>
      <p:sp>
        <p:nvSpPr>
          <p:cNvPr id="18" name="Text 15">
            <a:extLst>
              <a:ext uri="{FF2B5EF4-FFF2-40B4-BE49-F238E27FC236}">
                <a16:creationId xmlns:a16="http://schemas.microsoft.com/office/drawing/2014/main" id="{24857EEF-794F-3297-A8CD-BE48FCFA7B03}"/>
              </a:ext>
            </a:extLst>
          </p:cNvPr>
          <p:cNvSpPr/>
          <p:nvPr/>
        </p:nvSpPr>
        <p:spPr>
          <a:xfrm>
            <a:off x="4755751" y="1801325"/>
            <a:ext cx="3111522" cy="246888"/>
          </a:xfrm>
          <a:prstGeom prst="rect">
            <a:avLst/>
          </a:prstGeom>
          <a:noFill/>
          <a:ln/>
        </p:spPr>
        <p:txBody>
          <a:bodyPr wrap="square" lIns="0" tIns="0" rIns="0" bIns="0" rtlCol="0" anchor="ctr"/>
          <a:lstStyle/>
          <a:p>
            <a:pPr marL="0" indent="0">
              <a:buNone/>
            </a:pPr>
            <a:r>
              <a:rPr lang="en-US" sz="1500" b="1" dirty="0">
                <a:solidFill>
                  <a:srgbClr val="111111"/>
                </a:solidFill>
                <a:latin typeface="Arial" panose="020B0604020202020204" pitchFamily="34" charset="0"/>
                <a:ea typeface="Arial Narrow" pitchFamily="34" charset="-122"/>
                <a:cs typeface="Arial" panose="020B0604020202020204" pitchFamily="34" charset="0"/>
              </a:rPr>
              <a:t>Lokale Jugendarbeit/Treffpunkt </a:t>
            </a:r>
            <a:endParaRPr lang="en-US" sz="1500" dirty="0">
              <a:latin typeface="Arial" panose="020B0604020202020204" pitchFamily="34" charset="0"/>
              <a:cs typeface="Arial" panose="020B0604020202020204" pitchFamily="34" charset="0"/>
            </a:endParaRPr>
          </a:p>
        </p:txBody>
      </p:sp>
      <p:sp>
        <p:nvSpPr>
          <p:cNvPr id="21" name="Text 15">
            <a:extLst>
              <a:ext uri="{FF2B5EF4-FFF2-40B4-BE49-F238E27FC236}">
                <a16:creationId xmlns:a16="http://schemas.microsoft.com/office/drawing/2014/main" id="{A191F534-2A9A-8BAF-9EED-7035FD5DFB4D}"/>
              </a:ext>
            </a:extLst>
          </p:cNvPr>
          <p:cNvSpPr/>
          <p:nvPr/>
        </p:nvSpPr>
        <p:spPr>
          <a:xfrm>
            <a:off x="1352177" y="1793121"/>
            <a:ext cx="3111522" cy="246888"/>
          </a:xfrm>
          <a:prstGeom prst="rect">
            <a:avLst/>
          </a:prstGeom>
          <a:noFill/>
          <a:ln/>
        </p:spPr>
        <p:txBody>
          <a:bodyPr wrap="square" lIns="0" tIns="0" rIns="0" bIns="0" rtlCol="0" anchor="ctr"/>
          <a:lstStyle/>
          <a:p>
            <a:pPr marL="0" indent="0">
              <a:buNone/>
            </a:pPr>
            <a:r>
              <a:rPr lang="en-US" sz="1500" b="1" dirty="0">
                <a:solidFill>
                  <a:srgbClr val="111111"/>
                </a:solidFill>
                <a:latin typeface="Arial" panose="020B0604020202020204" pitchFamily="34" charset="0"/>
                <a:ea typeface="Arial Narrow" pitchFamily="34" charset="-122"/>
                <a:cs typeface="Arial" panose="020B0604020202020204" pitchFamily="34" charset="0"/>
              </a:rPr>
              <a:t>Mobile Kinderanimation</a:t>
            </a:r>
            <a:endParaRPr lang="en-US" sz="1500" dirty="0">
              <a:latin typeface="Arial" panose="020B0604020202020204" pitchFamily="34" charset="0"/>
              <a:cs typeface="Arial" panose="020B0604020202020204" pitchFamily="34" charset="0"/>
            </a:endParaRPr>
          </a:p>
        </p:txBody>
      </p:sp>
      <p:sp>
        <p:nvSpPr>
          <p:cNvPr id="4" name="Shape 20">
            <a:extLst>
              <a:ext uri="{FF2B5EF4-FFF2-40B4-BE49-F238E27FC236}">
                <a16:creationId xmlns:a16="http://schemas.microsoft.com/office/drawing/2014/main" id="{69B2754A-3C1C-CE5E-7EAF-3C2BED7F5398}"/>
              </a:ext>
            </a:extLst>
          </p:cNvPr>
          <p:cNvSpPr/>
          <p:nvPr/>
        </p:nvSpPr>
        <p:spPr>
          <a:xfrm>
            <a:off x="1238910" y="3630471"/>
            <a:ext cx="4687396" cy="1205947"/>
          </a:xfrm>
          <a:prstGeom prst="roundRect">
            <a:avLst>
              <a:gd name="adj" fmla="val 6957"/>
            </a:avLst>
          </a:prstGeom>
          <a:solidFill>
            <a:srgbClr val="F6F6F6"/>
          </a:solidFill>
          <a:ln w="10160">
            <a:solidFill>
              <a:srgbClr val="DDDDDD"/>
            </a:solidFill>
            <a:prstDash val="solid"/>
          </a:ln>
        </p:spPr>
        <p:txBody>
          <a:bodyPr/>
          <a:lstStyle/>
          <a:p>
            <a:endParaRPr lang="de-CH" dirty="0"/>
          </a:p>
        </p:txBody>
      </p:sp>
      <p:sp>
        <p:nvSpPr>
          <p:cNvPr id="5" name="Text 18">
            <a:extLst>
              <a:ext uri="{FF2B5EF4-FFF2-40B4-BE49-F238E27FC236}">
                <a16:creationId xmlns:a16="http://schemas.microsoft.com/office/drawing/2014/main" id="{31E1E444-34F0-CD7C-67FB-D69281E505B9}"/>
              </a:ext>
            </a:extLst>
          </p:cNvPr>
          <p:cNvSpPr/>
          <p:nvPr/>
        </p:nvSpPr>
        <p:spPr>
          <a:xfrm>
            <a:off x="1773441" y="3714889"/>
            <a:ext cx="2276856" cy="246888"/>
          </a:xfrm>
          <a:prstGeom prst="rect">
            <a:avLst/>
          </a:prstGeom>
          <a:noFill/>
          <a:ln/>
        </p:spPr>
        <p:txBody>
          <a:bodyPr wrap="square" lIns="0" tIns="0" rIns="0" bIns="0" rtlCol="0" anchor="ctr"/>
          <a:lstStyle/>
          <a:p>
            <a:pPr marL="0" indent="0">
              <a:buNone/>
            </a:pPr>
            <a:r>
              <a:rPr lang="en-US" sz="1500" b="1" dirty="0">
                <a:solidFill>
                  <a:srgbClr val="111111"/>
                </a:solidFill>
                <a:latin typeface="Arial" panose="020B0604020202020204" pitchFamily="34" charset="0"/>
                <a:ea typeface="Arial Narrow" pitchFamily="34" charset="-122"/>
                <a:cs typeface="Arial" panose="020B0604020202020204" pitchFamily="34" charset="0"/>
              </a:rPr>
              <a:t>Projektarbeit</a:t>
            </a:r>
            <a:endParaRPr lang="en-US" sz="1500" dirty="0">
              <a:latin typeface="Arial" panose="020B0604020202020204" pitchFamily="34" charset="0"/>
              <a:cs typeface="Arial" panose="020B0604020202020204" pitchFamily="34" charset="0"/>
            </a:endParaRPr>
          </a:p>
        </p:txBody>
      </p:sp>
      <p:sp>
        <p:nvSpPr>
          <p:cNvPr id="7" name="Text 15">
            <a:extLst>
              <a:ext uri="{FF2B5EF4-FFF2-40B4-BE49-F238E27FC236}">
                <a16:creationId xmlns:a16="http://schemas.microsoft.com/office/drawing/2014/main" id="{916DC585-F936-B7CF-04B2-3854C846EA83}"/>
              </a:ext>
            </a:extLst>
          </p:cNvPr>
          <p:cNvSpPr/>
          <p:nvPr/>
        </p:nvSpPr>
        <p:spPr>
          <a:xfrm>
            <a:off x="6622765" y="3715015"/>
            <a:ext cx="3451315" cy="246888"/>
          </a:xfrm>
          <a:prstGeom prst="rect">
            <a:avLst/>
          </a:prstGeom>
          <a:noFill/>
          <a:ln/>
        </p:spPr>
        <p:txBody>
          <a:bodyPr wrap="square" lIns="0" tIns="0" rIns="0" bIns="0" rtlCol="0" anchor="ctr"/>
          <a:lstStyle/>
          <a:p>
            <a:pPr marL="0" indent="0">
              <a:buNone/>
            </a:pPr>
            <a:r>
              <a:rPr lang="en-US" sz="1500" b="1" dirty="0">
                <a:solidFill>
                  <a:srgbClr val="111111"/>
                </a:solidFill>
                <a:latin typeface="Arial" panose="020B0604020202020204" pitchFamily="34" charset="0"/>
                <a:ea typeface="Arial Narrow" pitchFamily="34" charset="-122"/>
                <a:cs typeface="Arial" panose="020B0604020202020204" pitchFamily="34" charset="0"/>
              </a:rPr>
              <a:t>Vernetzung und Vermittlung</a:t>
            </a:r>
            <a:endParaRPr lang="en-US" sz="1500" dirty="0">
              <a:latin typeface="Arial" panose="020B0604020202020204" pitchFamily="34" charset="0"/>
              <a:cs typeface="Arial" panose="020B0604020202020204" pitchFamily="34" charset="0"/>
            </a:endParaRPr>
          </a:p>
        </p:txBody>
      </p:sp>
      <p:pic>
        <p:nvPicPr>
          <p:cNvPr id="12" name="Grafik 11" descr="Marke 1 Silhouette">
            <a:extLst>
              <a:ext uri="{FF2B5EF4-FFF2-40B4-BE49-F238E27FC236}">
                <a16:creationId xmlns:a16="http://schemas.microsoft.com/office/drawing/2014/main" id="{BD3DE2D9-2606-32AA-B3CF-17C136295AA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5144" y="1752548"/>
            <a:ext cx="377938" cy="377938"/>
          </a:xfrm>
          <a:prstGeom prst="rect">
            <a:avLst/>
          </a:prstGeom>
        </p:spPr>
      </p:pic>
      <p:pic>
        <p:nvPicPr>
          <p:cNvPr id="31" name="Grafik 30" descr="Abzeichen Silhouette">
            <a:extLst>
              <a:ext uri="{FF2B5EF4-FFF2-40B4-BE49-F238E27FC236}">
                <a16:creationId xmlns:a16="http://schemas.microsoft.com/office/drawing/2014/main" id="{37D872CB-8626-9EF7-7F9D-1650C7876FF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326169" y="1740694"/>
            <a:ext cx="377938" cy="377938"/>
          </a:xfrm>
          <a:prstGeom prst="rect">
            <a:avLst/>
          </a:prstGeom>
        </p:spPr>
      </p:pic>
      <p:pic>
        <p:nvPicPr>
          <p:cNvPr id="33" name="Grafik 32" descr="Marke 3 Silhouette">
            <a:extLst>
              <a:ext uri="{FF2B5EF4-FFF2-40B4-BE49-F238E27FC236}">
                <a16:creationId xmlns:a16="http://schemas.microsoft.com/office/drawing/2014/main" id="{75BB38D0-12DC-07FD-AF29-EE958EF8218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978966" y="1726694"/>
            <a:ext cx="396150" cy="396150"/>
          </a:xfrm>
          <a:prstGeom prst="rect">
            <a:avLst/>
          </a:prstGeom>
        </p:spPr>
      </p:pic>
      <p:pic>
        <p:nvPicPr>
          <p:cNvPr id="35" name="Grafik 34" descr="Marke 4 Silhouette">
            <a:extLst>
              <a:ext uri="{FF2B5EF4-FFF2-40B4-BE49-F238E27FC236}">
                <a16:creationId xmlns:a16="http://schemas.microsoft.com/office/drawing/2014/main" id="{F99EE8B0-B84D-4AA7-8DD5-06F8CFBE243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336201" y="3673440"/>
            <a:ext cx="369392" cy="369392"/>
          </a:xfrm>
          <a:prstGeom prst="rect">
            <a:avLst/>
          </a:prstGeom>
        </p:spPr>
      </p:pic>
      <p:pic>
        <p:nvPicPr>
          <p:cNvPr id="37" name="Grafik 36" descr="Marke 5 Silhouette">
            <a:extLst>
              <a:ext uri="{FF2B5EF4-FFF2-40B4-BE49-F238E27FC236}">
                <a16:creationId xmlns:a16="http://schemas.microsoft.com/office/drawing/2014/main" id="{FAC3E5CA-528E-034D-7DC2-154C067A3DE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149181" y="3663409"/>
            <a:ext cx="389453" cy="389453"/>
          </a:xfrm>
          <a:prstGeom prst="rect">
            <a:avLst/>
          </a:prstGeom>
        </p:spPr>
      </p:pic>
      <p:sp>
        <p:nvSpPr>
          <p:cNvPr id="9" name="Text 13">
            <a:extLst>
              <a:ext uri="{FF2B5EF4-FFF2-40B4-BE49-F238E27FC236}">
                <a16:creationId xmlns:a16="http://schemas.microsoft.com/office/drawing/2014/main" id="{AD45F382-13D3-C9EB-EA81-1EB7BB681BDC}"/>
              </a:ext>
            </a:extLst>
          </p:cNvPr>
          <p:cNvSpPr/>
          <p:nvPr/>
        </p:nvSpPr>
        <p:spPr>
          <a:xfrm>
            <a:off x="8408748" y="2081150"/>
            <a:ext cx="2969756" cy="1378865"/>
          </a:xfrm>
          <a:prstGeom prst="rect">
            <a:avLst/>
          </a:prstGeom>
          <a:noFill/>
          <a:ln/>
        </p:spPr>
        <p:txBody>
          <a:bodyPr wrap="square" lIns="254" tIns="254" rIns="254" bIns="254" rtlCol="0" anchor="t">
            <a:normAutofit/>
          </a:bodyPr>
          <a:lstStyle/>
          <a:p>
            <a:pPr marL="0" indent="0">
              <a:buNone/>
            </a:pPr>
            <a:r>
              <a:rPr lang="en-US" sz="1200" dirty="0">
                <a:solidFill>
                  <a:srgbClr val="111111"/>
                </a:solidFill>
              </a:rPr>
              <a:t>16+ Jahre, </a:t>
            </a:r>
            <a:r>
              <a:rPr lang="en-US" sz="1200" b="1" dirty="0">
                <a:solidFill>
                  <a:srgbClr val="111111"/>
                </a:solidFill>
              </a:rPr>
              <a:t>öffentlicher Raum</a:t>
            </a:r>
          </a:p>
          <a:p>
            <a:pPr marL="171450" indent="-171450">
              <a:buFont typeface="Wingdings" panose="05000000000000000000" pitchFamily="2" charset="2"/>
              <a:buChar char="à"/>
            </a:pPr>
            <a:r>
              <a:rPr lang="en-US" sz="1200" dirty="0">
                <a:solidFill>
                  <a:srgbClr val="111111"/>
                </a:solidFill>
                <a:sym typeface="Wingdings" panose="05000000000000000000" pitchFamily="2" charset="2"/>
              </a:rPr>
              <a:t>Gespräche</a:t>
            </a:r>
          </a:p>
          <a:p>
            <a:pPr marL="171450" indent="-171450">
              <a:buFont typeface="Wingdings" panose="05000000000000000000" pitchFamily="2" charset="2"/>
              <a:buChar char="à"/>
            </a:pPr>
            <a:r>
              <a:rPr lang="en-US" sz="1200" dirty="0">
                <a:solidFill>
                  <a:srgbClr val="111111"/>
                </a:solidFill>
                <a:sym typeface="Wingdings" panose="05000000000000000000" pitchFamily="2" charset="2"/>
              </a:rPr>
              <a:t>Konflikte erkennen</a:t>
            </a:r>
          </a:p>
          <a:p>
            <a:pPr marL="171450" indent="-171450">
              <a:buFont typeface="Wingdings" panose="05000000000000000000" pitchFamily="2" charset="2"/>
              <a:buChar char="à"/>
            </a:pPr>
            <a:r>
              <a:rPr lang="en-US" sz="1200" dirty="0">
                <a:solidFill>
                  <a:srgbClr val="111111"/>
                </a:solidFill>
                <a:sym typeface="Wingdings" panose="05000000000000000000" pitchFamily="2" charset="2"/>
              </a:rPr>
              <a:t>Unterstützen</a:t>
            </a:r>
          </a:p>
          <a:p>
            <a:pPr marL="171450" indent="-171450">
              <a:buFont typeface="Wingdings" panose="05000000000000000000" pitchFamily="2" charset="2"/>
              <a:buChar char="à"/>
            </a:pPr>
            <a:r>
              <a:rPr lang="en-US" sz="1200" dirty="0">
                <a:solidFill>
                  <a:srgbClr val="111111"/>
                </a:solidFill>
                <a:sym typeface="Wingdings" panose="05000000000000000000" pitchFamily="2" charset="2"/>
              </a:rPr>
              <a:t>Vermitteln</a:t>
            </a:r>
          </a:p>
          <a:p>
            <a:pPr marL="171450" indent="-171450">
              <a:buFont typeface="Wingdings" panose="05000000000000000000" pitchFamily="2" charset="2"/>
              <a:buChar char="à"/>
            </a:pPr>
            <a:endParaRPr lang="en-US" sz="1200" dirty="0">
              <a:solidFill>
                <a:srgbClr val="111111"/>
              </a:solidFill>
              <a:sym typeface="Wingdings" panose="05000000000000000000" pitchFamily="2" charset="2"/>
            </a:endParaRPr>
          </a:p>
          <a:p>
            <a:pPr marL="171450" indent="-171450">
              <a:buFont typeface="Wingdings" panose="05000000000000000000" pitchFamily="2" charset="2"/>
              <a:buChar char="à"/>
            </a:pPr>
            <a:endParaRPr lang="en-US" sz="1200" dirty="0"/>
          </a:p>
          <a:p>
            <a:pPr marL="171450" indent="-171450">
              <a:buFont typeface="Wingdings" panose="05000000000000000000" pitchFamily="2" charset="2"/>
              <a:buChar char="à"/>
            </a:pPr>
            <a:endParaRPr lang="en-US" sz="1200" dirty="0"/>
          </a:p>
          <a:p>
            <a:pPr marL="171450" indent="-171450">
              <a:buFont typeface="Wingdings" panose="05000000000000000000" pitchFamily="2" charset="2"/>
              <a:buChar char="à"/>
            </a:pPr>
            <a:endParaRPr lang="en-US" sz="1200" dirty="0"/>
          </a:p>
          <a:p>
            <a:pPr marL="171450" indent="-171450">
              <a:buFont typeface="Wingdings" panose="05000000000000000000" pitchFamily="2" charset="2"/>
              <a:buChar char="à"/>
            </a:pPr>
            <a:endParaRPr lang="en-US" sz="1200" dirty="0"/>
          </a:p>
        </p:txBody>
      </p:sp>
      <p:sp>
        <p:nvSpPr>
          <p:cNvPr id="13" name="Text 13">
            <a:extLst>
              <a:ext uri="{FF2B5EF4-FFF2-40B4-BE49-F238E27FC236}">
                <a16:creationId xmlns:a16="http://schemas.microsoft.com/office/drawing/2014/main" id="{53802C1D-7142-8335-7B73-3659D748CA01}"/>
              </a:ext>
            </a:extLst>
          </p:cNvPr>
          <p:cNvSpPr/>
          <p:nvPr/>
        </p:nvSpPr>
        <p:spPr>
          <a:xfrm>
            <a:off x="1753560" y="3986587"/>
            <a:ext cx="2969756" cy="849832"/>
          </a:xfrm>
          <a:prstGeom prst="rect">
            <a:avLst/>
          </a:prstGeom>
          <a:noFill/>
          <a:ln/>
        </p:spPr>
        <p:txBody>
          <a:bodyPr wrap="square" lIns="254" tIns="254" rIns="254" bIns="254" rtlCol="0" anchor="t">
            <a:normAutofit/>
          </a:bodyPr>
          <a:lstStyle/>
          <a:p>
            <a:pPr marL="0" indent="0">
              <a:buNone/>
            </a:pPr>
            <a:br>
              <a:rPr lang="en-US" sz="1200" b="1" dirty="0">
                <a:solidFill>
                  <a:srgbClr val="111111"/>
                </a:solidFill>
                <a:sym typeface="Wingdings" panose="05000000000000000000" pitchFamily="2" charset="2"/>
              </a:rPr>
            </a:br>
            <a:r>
              <a:rPr lang="en-US" sz="1200" b="1" dirty="0">
                <a:solidFill>
                  <a:srgbClr val="111111"/>
                </a:solidFill>
                <a:sym typeface="Wingdings" panose="05000000000000000000" pitchFamily="2" charset="2"/>
              </a:rPr>
              <a:t> </a:t>
            </a:r>
            <a:r>
              <a:rPr lang="en-US" sz="1200" dirty="0">
                <a:solidFill>
                  <a:srgbClr val="111111"/>
                </a:solidFill>
                <a:sym typeface="Wingdings" panose="05000000000000000000" pitchFamily="2" charset="2"/>
              </a:rPr>
              <a:t>Workshops</a:t>
            </a:r>
          </a:p>
          <a:p>
            <a:pPr marL="171450" indent="-171450">
              <a:buFont typeface="Wingdings" panose="05000000000000000000" pitchFamily="2" charset="2"/>
              <a:buChar char="à"/>
            </a:pPr>
            <a:r>
              <a:rPr lang="en-US" sz="1200" dirty="0">
                <a:solidFill>
                  <a:srgbClr val="111111"/>
                </a:solidFill>
                <a:sym typeface="Wingdings" panose="05000000000000000000" pitchFamily="2" charset="2"/>
              </a:rPr>
              <a:t>Events</a:t>
            </a:r>
          </a:p>
          <a:p>
            <a:pPr marL="171450" indent="-171450">
              <a:buFont typeface="Wingdings" panose="05000000000000000000" pitchFamily="2" charset="2"/>
              <a:buChar char="à"/>
            </a:pPr>
            <a:r>
              <a:rPr lang="en-US" sz="1200" dirty="0">
                <a:solidFill>
                  <a:srgbClr val="111111"/>
                </a:solidFill>
                <a:sym typeface="Wingdings" panose="05000000000000000000" pitchFamily="2" charset="2"/>
              </a:rPr>
              <a:t>Beteiligung</a:t>
            </a:r>
          </a:p>
          <a:p>
            <a:pPr marL="171450" indent="-171450">
              <a:buFont typeface="Wingdings" panose="05000000000000000000" pitchFamily="2" charset="2"/>
              <a:buChar char="à"/>
            </a:pPr>
            <a:endParaRPr lang="en-US" sz="1200" dirty="0"/>
          </a:p>
          <a:p>
            <a:pPr marL="171450" indent="-171450">
              <a:buFont typeface="Wingdings" panose="05000000000000000000" pitchFamily="2" charset="2"/>
              <a:buChar char="à"/>
            </a:pPr>
            <a:endParaRPr lang="en-US" sz="1200" dirty="0"/>
          </a:p>
          <a:p>
            <a:pPr marL="171450" indent="-171450">
              <a:buFont typeface="Wingdings" panose="05000000000000000000" pitchFamily="2" charset="2"/>
              <a:buChar char="à"/>
            </a:pPr>
            <a:endParaRPr lang="en-US" sz="1200" dirty="0"/>
          </a:p>
          <a:p>
            <a:pPr marL="171450" indent="-171450">
              <a:buFont typeface="Wingdings" panose="05000000000000000000" pitchFamily="2" charset="2"/>
              <a:buChar char="à"/>
            </a:pPr>
            <a:endParaRPr lang="en-US" sz="1200" dirty="0"/>
          </a:p>
        </p:txBody>
      </p:sp>
      <p:sp>
        <p:nvSpPr>
          <p:cNvPr id="22" name="Text 13">
            <a:extLst>
              <a:ext uri="{FF2B5EF4-FFF2-40B4-BE49-F238E27FC236}">
                <a16:creationId xmlns:a16="http://schemas.microsoft.com/office/drawing/2014/main" id="{9C6DB020-BCC5-713F-604A-FFAA7B343701}"/>
              </a:ext>
            </a:extLst>
          </p:cNvPr>
          <p:cNvSpPr/>
          <p:nvPr/>
        </p:nvSpPr>
        <p:spPr>
          <a:xfrm>
            <a:off x="6632792" y="3986586"/>
            <a:ext cx="2969756" cy="934375"/>
          </a:xfrm>
          <a:prstGeom prst="rect">
            <a:avLst/>
          </a:prstGeom>
          <a:noFill/>
          <a:ln/>
        </p:spPr>
        <p:txBody>
          <a:bodyPr wrap="square" lIns="254" tIns="254" rIns="254" bIns="254" rtlCol="0" anchor="t">
            <a:normAutofit/>
          </a:bodyPr>
          <a:lstStyle/>
          <a:p>
            <a:pPr marL="0" indent="0">
              <a:buNone/>
            </a:pPr>
            <a:br>
              <a:rPr lang="en-US" sz="1200" b="1" dirty="0">
                <a:solidFill>
                  <a:srgbClr val="111111"/>
                </a:solidFill>
                <a:sym typeface="Wingdings" panose="05000000000000000000" pitchFamily="2" charset="2"/>
              </a:rPr>
            </a:br>
            <a:r>
              <a:rPr lang="en-US" sz="1200" dirty="0">
                <a:solidFill>
                  <a:srgbClr val="111111"/>
                </a:solidFill>
                <a:sym typeface="Wingdings" panose="05000000000000000000" pitchFamily="2" charset="2"/>
              </a:rPr>
              <a:t> Partner</a:t>
            </a:r>
          </a:p>
          <a:p>
            <a:pPr marL="171450" indent="-171450">
              <a:buFont typeface="Wingdings" panose="05000000000000000000" pitchFamily="2" charset="2"/>
              <a:buChar char="à"/>
            </a:pPr>
            <a:r>
              <a:rPr lang="en-US" sz="1200" dirty="0">
                <a:solidFill>
                  <a:srgbClr val="111111"/>
                </a:solidFill>
                <a:sym typeface="Wingdings" panose="05000000000000000000" pitchFamily="2" charset="2"/>
              </a:rPr>
              <a:t>Öffentlichkeit</a:t>
            </a:r>
          </a:p>
          <a:p>
            <a:pPr marL="171450" indent="-171450">
              <a:buFont typeface="Wingdings" panose="05000000000000000000" pitchFamily="2" charset="2"/>
              <a:buChar char="à"/>
            </a:pPr>
            <a:r>
              <a:rPr lang="en-US" sz="1200" dirty="0">
                <a:solidFill>
                  <a:srgbClr val="111111"/>
                </a:solidFill>
                <a:sym typeface="Wingdings" panose="05000000000000000000" pitchFamily="2" charset="2"/>
              </a:rPr>
              <a:t>Koordination</a:t>
            </a:r>
          </a:p>
          <a:p>
            <a:pPr marL="0" indent="0">
              <a:buNone/>
            </a:pPr>
            <a:endParaRPr lang="en-US" sz="1200" dirty="0"/>
          </a:p>
          <a:p>
            <a:pPr marL="171450" indent="-171450">
              <a:buFont typeface="Wingdings" panose="05000000000000000000" pitchFamily="2" charset="2"/>
              <a:buChar char="à"/>
            </a:pPr>
            <a:endParaRPr lang="en-US" sz="1200" dirty="0"/>
          </a:p>
          <a:p>
            <a:pPr marL="171450" indent="-171450">
              <a:buFont typeface="Wingdings" panose="05000000000000000000" pitchFamily="2" charset="2"/>
              <a:buChar char="à"/>
            </a:pPr>
            <a:endParaRPr lang="en-US" sz="1200" dirty="0"/>
          </a:p>
          <a:p>
            <a:pPr marL="171450" indent="-171450">
              <a:buFont typeface="Wingdings" panose="05000000000000000000" pitchFamily="2" charset="2"/>
              <a:buChar char="à"/>
            </a:pPr>
            <a:endParaRPr lang="en-US" sz="1200" dirty="0"/>
          </a:p>
        </p:txBody>
      </p:sp>
    </p:spTree>
    <p:extLst>
      <p:ext uri="{BB962C8B-B14F-4D97-AF65-F5344CB8AC3E}">
        <p14:creationId xmlns:p14="http://schemas.microsoft.com/office/powerpoint/2010/main" val="423276409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
          <p:cNvSpPr/>
          <p:nvPr/>
        </p:nvSpPr>
        <p:spPr>
          <a:xfrm>
            <a:off x="0" y="292608"/>
            <a:ext cx="182880" cy="6400800"/>
          </a:xfrm>
          <a:prstGeom prst="rect">
            <a:avLst/>
          </a:prstGeom>
          <a:solidFill>
            <a:srgbClr val="E30613">
              <a:alpha val="85000"/>
            </a:srgbClr>
          </a:solidFill>
          <a:ln w="12700">
            <a:solidFill>
              <a:srgbClr val="E30613">
                <a:alpha val="0"/>
              </a:srgbClr>
            </a:solidFill>
            <a:prstDash val="solid"/>
          </a:ln>
        </p:spPr>
        <p:txBody>
          <a:bodyPr/>
          <a:lstStyle/>
          <a:p>
            <a:endParaRPr lang="de-CH" dirty="0"/>
          </a:p>
        </p:txBody>
      </p:sp>
      <p:sp>
        <p:nvSpPr>
          <p:cNvPr id="9" name="Text 5"/>
          <p:cNvSpPr/>
          <p:nvPr/>
        </p:nvSpPr>
        <p:spPr>
          <a:xfrm>
            <a:off x="731520" y="548640"/>
            <a:ext cx="9326880" cy="411480"/>
          </a:xfrm>
          <a:prstGeom prst="rect">
            <a:avLst/>
          </a:prstGeom>
          <a:noFill/>
          <a:ln/>
        </p:spPr>
        <p:txBody>
          <a:bodyPr wrap="square" lIns="0" tIns="0" rIns="0" bIns="0" rtlCol="0" anchor="ctr"/>
          <a:lstStyle/>
          <a:p>
            <a:pPr marL="0" indent="0">
              <a:buNone/>
            </a:pPr>
            <a:r>
              <a:rPr lang="en-US" sz="2500" b="1" dirty="0">
                <a:solidFill>
                  <a:srgbClr val="111111"/>
                </a:solidFill>
                <a:latin typeface="Arial" panose="020B0604020202020204" pitchFamily="34" charset="0"/>
                <a:ea typeface="Arial Narrow" pitchFamily="34" charset="-122"/>
                <a:cs typeface="Arial" panose="020B0604020202020204" pitchFamily="34" charset="0"/>
              </a:rPr>
              <a:t>Startprogram ab Sommer 2026</a:t>
            </a:r>
            <a:endParaRPr lang="en-US" sz="2500" dirty="0">
              <a:latin typeface="Arial" panose="020B0604020202020204" pitchFamily="34" charset="0"/>
              <a:cs typeface="Arial" panose="020B0604020202020204" pitchFamily="34" charset="0"/>
            </a:endParaRPr>
          </a:p>
        </p:txBody>
      </p:sp>
      <p:sp>
        <p:nvSpPr>
          <p:cNvPr id="12" name="Shape 8"/>
          <p:cNvSpPr/>
          <p:nvPr/>
        </p:nvSpPr>
        <p:spPr>
          <a:xfrm>
            <a:off x="868680" y="1325880"/>
            <a:ext cx="8778240" cy="502920"/>
          </a:xfrm>
          <a:prstGeom prst="roundRect">
            <a:avLst>
              <a:gd name="adj" fmla="val 7273"/>
            </a:avLst>
          </a:prstGeom>
          <a:solidFill>
            <a:srgbClr val="F6F6F6"/>
          </a:solidFill>
          <a:ln w="12700">
            <a:solidFill>
              <a:srgbClr val="DDDDDD">
                <a:alpha val="50000"/>
              </a:srgbClr>
            </a:solidFill>
            <a:prstDash val="solid"/>
          </a:ln>
        </p:spPr>
        <p:txBody>
          <a:bodyPr/>
          <a:lstStyle/>
          <a:p>
            <a:endParaRPr lang="de-CH" dirty="0"/>
          </a:p>
        </p:txBody>
      </p:sp>
      <p:sp>
        <p:nvSpPr>
          <p:cNvPr id="13" name="Text 9"/>
          <p:cNvSpPr/>
          <p:nvPr/>
        </p:nvSpPr>
        <p:spPr>
          <a:xfrm>
            <a:off x="1005840" y="1453896"/>
            <a:ext cx="594360" cy="182880"/>
          </a:xfrm>
          <a:prstGeom prst="rect">
            <a:avLst/>
          </a:prstGeom>
          <a:noFill/>
          <a:ln/>
        </p:spPr>
        <p:txBody>
          <a:bodyPr wrap="square" lIns="0" tIns="0" rIns="0" bIns="0" rtlCol="0" anchor="ctr"/>
          <a:lstStyle/>
          <a:p>
            <a:pPr marL="0" indent="0">
              <a:buNone/>
            </a:pPr>
            <a:r>
              <a:rPr lang="en-US" sz="1200" b="1" dirty="0">
                <a:solidFill>
                  <a:srgbClr val="E30613"/>
                </a:solidFill>
              </a:rPr>
              <a:t>Mi</a:t>
            </a:r>
            <a:endParaRPr lang="en-US" sz="1200" dirty="0"/>
          </a:p>
        </p:txBody>
      </p:sp>
      <p:sp>
        <p:nvSpPr>
          <p:cNvPr id="14" name="Text 10"/>
          <p:cNvSpPr/>
          <p:nvPr/>
        </p:nvSpPr>
        <p:spPr>
          <a:xfrm>
            <a:off x="1828800" y="1453896"/>
            <a:ext cx="1188720" cy="182880"/>
          </a:xfrm>
          <a:prstGeom prst="rect">
            <a:avLst/>
          </a:prstGeom>
          <a:noFill/>
          <a:ln/>
        </p:spPr>
        <p:txBody>
          <a:bodyPr wrap="square" lIns="0" tIns="0" rIns="0" bIns="0" rtlCol="0" anchor="ctr"/>
          <a:lstStyle/>
          <a:p>
            <a:pPr marL="0" indent="0">
              <a:buNone/>
            </a:pPr>
            <a:r>
              <a:rPr lang="en-US" sz="1100" dirty="0"/>
              <a:t>2× monatlich</a:t>
            </a:r>
          </a:p>
        </p:txBody>
      </p:sp>
      <p:sp>
        <p:nvSpPr>
          <p:cNvPr id="15" name="Text 11"/>
          <p:cNvSpPr/>
          <p:nvPr/>
        </p:nvSpPr>
        <p:spPr>
          <a:xfrm>
            <a:off x="3337560" y="1453896"/>
            <a:ext cx="5303520" cy="182880"/>
          </a:xfrm>
          <a:prstGeom prst="rect">
            <a:avLst/>
          </a:prstGeom>
          <a:noFill/>
          <a:ln/>
        </p:spPr>
        <p:txBody>
          <a:bodyPr wrap="square" lIns="0" tIns="0" rIns="0" bIns="0" rtlCol="0" anchor="ctr"/>
          <a:lstStyle/>
          <a:p>
            <a:pPr marL="0" indent="0">
              <a:buNone/>
            </a:pPr>
            <a:r>
              <a:rPr lang="en-US" sz="1200" b="1" dirty="0">
                <a:solidFill>
                  <a:srgbClr val="111111"/>
                </a:solidFill>
              </a:rPr>
              <a:t>Treffangebot Atlantis, 14–18 Uhr</a:t>
            </a:r>
            <a:endParaRPr lang="en-US" sz="1200" dirty="0"/>
          </a:p>
        </p:txBody>
      </p:sp>
      <p:sp>
        <p:nvSpPr>
          <p:cNvPr id="16" name="Shape 12"/>
          <p:cNvSpPr/>
          <p:nvPr/>
        </p:nvSpPr>
        <p:spPr>
          <a:xfrm>
            <a:off x="868680" y="2039112"/>
            <a:ext cx="8778240" cy="502920"/>
          </a:xfrm>
          <a:prstGeom prst="roundRect">
            <a:avLst>
              <a:gd name="adj" fmla="val 7273"/>
            </a:avLst>
          </a:prstGeom>
          <a:solidFill>
            <a:srgbClr val="FFFFFF"/>
          </a:solidFill>
          <a:ln w="12700">
            <a:solidFill>
              <a:srgbClr val="DDDDDD">
                <a:alpha val="50000"/>
              </a:srgbClr>
            </a:solidFill>
            <a:prstDash val="solid"/>
          </a:ln>
        </p:spPr>
        <p:txBody>
          <a:bodyPr/>
          <a:lstStyle/>
          <a:p>
            <a:endParaRPr lang="de-CH" dirty="0"/>
          </a:p>
        </p:txBody>
      </p:sp>
      <p:sp>
        <p:nvSpPr>
          <p:cNvPr id="17" name="Text 13"/>
          <p:cNvSpPr/>
          <p:nvPr/>
        </p:nvSpPr>
        <p:spPr>
          <a:xfrm>
            <a:off x="1005840" y="2167128"/>
            <a:ext cx="594360" cy="182880"/>
          </a:xfrm>
          <a:prstGeom prst="rect">
            <a:avLst/>
          </a:prstGeom>
          <a:noFill/>
          <a:ln/>
        </p:spPr>
        <p:txBody>
          <a:bodyPr wrap="square" lIns="0" tIns="0" rIns="0" bIns="0" rtlCol="0" anchor="ctr"/>
          <a:lstStyle/>
          <a:p>
            <a:pPr marL="0" indent="0">
              <a:buNone/>
            </a:pPr>
            <a:r>
              <a:rPr lang="en-US" sz="1200" b="1" dirty="0">
                <a:solidFill>
                  <a:srgbClr val="E30613"/>
                </a:solidFill>
              </a:rPr>
              <a:t>Mi</a:t>
            </a:r>
            <a:endParaRPr lang="en-US" sz="1200" dirty="0"/>
          </a:p>
        </p:txBody>
      </p:sp>
      <p:sp>
        <p:nvSpPr>
          <p:cNvPr id="18" name="Text 14"/>
          <p:cNvSpPr/>
          <p:nvPr/>
        </p:nvSpPr>
        <p:spPr>
          <a:xfrm>
            <a:off x="1828800" y="2167128"/>
            <a:ext cx="1188720" cy="182880"/>
          </a:xfrm>
          <a:prstGeom prst="rect">
            <a:avLst/>
          </a:prstGeom>
          <a:noFill/>
          <a:ln/>
        </p:spPr>
        <p:txBody>
          <a:bodyPr wrap="square" lIns="0" tIns="0" rIns="0" bIns="0" rtlCol="0" anchor="ctr"/>
          <a:lstStyle/>
          <a:p>
            <a:pPr marL="0" indent="0">
              <a:buNone/>
            </a:pPr>
            <a:r>
              <a:rPr lang="en-US" sz="1100" dirty="0"/>
              <a:t>2× monatlich</a:t>
            </a:r>
          </a:p>
        </p:txBody>
      </p:sp>
      <p:sp>
        <p:nvSpPr>
          <p:cNvPr id="19" name="Text 15"/>
          <p:cNvSpPr/>
          <p:nvPr/>
        </p:nvSpPr>
        <p:spPr>
          <a:xfrm>
            <a:off x="3337560" y="2167128"/>
            <a:ext cx="5303520" cy="182880"/>
          </a:xfrm>
          <a:prstGeom prst="rect">
            <a:avLst/>
          </a:prstGeom>
          <a:noFill/>
          <a:ln/>
        </p:spPr>
        <p:txBody>
          <a:bodyPr wrap="square" lIns="0" tIns="0" rIns="0" bIns="0" rtlCol="0" anchor="ctr"/>
          <a:lstStyle/>
          <a:p>
            <a:pPr marL="0" indent="0">
              <a:buNone/>
            </a:pPr>
            <a:r>
              <a:rPr lang="en-US" sz="1200" b="1" dirty="0">
                <a:solidFill>
                  <a:srgbClr val="111111"/>
                </a:solidFill>
              </a:rPr>
              <a:t>Spielnachmittag Schulhausplatz/Dorfplatz, 14–17 Uhr</a:t>
            </a:r>
            <a:endParaRPr lang="en-US" sz="1200" dirty="0"/>
          </a:p>
        </p:txBody>
      </p:sp>
      <p:sp>
        <p:nvSpPr>
          <p:cNvPr id="20" name="Shape 16"/>
          <p:cNvSpPr/>
          <p:nvPr/>
        </p:nvSpPr>
        <p:spPr>
          <a:xfrm>
            <a:off x="868680" y="2752344"/>
            <a:ext cx="8778240" cy="502920"/>
          </a:xfrm>
          <a:prstGeom prst="roundRect">
            <a:avLst>
              <a:gd name="adj" fmla="val 7273"/>
            </a:avLst>
          </a:prstGeom>
          <a:solidFill>
            <a:srgbClr val="F6F6F6"/>
          </a:solidFill>
          <a:ln w="12700">
            <a:solidFill>
              <a:srgbClr val="DDDDDD">
                <a:alpha val="50000"/>
              </a:srgbClr>
            </a:solidFill>
            <a:prstDash val="solid"/>
          </a:ln>
        </p:spPr>
        <p:txBody>
          <a:bodyPr/>
          <a:lstStyle/>
          <a:p>
            <a:endParaRPr lang="de-CH" dirty="0"/>
          </a:p>
        </p:txBody>
      </p:sp>
      <p:sp>
        <p:nvSpPr>
          <p:cNvPr id="21" name="Text 17"/>
          <p:cNvSpPr/>
          <p:nvPr/>
        </p:nvSpPr>
        <p:spPr>
          <a:xfrm>
            <a:off x="1005840" y="2880360"/>
            <a:ext cx="594360" cy="182880"/>
          </a:xfrm>
          <a:prstGeom prst="rect">
            <a:avLst/>
          </a:prstGeom>
          <a:noFill/>
          <a:ln/>
        </p:spPr>
        <p:txBody>
          <a:bodyPr wrap="square" lIns="0" tIns="0" rIns="0" bIns="0" rtlCol="0" anchor="ctr"/>
          <a:lstStyle/>
          <a:p>
            <a:pPr marL="0" indent="0">
              <a:buNone/>
            </a:pPr>
            <a:r>
              <a:rPr lang="en-US" sz="1200" b="1" dirty="0">
                <a:solidFill>
                  <a:srgbClr val="E30613"/>
                </a:solidFill>
              </a:rPr>
              <a:t>Do</a:t>
            </a:r>
            <a:endParaRPr lang="en-US" sz="1200" dirty="0"/>
          </a:p>
        </p:txBody>
      </p:sp>
      <p:sp>
        <p:nvSpPr>
          <p:cNvPr id="22" name="Text 18"/>
          <p:cNvSpPr/>
          <p:nvPr/>
        </p:nvSpPr>
        <p:spPr>
          <a:xfrm>
            <a:off x="1828800" y="2880360"/>
            <a:ext cx="1188720" cy="182880"/>
          </a:xfrm>
          <a:prstGeom prst="rect">
            <a:avLst/>
          </a:prstGeom>
          <a:noFill/>
          <a:ln/>
        </p:spPr>
        <p:txBody>
          <a:bodyPr wrap="square" lIns="0" tIns="0" rIns="0" bIns="0" rtlCol="0" anchor="ctr"/>
          <a:lstStyle/>
          <a:p>
            <a:pPr marL="0" indent="0">
              <a:buNone/>
            </a:pPr>
            <a:r>
              <a:rPr lang="en-US" sz="1100" dirty="0"/>
              <a:t>2× monatlich</a:t>
            </a:r>
          </a:p>
        </p:txBody>
      </p:sp>
      <p:sp>
        <p:nvSpPr>
          <p:cNvPr id="23" name="Text 19"/>
          <p:cNvSpPr/>
          <p:nvPr/>
        </p:nvSpPr>
        <p:spPr>
          <a:xfrm>
            <a:off x="3337560" y="2880360"/>
            <a:ext cx="5303520" cy="182880"/>
          </a:xfrm>
          <a:prstGeom prst="rect">
            <a:avLst/>
          </a:prstGeom>
          <a:noFill/>
          <a:ln/>
        </p:spPr>
        <p:txBody>
          <a:bodyPr wrap="square" lIns="0" tIns="0" rIns="0" bIns="0" rtlCol="0" anchor="ctr"/>
          <a:lstStyle/>
          <a:p>
            <a:pPr marL="0" indent="0">
              <a:buNone/>
            </a:pPr>
            <a:r>
              <a:rPr lang="en-US" sz="1200" b="1" dirty="0">
                <a:solidFill>
                  <a:srgbClr val="111111"/>
                </a:solidFill>
              </a:rPr>
              <a:t>Spezialangebot / Workshop</a:t>
            </a:r>
            <a:endParaRPr lang="en-US" sz="1200" dirty="0"/>
          </a:p>
        </p:txBody>
      </p:sp>
      <p:sp>
        <p:nvSpPr>
          <p:cNvPr id="24" name="Shape 20"/>
          <p:cNvSpPr/>
          <p:nvPr/>
        </p:nvSpPr>
        <p:spPr>
          <a:xfrm>
            <a:off x="868680" y="3465576"/>
            <a:ext cx="8778240" cy="502920"/>
          </a:xfrm>
          <a:prstGeom prst="roundRect">
            <a:avLst>
              <a:gd name="adj" fmla="val 7273"/>
            </a:avLst>
          </a:prstGeom>
          <a:solidFill>
            <a:srgbClr val="FFFFFF"/>
          </a:solidFill>
          <a:ln w="12700">
            <a:solidFill>
              <a:srgbClr val="DDDDDD">
                <a:alpha val="50000"/>
              </a:srgbClr>
            </a:solidFill>
            <a:prstDash val="solid"/>
          </a:ln>
        </p:spPr>
        <p:txBody>
          <a:bodyPr/>
          <a:lstStyle/>
          <a:p>
            <a:endParaRPr lang="de-CH" dirty="0"/>
          </a:p>
        </p:txBody>
      </p:sp>
      <p:sp>
        <p:nvSpPr>
          <p:cNvPr id="25" name="Text 21"/>
          <p:cNvSpPr/>
          <p:nvPr/>
        </p:nvSpPr>
        <p:spPr>
          <a:xfrm>
            <a:off x="1005840" y="3593592"/>
            <a:ext cx="594360" cy="182880"/>
          </a:xfrm>
          <a:prstGeom prst="rect">
            <a:avLst/>
          </a:prstGeom>
          <a:noFill/>
          <a:ln/>
        </p:spPr>
        <p:txBody>
          <a:bodyPr wrap="square" lIns="0" tIns="0" rIns="0" bIns="0" rtlCol="0" anchor="ctr"/>
          <a:lstStyle/>
          <a:p>
            <a:pPr marL="0" indent="0">
              <a:buNone/>
            </a:pPr>
            <a:r>
              <a:rPr lang="en-US" sz="1200" b="1" dirty="0">
                <a:solidFill>
                  <a:srgbClr val="E30613"/>
                </a:solidFill>
              </a:rPr>
              <a:t>Fr</a:t>
            </a:r>
            <a:endParaRPr lang="en-US" sz="1200" dirty="0"/>
          </a:p>
        </p:txBody>
      </p:sp>
      <p:sp>
        <p:nvSpPr>
          <p:cNvPr id="26" name="Text 22"/>
          <p:cNvSpPr/>
          <p:nvPr/>
        </p:nvSpPr>
        <p:spPr>
          <a:xfrm>
            <a:off x="1828800" y="3593592"/>
            <a:ext cx="1188720" cy="182880"/>
          </a:xfrm>
          <a:prstGeom prst="rect">
            <a:avLst/>
          </a:prstGeom>
          <a:noFill/>
          <a:ln/>
        </p:spPr>
        <p:txBody>
          <a:bodyPr wrap="square" lIns="0" tIns="0" rIns="0" bIns="0" rtlCol="0" anchor="ctr"/>
          <a:lstStyle/>
          <a:p>
            <a:pPr marL="0" indent="0">
              <a:buNone/>
            </a:pPr>
            <a:r>
              <a:rPr lang="en-US" sz="1100" dirty="0"/>
              <a:t>wöchentlich</a:t>
            </a:r>
          </a:p>
        </p:txBody>
      </p:sp>
      <p:sp>
        <p:nvSpPr>
          <p:cNvPr id="27" name="Text 23"/>
          <p:cNvSpPr/>
          <p:nvPr/>
        </p:nvSpPr>
        <p:spPr>
          <a:xfrm>
            <a:off x="3337560" y="3593592"/>
            <a:ext cx="5303520" cy="182880"/>
          </a:xfrm>
          <a:prstGeom prst="rect">
            <a:avLst/>
          </a:prstGeom>
          <a:noFill/>
          <a:ln/>
        </p:spPr>
        <p:txBody>
          <a:bodyPr wrap="square" lIns="0" tIns="0" rIns="0" bIns="0" rtlCol="0" anchor="ctr"/>
          <a:lstStyle/>
          <a:p>
            <a:pPr marL="0" indent="0">
              <a:buNone/>
            </a:pPr>
            <a:r>
              <a:rPr lang="en-US" sz="1200" b="1" dirty="0">
                <a:solidFill>
                  <a:srgbClr val="111111"/>
                </a:solidFill>
              </a:rPr>
              <a:t>Spielnachmittag Bauhalde, 14–17 Uhr</a:t>
            </a:r>
            <a:endParaRPr lang="en-US" sz="1200" dirty="0"/>
          </a:p>
        </p:txBody>
      </p:sp>
      <p:sp>
        <p:nvSpPr>
          <p:cNvPr id="28" name="Shape 24"/>
          <p:cNvSpPr/>
          <p:nvPr/>
        </p:nvSpPr>
        <p:spPr>
          <a:xfrm>
            <a:off x="868680" y="4178808"/>
            <a:ext cx="8778240" cy="502920"/>
          </a:xfrm>
          <a:prstGeom prst="roundRect">
            <a:avLst>
              <a:gd name="adj" fmla="val 7273"/>
            </a:avLst>
          </a:prstGeom>
          <a:solidFill>
            <a:srgbClr val="F6F6F6"/>
          </a:solidFill>
          <a:ln w="12700">
            <a:solidFill>
              <a:srgbClr val="DDDDDD">
                <a:alpha val="50000"/>
              </a:srgbClr>
            </a:solidFill>
            <a:prstDash val="solid"/>
          </a:ln>
        </p:spPr>
        <p:txBody>
          <a:bodyPr/>
          <a:lstStyle/>
          <a:p>
            <a:endParaRPr lang="de-CH" dirty="0"/>
          </a:p>
        </p:txBody>
      </p:sp>
      <p:sp>
        <p:nvSpPr>
          <p:cNvPr id="29" name="Text 25"/>
          <p:cNvSpPr/>
          <p:nvPr/>
        </p:nvSpPr>
        <p:spPr>
          <a:xfrm>
            <a:off x="1005840" y="4306824"/>
            <a:ext cx="594360" cy="182880"/>
          </a:xfrm>
          <a:prstGeom prst="rect">
            <a:avLst/>
          </a:prstGeom>
          <a:noFill/>
          <a:ln/>
        </p:spPr>
        <p:txBody>
          <a:bodyPr wrap="square" lIns="0" tIns="0" rIns="0" bIns="0" rtlCol="0" anchor="ctr"/>
          <a:lstStyle/>
          <a:p>
            <a:pPr marL="0" indent="0">
              <a:buNone/>
            </a:pPr>
            <a:r>
              <a:rPr lang="en-US" sz="1200" b="1" dirty="0">
                <a:solidFill>
                  <a:srgbClr val="E30613"/>
                </a:solidFill>
              </a:rPr>
              <a:t>Fr/Sa</a:t>
            </a:r>
            <a:endParaRPr lang="en-US" sz="1200" dirty="0"/>
          </a:p>
        </p:txBody>
      </p:sp>
      <p:sp>
        <p:nvSpPr>
          <p:cNvPr id="30" name="Text 26"/>
          <p:cNvSpPr/>
          <p:nvPr/>
        </p:nvSpPr>
        <p:spPr>
          <a:xfrm>
            <a:off x="1828800" y="4306824"/>
            <a:ext cx="1188720" cy="182880"/>
          </a:xfrm>
          <a:prstGeom prst="rect">
            <a:avLst/>
          </a:prstGeom>
          <a:noFill/>
          <a:ln/>
        </p:spPr>
        <p:txBody>
          <a:bodyPr wrap="square" lIns="0" tIns="0" rIns="0" bIns="0" rtlCol="0" anchor="ctr"/>
          <a:lstStyle/>
          <a:p>
            <a:pPr marL="0" indent="0">
              <a:buNone/>
            </a:pPr>
            <a:r>
              <a:rPr lang="en-US" sz="1100" dirty="0"/>
              <a:t>1× monatlich</a:t>
            </a:r>
          </a:p>
        </p:txBody>
      </p:sp>
      <p:sp>
        <p:nvSpPr>
          <p:cNvPr id="31" name="Text 27"/>
          <p:cNvSpPr/>
          <p:nvPr/>
        </p:nvSpPr>
        <p:spPr>
          <a:xfrm>
            <a:off x="3337560" y="4306824"/>
            <a:ext cx="5303520" cy="182880"/>
          </a:xfrm>
          <a:prstGeom prst="rect">
            <a:avLst/>
          </a:prstGeom>
          <a:noFill/>
          <a:ln/>
        </p:spPr>
        <p:txBody>
          <a:bodyPr wrap="square" lIns="0" tIns="0" rIns="0" bIns="0" rtlCol="0" anchor="ctr"/>
          <a:lstStyle/>
          <a:p>
            <a:pPr marL="0" indent="0">
              <a:buNone/>
            </a:pPr>
            <a:r>
              <a:rPr lang="en-US" sz="1200" b="1" dirty="0">
                <a:solidFill>
                  <a:srgbClr val="111111"/>
                </a:solidFill>
              </a:rPr>
              <a:t>Mobile Präsenz im öffentlichen Raum</a:t>
            </a:r>
            <a:endParaRPr lang="en-US" sz="1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8">
            <a:extLst>
              <a:ext uri="{FF2B5EF4-FFF2-40B4-BE49-F238E27FC236}">
                <a16:creationId xmlns:a16="http://schemas.microsoft.com/office/drawing/2014/main" id="{99519F28-EF49-CA63-EC67-BF75DAF5AAE2}"/>
              </a:ext>
            </a:extLst>
          </p:cNvPr>
          <p:cNvSpPr/>
          <p:nvPr/>
        </p:nvSpPr>
        <p:spPr>
          <a:xfrm>
            <a:off x="1005840" y="3226416"/>
            <a:ext cx="9852976" cy="1437024"/>
          </a:xfrm>
          <a:prstGeom prst="roundRect">
            <a:avLst>
              <a:gd name="adj" fmla="val 3333"/>
            </a:avLst>
          </a:prstGeom>
          <a:solidFill>
            <a:srgbClr val="F6F6F6"/>
          </a:solidFill>
          <a:ln w="10160">
            <a:solidFill>
              <a:srgbClr val="DDDDDD"/>
            </a:solidFill>
            <a:prstDash val="solid"/>
          </a:ln>
        </p:spPr>
        <p:txBody>
          <a:bodyPr/>
          <a:lstStyle/>
          <a:p>
            <a:endParaRPr lang="de-CH" dirty="0"/>
          </a:p>
        </p:txBody>
      </p:sp>
      <p:sp>
        <p:nvSpPr>
          <p:cNvPr id="5" name="Shape 3"/>
          <p:cNvSpPr/>
          <p:nvPr/>
        </p:nvSpPr>
        <p:spPr>
          <a:xfrm>
            <a:off x="0" y="292608"/>
            <a:ext cx="182880" cy="6400800"/>
          </a:xfrm>
          <a:prstGeom prst="rect">
            <a:avLst/>
          </a:prstGeom>
          <a:solidFill>
            <a:srgbClr val="E30613">
              <a:alpha val="85000"/>
            </a:srgbClr>
          </a:solidFill>
          <a:ln w="12700">
            <a:solidFill>
              <a:srgbClr val="E30613">
                <a:alpha val="0"/>
              </a:srgbClr>
            </a:solidFill>
            <a:prstDash val="solid"/>
          </a:ln>
        </p:spPr>
        <p:txBody>
          <a:bodyPr/>
          <a:lstStyle/>
          <a:p>
            <a:endParaRPr lang="de-CH" dirty="0"/>
          </a:p>
        </p:txBody>
      </p:sp>
      <p:sp>
        <p:nvSpPr>
          <p:cNvPr id="9" name="Text 5"/>
          <p:cNvSpPr/>
          <p:nvPr/>
        </p:nvSpPr>
        <p:spPr>
          <a:xfrm>
            <a:off x="731520" y="548640"/>
            <a:ext cx="9326880" cy="411480"/>
          </a:xfrm>
          <a:prstGeom prst="rect">
            <a:avLst/>
          </a:prstGeom>
          <a:noFill/>
          <a:ln/>
        </p:spPr>
        <p:txBody>
          <a:bodyPr wrap="square" lIns="0" tIns="0" rIns="0" bIns="0" rtlCol="0" anchor="ctr"/>
          <a:lstStyle/>
          <a:p>
            <a:pPr marL="0" indent="0">
              <a:buNone/>
            </a:pPr>
            <a:r>
              <a:rPr lang="en-US" sz="2500" b="1" dirty="0">
                <a:solidFill>
                  <a:srgbClr val="111111"/>
                </a:solidFill>
                <a:latin typeface="Arial" panose="020B0604020202020204" pitchFamily="34" charset="0"/>
                <a:ea typeface="Arial Narrow" pitchFamily="34" charset="-122"/>
                <a:cs typeface="Arial" panose="020B0604020202020204" pitchFamily="34" charset="0"/>
              </a:rPr>
              <a:t>Ressourcen</a:t>
            </a:r>
            <a:endParaRPr lang="en-US" sz="2500" dirty="0">
              <a:latin typeface="Arial" panose="020B0604020202020204" pitchFamily="34" charset="0"/>
              <a:cs typeface="Arial" panose="020B0604020202020204" pitchFamily="34" charset="0"/>
            </a:endParaRPr>
          </a:p>
        </p:txBody>
      </p:sp>
      <p:sp>
        <p:nvSpPr>
          <p:cNvPr id="12" name="Text 8"/>
          <p:cNvSpPr/>
          <p:nvPr/>
        </p:nvSpPr>
        <p:spPr>
          <a:xfrm>
            <a:off x="1097386" y="1683925"/>
            <a:ext cx="1920240" cy="502920"/>
          </a:xfrm>
          <a:prstGeom prst="rect">
            <a:avLst/>
          </a:prstGeom>
          <a:noFill/>
          <a:ln/>
        </p:spPr>
        <p:txBody>
          <a:bodyPr wrap="square" lIns="0" tIns="0" rIns="0" bIns="0" rtlCol="0" anchor="ctr"/>
          <a:lstStyle/>
          <a:p>
            <a:pPr marL="0" indent="0" algn="ctr">
              <a:buNone/>
            </a:pPr>
            <a:r>
              <a:rPr lang="en-US" sz="3000" b="1" dirty="0">
                <a:solidFill>
                  <a:srgbClr val="E30613"/>
                </a:solidFill>
                <a:latin typeface="Arial" panose="020B0604020202020204" pitchFamily="34" charset="0"/>
                <a:ea typeface="Arial Narrow" pitchFamily="34" charset="-122"/>
                <a:cs typeface="Arial" panose="020B0604020202020204" pitchFamily="34" charset="0"/>
              </a:rPr>
              <a:t>1.4</a:t>
            </a:r>
            <a:endParaRPr lang="en-US" sz="3000" dirty="0">
              <a:latin typeface="Arial" panose="020B0604020202020204" pitchFamily="34" charset="0"/>
              <a:cs typeface="Arial" panose="020B0604020202020204" pitchFamily="34" charset="0"/>
            </a:endParaRPr>
          </a:p>
        </p:txBody>
      </p:sp>
      <p:sp>
        <p:nvSpPr>
          <p:cNvPr id="13" name="Text 9"/>
          <p:cNvSpPr/>
          <p:nvPr/>
        </p:nvSpPr>
        <p:spPr>
          <a:xfrm>
            <a:off x="1120140" y="2423160"/>
            <a:ext cx="1920240" cy="411480"/>
          </a:xfrm>
          <a:prstGeom prst="rect">
            <a:avLst/>
          </a:prstGeom>
          <a:noFill/>
          <a:ln/>
        </p:spPr>
        <p:txBody>
          <a:bodyPr wrap="square" lIns="0" tIns="0" rIns="0" bIns="0" rtlCol="0" anchor="ctr">
            <a:normAutofit/>
          </a:bodyPr>
          <a:lstStyle/>
          <a:p>
            <a:pPr marL="0" indent="0" algn="ctr">
              <a:buNone/>
            </a:pPr>
            <a:r>
              <a:rPr lang="en-US" sz="1200" dirty="0">
                <a:solidFill>
                  <a:srgbClr val="111111"/>
                </a:solidFill>
              </a:rPr>
              <a:t>Vollzeitstellen</a:t>
            </a:r>
            <a:endParaRPr lang="en-US" sz="1200" dirty="0"/>
          </a:p>
          <a:p>
            <a:pPr marL="0" indent="0" algn="ctr">
              <a:buNone/>
            </a:pPr>
            <a:r>
              <a:rPr lang="en-US" sz="1200" dirty="0">
                <a:solidFill>
                  <a:srgbClr val="111111"/>
                </a:solidFill>
              </a:rPr>
              <a:t>/ 140 Stellenprozente</a:t>
            </a:r>
            <a:endParaRPr lang="en-US" sz="1200" dirty="0"/>
          </a:p>
        </p:txBody>
      </p:sp>
      <p:sp>
        <p:nvSpPr>
          <p:cNvPr id="14" name="Text 10"/>
          <p:cNvSpPr/>
          <p:nvPr/>
        </p:nvSpPr>
        <p:spPr>
          <a:xfrm>
            <a:off x="4317139" y="1704821"/>
            <a:ext cx="2103120" cy="502920"/>
          </a:xfrm>
          <a:prstGeom prst="rect">
            <a:avLst/>
          </a:prstGeom>
          <a:noFill/>
          <a:ln/>
        </p:spPr>
        <p:txBody>
          <a:bodyPr wrap="square" lIns="0" tIns="0" rIns="0" bIns="0" rtlCol="0" anchor="ctr"/>
          <a:lstStyle/>
          <a:p>
            <a:pPr marL="0" indent="0" algn="ctr">
              <a:buNone/>
            </a:pPr>
            <a:r>
              <a:rPr lang="en-US" sz="3000" b="1" dirty="0">
                <a:solidFill>
                  <a:srgbClr val="E30613"/>
                </a:solidFill>
                <a:latin typeface="Arial" panose="020B0604020202020204" pitchFamily="34" charset="0"/>
                <a:ea typeface="Arial Narrow" pitchFamily="34" charset="-122"/>
                <a:cs typeface="Arial" panose="020B0604020202020204" pitchFamily="34" charset="0"/>
              </a:rPr>
              <a:t>1</a:t>
            </a:r>
            <a:endParaRPr lang="en-US" sz="3000" dirty="0">
              <a:latin typeface="Arial" panose="020B0604020202020204" pitchFamily="34" charset="0"/>
              <a:cs typeface="Arial" panose="020B0604020202020204" pitchFamily="34" charset="0"/>
            </a:endParaRPr>
          </a:p>
        </p:txBody>
      </p:sp>
      <p:sp>
        <p:nvSpPr>
          <p:cNvPr id="15" name="Text 11"/>
          <p:cNvSpPr/>
          <p:nvPr/>
        </p:nvSpPr>
        <p:spPr>
          <a:xfrm>
            <a:off x="4336571" y="2145118"/>
            <a:ext cx="2103120" cy="967564"/>
          </a:xfrm>
          <a:prstGeom prst="rect">
            <a:avLst/>
          </a:prstGeom>
          <a:noFill/>
          <a:ln/>
        </p:spPr>
        <p:txBody>
          <a:bodyPr wrap="square" lIns="0" tIns="0" rIns="0" bIns="0" rtlCol="0" anchor="ctr">
            <a:normAutofit/>
          </a:bodyPr>
          <a:lstStyle/>
          <a:p>
            <a:pPr marL="0" indent="0" algn="ctr">
              <a:buNone/>
            </a:pPr>
            <a:r>
              <a:rPr lang="en-US" sz="1200" dirty="0">
                <a:solidFill>
                  <a:srgbClr val="111111"/>
                </a:solidFill>
              </a:rPr>
              <a:t>Fachperson (80%)</a:t>
            </a:r>
          </a:p>
          <a:p>
            <a:pPr marL="0" indent="0" algn="ctr">
              <a:buNone/>
            </a:pPr>
            <a:r>
              <a:rPr lang="en-US" sz="1200" dirty="0">
                <a:solidFill>
                  <a:srgbClr val="111111"/>
                </a:solidFill>
              </a:rPr>
              <a:t> mit anerkannter</a:t>
            </a:r>
            <a:endParaRPr lang="en-US" sz="1200" dirty="0"/>
          </a:p>
          <a:p>
            <a:pPr marL="0" indent="0" algn="ctr">
              <a:buNone/>
            </a:pPr>
            <a:r>
              <a:rPr lang="en-US" sz="1200" dirty="0">
                <a:solidFill>
                  <a:srgbClr val="111111"/>
                </a:solidFill>
              </a:rPr>
              <a:t>Ausbildung Soziale Arbeit</a:t>
            </a:r>
            <a:endParaRPr lang="en-US" sz="1200" dirty="0"/>
          </a:p>
        </p:txBody>
      </p:sp>
      <p:sp>
        <p:nvSpPr>
          <p:cNvPr id="16" name="Text 12"/>
          <p:cNvSpPr/>
          <p:nvPr/>
        </p:nvSpPr>
        <p:spPr>
          <a:xfrm>
            <a:off x="7318090" y="1678893"/>
            <a:ext cx="2194560" cy="502920"/>
          </a:xfrm>
          <a:prstGeom prst="rect">
            <a:avLst/>
          </a:prstGeom>
          <a:noFill/>
          <a:ln/>
        </p:spPr>
        <p:txBody>
          <a:bodyPr wrap="square" lIns="0" tIns="0" rIns="0" bIns="0" rtlCol="0" anchor="ctr"/>
          <a:lstStyle/>
          <a:p>
            <a:pPr marL="0" indent="0" algn="ctr">
              <a:buNone/>
            </a:pPr>
            <a:r>
              <a:rPr lang="en-US" sz="3000" b="1" dirty="0">
                <a:solidFill>
                  <a:srgbClr val="E30613"/>
                </a:solidFill>
                <a:latin typeface="Arial" panose="020B0604020202020204" pitchFamily="34" charset="0"/>
                <a:ea typeface="Arial Narrow" pitchFamily="34" charset="-122"/>
                <a:cs typeface="Arial" panose="020B0604020202020204" pitchFamily="34" charset="0"/>
              </a:rPr>
              <a:t>2026/27</a:t>
            </a:r>
            <a:endParaRPr lang="en-US" sz="3000" dirty="0">
              <a:latin typeface="Arial" panose="020B0604020202020204" pitchFamily="34" charset="0"/>
              <a:cs typeface="Arial" panose="020B0604020202020204" pitchFamily="34" charset="0"/>
            </a:endParaRPr>
          </a:p>
        </p:txBody>
      </p:sp>
      <p:sp>
        <p:nvSpPr>
          <p:cNvPr id="17" name="Text 13"/>
          <p:cNvSpPr/>
          <p:nvPr/>
        </p:nvSpPr>
        <p:spPr>
          <a:xfrm>
            <a:off x="7320136" y="2402934"/>
            <a:ext cx="2194560" cy="411480"/>
          </a:xfrm>
          <a:prstGeom prst="rect">
            <a:avLst/>
          </a:prstGeom>
          <a:noFill/>
          <a:ln/>
        </p:spPr>
        <p:txBody>
          <a:bodyPr wrap="square" lIns="0" tIns="0" rIns="0" bIns="0" rtlCol="0" anchor="ctr">
            <a:normAutofit/>
          </a:bodyPr>
          <a:lstStyle/>
          <a:p>
            <a:pPr marL="0" indent="0" algn="ctr">
              <a:buNone/>
            </a:pPr>
            <a:r>
              <a:rPr lang="en-US" sz="1200" dirty="0">
                <a:solidFill>
                  <a:srgbClr val="111111"/>
                </a:solidFill>
              </a:rPr>
              <a:t>Eigener</a:t>
            </a:r>
          </a:p>
          <a:p>
            <a:pPr marL="0" indent="0" algn="ctr">
              <a:buNone/>
            </a:pPr>
            <a:r>
              <a:rPr lang="en-US" sz="1200" dirty="0">
                <a:solidFill>
                  <a:srgbClr val="111111"/>
                </a:solidFill>
              </a:rPr>
              <a:t>Kinder- und Jugendraum</a:t>
            </a:r>
            <a:endParaRPr lang="en-US" sz="1200" dirty="0"/>
          </a:p>
        </p:txBody>
      </p:sp>
      <p:sp>
        <p:nvSpPr>
          <p:cNvPr id="18" name="Text 14"/>
          <p:cNvSpPr/>
          <p:nvPr/>
        </p:nvSpPr>
        <p:spPr>
          <a:xfrm>
            <a:off x="1143392" y="3200400"/>
            <a:ext cx="7728168" cy="1463040"/>
          </a:xfrm>
          <a:prstGeom prst="rect">
            <a:avLst/>
          </a:prstGeom>
          <a:noFill/>
          <a:ln/>
        </p:spPr>
        <p:txBody>
          <a:bodyPr wrap="square" lIns="635" tIns="635" rIns="635" bIns="635" rtlCol="0" anchor="ctr">
            <a:normAutofit/>
          </a:bodyPr>
          <a:lstStyle/>
          <a:p>
            <a:pPr marL="165100" indent="-165100">
              <a:buSzPct val="100000"/>
              <a:buChar char="•"/>
            </a:pPr>
            <a:r>
              <a:rPr lang="en-US" sz="1400" dirty="0">
                <a:solidFill>
                  <a:srgbClr val="111111"/>
                </a:solidFill>
                <a:latin typeface="Arial" pitchFamily="34" charset="0"/>
                <a:ea typeface="Arial" pitchFamily="34" charset="-122"/>
                <a:cs typeface="Arial" pitchFamily="34" charset="-120"/>
              </a:rPr>
              <a:t>Zusätzlich eine Person in Ausbildung (60%).</a:t>
            </a:r>
          </a:p>
          <a:p>
            <a:pPr marL="165100" indent="-165100">
              <a:buSzPct val="100000"/>
              <a:buChar char="•"/>
            </a:pPr>
            <a:endParaRPr lang="en-US" sz="1400" dirty="0"/>
          </a:p>
          <a:p>
            <a:pPr marL="165100" indent="-165100">
              <a:buSzPct val="100000"/>
              <a:buChar char="•"/>
            </a:pPr>
            <a:r>
              <a:rPr lang="en-US" sz="1400" dirty="0">
                <a:solidFill>
                  <a:srgbClr val="111111"/>
                </a:solidFill>
                <a:latin typeface="Arial" pitchFamily="34" charset="0"/>
                <a:ea typeface="Arial" pitchFamily="34" charset="-122"/>
                <a:cs typeface="Arial" pitchFamily="34" charset="-120"/>
              </a:rPr>
              <a:t>Stadt Baden stellt Arbeitsplatz, Mobiltelefon, Laptop und administratives Equipment.</a:t>
            </a:r>
          </a:p>
          <a:p>
            <a:pPr marL="165100" indent="-165100">
              <a:buSzPct val="100000"/>
              <a:buChar char="•"/>
            </a:pPr>
            <a:endParaRPr lang="en-US" sz="1400" dirty="0"/>
          </a:p>
          <a:p>
            <a:pPr marL="165100" indent="-165100">
              <a:buSzPct val="100000"/>
              <a:buChar char="•"/>
            </a:pPr>
            <a:r>
              <a:rPr lang="en-US" sz="1400" dirty="0">
                <a:solidFill>
                  <a:srgbClr val="111111"/>
                </a:solidFill>
                <a:latin typeface="Arial" pitchFamily="34" charset="0"/>
                <a:ea typeface="Arial" pitchFamily="34" charset="-122"/>
                <a:cs typeface="Arial" pitchFamily="34" charset="-120"/>
              </a:rPr>
              <a:t>Anpassungen der Stellenprozente sind im gegenseitigen Einvernehmen möglich.</a:t>
            </a:r>
            <a:endParaRPr lang="en-US" sz="1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15">
            <a:extLst>
              <a:ext uri="{FF2B5EF4-FFF2-40B4-BE49-F238E27FC236}">
                <a16:creationId xmlns:a16="http://schemas.microsoft.com/office/drawing/2014/main" id="{F3F770B1-9389-4890-65BC-0301D55895A5}"/>
              </a:ext>
            </a:extLst>
          </p:cNvPr>
          <p:cNvSpPr/>
          <p:nvPr/>
        </p:nvSpPr>
        <p:spPr>
          <a:xfrm>
            <a:off x="839821" y="5118912"/>
            <a:ext cx="9710928" cy="753264"/>
          </a:xfrm>
          <a:prstGeom prst="roundRect">
            <a:avLst>
              <a:gd name="adj" fmla="val 4848"/>
            </a:avLst>
          </a:prstGeom>
          <a:solidFill>
            <a:srgbClr val="FFF2F2"/>
          </a:solidFill>
          <a:ln w="10160">
            <a:solidFill>
              <a:srgbClr val="DDDDDD"/>
            </a:solidFill>
            <a:prstDash val="solid"/>
          </a:ln>
        </p:spPr>
        <p:txBody>
          <a:bodyPr/>
          <a:lstStyle/>
          <a:p>
            <a:endParaRPr lang="de-CH" dirty="0"/>
          </a:p>
        </p:txBody>
      </p:sp>
      <p:sp>
        <p:nvSpPr>
          <p:cNvPr id="5" name="Shape 3"/>
          <p:cNvSpPr/>
          <p:nvPr/>
        </p:nvSpPr>
        <p:spPr>
          <a:xfrm>
            <a:off x="0" y="292608"/>
            <a:ext cx="182880" cy="6400800"/>
          </a:xfrm>
          <a:prstGeom prst="rect">
            <a:avLst/>
          </a:prstGeom>
          <a:solidFill>
            <a:srgbClr val="E30613">
              <a:alpha val="85000"/>
            </a:srgbClr>
          </a:solidFill>
          <a:ln w="12700">
            <a:solidFill>
              <a:srgbClr val="E30613">
                <a:alpha val="0"/>
              </a:srgbClr>
            </a:solidFill>
            <a:prstDash val="solid"/>
          </a:ln>
        </p:spPr>
        <p:txBody>
          <a:bodyPr/>
          <a:lstStyle/>
          <a:p>
            <a:endParaRPr lang="de-CH" dirty="0"/>
          </a:p>
        </p:txBody>
      </p:sp>
      <p:sp>
        <p:nvSpPr>
          <p:cNvPr id="9" name="Text 5"/>
          <p:cNvSpPr/>
          <p:nvPr/>
        </p:nvSpPr>
        <p:spPr>
          <a:xfrm>
            <a:off x="731520" y="548640"/>
            <a:ext cx="9326880" cy="411480"/>
          </a:xfrm>
          <a:prstGeom prst="rect">
            <a:avLst/>
          </a:prstGeom>
          <a:noFill/>
          <a:ln/>
        </p:spPr>
        <p:txBody>
          <a:bodyPr wrap="square" lIns="0" tIns="0" rIns="0" bIns="0" rtlCol="0" anchor="ctr"/>
          <a:lstStyle/>
          <a:p>
            <a:pPr marL="0" indent="0">
              <a:buNone/>
            </a:pPr>
            <a:r>
              <a:rPr lang="en-US" sz="2500" b="1" dirty="0">
                <a:solidFill>
                  <a:srgbClr val="111111"/>
                </a:solidFill>
                <a:latin typeface="Arial" panose="020B0604020202020204" pitchFamily="34" charset="0"/>
                <a:ea typeface="Arial Narrow" pitchFamily="34" charset="-122"/>
                <a:cs typeface="Arial" panose="020B0604020202020204" pitchFamily="34" charset="0"/>
              </a:rPr>
              <a:t>Finanzen: Logik und Gesamtbetrag</a:t>
            </a:r>
            <a:endParaRPr lang="en-US" sz="2500" dirty="0">
              <a:latin typeface="Arial" panose="020B0604020202020204" pitchFamily="34" charset="0"/>
              <a:cs typeface="Arial" panose="020B0604020202020204" pitchFamily="34" charset="0"/>
            </a:endParaRPr>
          </a:p>
        </p:txBody>
      </p:sp>
      <p:sp>
        <p:nvSpPr>
          <p:cNvPr id="12" name="Shape 8"/>
          <p:cNvSpPr/>
          <p:nvPr/>
        </p:nvSpPr>
        <p:spPr>
          <a:xfrm>
            <a:off x="839821" y="2298988"/>
            <a:ext cx="3017520" cy="2194560"/>
          </a:xfrm>
          <a:prstGeom prst="roundRect">
            <a:avLst>
              <a:gd name="adj" fmla="val 3333"/>
            </a:avLst>
          </a:prstGeom>
          <a:solidFill>
            <a:srgbClr val="F6F6F6"/>
          </a:solidFill>
          <a:ln w="10160">
            <a:solidFill>
              <a:srgbClr val="DDDDDD"/>
            </a:solidFill>
            <a:prstDash val="solid"/>
          </a:ln>
        </p:spPr>
        <p:txBody>
          <a:bodyPr/>
          <a:lstStyle/>
          <a:p>
            <a:endParaRPr lang="de-CH" dirty="0"/>
          </a:p>
        </p:txBody>
      </p:sp>
      <p:sp>
        <p:nvSpPr>
          <p:cNvPr id="13" name="Text 9"/>
          <p:cNvSpPr/>
          <p:nvPr/>
        </p:nvSpPr>
        <p:spPr>
          <a:xfrm>
            <a:off x="1061184" y="2493841"/>
            <a:ext cx="2688336" cy="246888"/>
          </a:xfrm>
          <a:prstGeom prst="rect">
            <a:avLst/>
          </a:prstGeom>
          <a:noFill/>
          <a:ln/>
        </p:spPr>
        <p:txBody>
          <a:bodyPr wrap="square" lIns="0" tIns="0" rIns="0" bIns="0" rtlCol="0" anchor="ctr"/>
          <a:lstStyle/>
          <a:p>
            <a:pPr marL="0" indent="0">
              <a:buNone/>
            </a:pPr>
            <a:r>
              <a:rPr lang="en-US" sz="1500" b="1" dirty="0">
                <a:solidFill>
                  <a:srgbClr val="111111"/>
                </a:solidFill>
                <a:latin typeface="Arial" panose="020B0604020202020204" pitchFamily="34" charset="0"/>
                <a:ea typeface="Arial Narrow" pitchFamily="34" charset="-122"/>
                <a:cs typeface="Arial" panose="020B0604020202020204" pitchFamily="34" charset="0"/>
              </a:rPr>
              <a:t>Basisvergütung</a:t>
            </a:r>
            <a:endParaRPr lang="en-US" sz="1500" dirty="0">
              <a:latin typeface="Arial" panose="020B0604020202020204" pitchFamily="34" charset="0"/>
              <a:cs typeface="Arial" panose="020B0604020202020204" pitchFamily="34" charset="0"/>
            </a:endParaRPr>
          </a:p>
        </p:txBody>
      </p:sp>
      <p:sp>
        <p:nvSpPr>
          <p:cNvPr id="14" name="Text 10"/>
          <p:cNvSpPr/>
          <p:nvPr/>
        </p:nvSpPr>
        <p:spPr>
          <a:xfrm>
            <a:off x="1061184" y="2788556"/>
            <a:ext cx="2688336" cy="1645920"/>
          </a:xfrm>
          <a:prstGeom prst="rect">
            <a:avLst/>
          </a:prstGeom>
          <a:noFill/>
          <a:ln/>
        </p:spPr>
        <p:txBody>
          <a:bodyPr wrap="square" lIns="254" tIns="254" rIns="254" bIns="254" rtlCol="0" anchor="ctr">
            <a:normAutofit/>
          </a:bodyPr>
          <a:lstStyle/>
          <a:p>
            <a:pPr marL="0" indent="0">
              <a:buNone/>
            </a:pPr>
            <a:r>
              <a:rPr lang="en-US" sz="1300" dirty="0">
                <a:solidFill>
                  <a:srgbClr val="111111"/>
                </a:solidFill>
              </a:rPr>
              <a:t>Nettoaufwand inkl. Risikozuschlag: CHF 755’047.08</a:t>
            </a:r>
          </a:p>
          <a:p>
            <a:pPr marL="0" indent="0">
              <a:buNone/>
            </a:pPr>
            <a:endParaRPr lang="en-US" sz="1300" dirty="0"/>
          </a:p>
          <a:p>
            <a:pPr marL="0" indent="0">
              <a:buNone/>
            </a:pPr>
            <a:r>
              <a:rPr lang="en-US" sz="1300" dirty="0">
                <a:solidFill>
                  <a:srgbClr val="111111"/>
                </a:solidFill>
              </a:rPr>
              <a:t>Berechnungsbasis: 604.50 %</a:t>
            </a:r>
            <a:endParaRPr lang="en-US" sz="1300" dirty="0"/>
          </a:p>
          <a:p>
            <a:pPr marL="0" indent="0">
              <a:buNone/>
            </a:pPr>
            <a:r>
              <a:rPr lang="en-US" sz="1300" dirty="0">
                <a:solidFill>
                  <a:srgbClr val="111111"/>
                </a:solidFill>
              </a:rPr>
              <a:t>Anteil Untersiggenthal: 140 %</a:t>
            </a:r>
          </a:p>
          <a:p>
            <a:pPr marL="0" indent="0">
              <a:buNone/>
            </a:pPr>
            <a:endParaRPr lang="en-US" sz="1300" dirty="0"/>
          </a:p>
          <a:p>
            <a:pPr marL="0" indent="0">
              <a:buNone/>
            </a:pPr>
            <a:r>
              <a:rPr lang="en-US" sz="1300" b="1" dirty="0">
                <a:solidFill>
                  <a:srgbClr val="111111"/>
                </a:solidFill>
              </a:rPr>
              <a:t>= CHF 174’866/Jahr</a:t>
            </a:r>
            <a:endParaRPr lang="en-US" sz="1300" b="1" dirty="0"/>
          </a:p>
        </p:txBody>
      </p:sp>
      <p:sp>
        <p:nvSpPr>
          <p:cNvPr id="15" name="Shape 11"/>
          <p:cNvSpPr/>
          <p:nvPr/>
        </p:nvSpPr>
        <p:spPr>
          <a:xfrm>
            <a:off x="4169664" y="2240280"/>
            <a:ext cx="3017520" cy="2194560"/>
          </a:xfrm>
          <a:prstGeom prst="roundRect">
            <a:avLst>
              <a:gd name="adj" fmla="val 3333"/>
            </a:avLst>
          </a:prstGeom>
          <a:solidFill>
            <a:srgbClr val="F6F6F6"/>
          </a:solidFill>
          <a:ln w="10160">
            <a:solidFill>
              <a:srgbClr val="DDDDDD"/>
            </a:solidFill>
            <a:prstDash val="solid"/>
          </a:ln>
        </p:spPr>
        <p:txBody>
          <a:bodyPr/>
          <a:lstStyle/>
          <a:p>
            <a:endParaRPr lang="de-CH" dirty="0"/>
          </a:p>
        </p:txBody>
      </p:sp>
      <p:sp>
        <p:nvSpPr>
          <p:cNvPr id="16" name="Text 12"/>
          <p:cNvSpPr/>
          <p:nvPr/>
        </p:nvSpPr>
        <p:spPr>
          <a:xfrm>
            <a:off x="4416552" y="2482596"/>
            <a:ext cx="2688336" cy="246888"/>
          </a:xfrm>
          <a:prstGeom prst="rect">
            <a:avLst/>
          </a:prstGeom>
          <a:noFill/>
          <a:ln/>
        </p:spPr>
        <p:txBody>
          <a:bodyPr wrap="square" lIns="0" tIns="0" rIns="0" bIns="0" rtlCol="0" anchor="ctr"/>
          <a:lstStyle/>
          <a:p>
            <a:pPr marL="0" indent="0">
              <a:buNone/>
            </a:pPr>
            <a:r>
              <a:rPr lang="en-US" sz="1500" b="1" dirty="0">
                <a:solidFill>
                  <a:srgbClr val="111111"/>
                </a:solidFill>
                <a:latin typeface="Arial" panose="020B0604020202020204" pitchFamily="34" charset="0"/>
                <a:ea typeface="Arial Narrow" pitchFamily="34" charset="-122"/>
                <a:cs typeface="Arial" panose="020B0604020202020204" pitchFamily="34" charset="0"/>
              </a:rPr>
              <a:t>Zusatzkosten</a:t>
            </a:r>
            <a:endParaRPr lang="en-US" sz="1500" dirty="0">
              <a:latin typeface="Arial" panose="020B0604020202020204" pitchFamily="34" charset="0"/>
              <a:cs typeface="Arial" panose="020B0604020202020204" pitchFamily="34" charset="0"/>
            </a:endParaRPr>
          </a:p>
        </p:txBody>
      </p:sp>
      <p:sp>
        <p:nvSpPr>
          <p:cNvPr id="17" name="Text 13"/>
          <p:cNvSpPr/>
          <p:nvPr/>
        </p:nvSpPr>
        <p:spPr>
          <a:xfrm>
            <a:off x="4416552" y="2606040"/>
            <a:ext cx="2688336" cy="1645920"/>
          </a:xfrm>
          <a:prstGeom prst="rect">
            <a:avLst/>
          </a:prstGeom>
          <a:noFill/>
          <a:ln/>
        </p:spPr>
        <p:txBody>
          <a:bodyPr wrap="square" lIns="254" tIns="254" rIns="254" bIns="254" rtlCol="0" anchor="ctr">
            <a:normAutofit/>
          </a:bodyPr>
          <a:lstStyle/>
          <a:p>
            <a:pPr marL="0" indent="0">
              <a:buNone/>
            </a:pPr>
            <a:r>
              <a:rPr lang="en-US" sz="1300" dirty="0">
                <a:solidFill>
                  <a:srgbClr val="111111"/>
                </a:solidFill>
              </a:rPr>
              <a:t>Praxisbegleitung Studierende: </a:t>
            </a:r>
          </a:p>
          <a:p>
            <a:pPr marL="0" indent="0">
              <a:buNone/>
            </a:pPr>
            <a:r>
              <a:rPr lang="en-US" sz="1300" dirty="0">
                <a:solidFill>
                  <a:srgbClr val="111111"/>
                </a:solidFill>
              </a:rPr>
              <a:t>CHF 6’000/Jahr</a:t>
            </a:r>
          </a:p>
          <a:p>
            <a:pPr marL="0" indent="0">
              <a:buNone/>
            </a:pPr>
            <a:endParaRPr lang="en-US" sz="1300" dirty="0"/>
          </a:p>
          <a:p>
            <a:pPr marL="0" indent="0">
              <a:buNone/>
            </a:pPr>
            <a:r>
              <a:rPr lang="en-US" sz="1300" dirty="0">
                <a:solidFill>
                  <a:srgbClr val="111111"/>
                </a:solidFill>
              </a:rPr>
              <a:t>Betriebsbudget Projekte/Aktivitäten: mind. CHF 10’000/Jahr</a:t>
            </a:r>
            <a:endParaRPr lang="en-US" sz="1300" dirty="0"/>
          </a:p>
        </p:txBody>
      </p:sp>
      <p:sp>
        <p:nvSpPr>
          <p:cNvPr id="18" name="Shape 14"/>
          <p:cNvSpPr/>
          <p:nvPr/>
        </p:nvSpPr>
        <p:spPr>
          <a:xfrm>
            <a:off x="7499506" y="2240280"/>
            <a:ext cx="2844965" cy="2194560"/>
          </a:xfrm>
          <a:prstGeom prst="roundRect">
            <a:avLst>
              <a:gd name="adj" fmla="val 3333"/>
            </a:avLst>
          </a:prstGeom>
          <a:solidFill>
            <a:srgbClr val="FFF2F2"/>
          </a:solidFill>
          <a:ln w="10160">
            <a:solidFill>
              <a:srgbClr val="DDDDDD"/>
            </a:solidFill>
            <a:prstDash val="solid"/>
          </a:ln>
        </p:spPr>
        <p:txBody>
          <a:bodyPr/>
          <a:lstStyle/>
          <a:p>
            <a:endParaRPr lang="de-CH" dirty="0"/>
          </a:p>
        </p:txBody>
      </p:sp>
      <p:sp>
        <p:nvSpPr>
          <p:cNvPr id="19" name="Text 15"/>
          <p:cNvSpPr/>
          <p:nvPr/>
        </p:nvSpPr>
        <p:spPr>
          <a:xfrm>
            <a:off x="7737732" y="2482596"/>
            <a:ext cx="2308147" cy="246888"/>
          </a:xfrm>
          <a:prstGeom prst="rect">
            <a:avLst/>
          </a:prstGeom>
          <a:noFill/>
          <a:ln/>
        </p:spPr>
        <p:txBody>
          <a:bodyPr wrap="square" lIns="0" tIns="0" rIns="0" bIns="0" rtlCol="0" anchor="ctr"/>
          <a:lstStyle/>
          <a:p>
            <a:pPr marL="0" indent="0">
              <a:buNone/>
            </a:pPr>
            <a:r>
              <a:rPr lang="en-US" sz="1500" b="1" dirty="0">
                <a:solidFill>
                  <a:srgbClr val="111111"/>
                </a:solidFill>
                <a:latin typeface="Arial" panose="020B0604020202020204" pitchFamily="34" charset="0"/>
                <a:ea typeface="Arial Narrow" pitchFamily="34" charset="-122"/>
                <a:cs typeface="Arial" panose="020B0604020202020204" pitchFamily="34" charset="0"/>
              </a:rPr>
              <a:t>Grobe Jahresbelastung</a:t>
            </a:r>
            <a:endParaRPr lang="en-US" sz="1500" dirty="0">
              <a:latin typeface="Arial" panose="020B0604020202020204" pitchFamily="34" charset="0"/>
              <a:cs typeface="Arial" panose="020B0604020202020204" pitchFamily="34" charset="0"/>
            </a:endParaRPr>
          </a:p>
        </p:txBody>
      </p:sp>
      <p:sp>
        <p:nvSpPr>
          <p:cNvPr id="20" name="Text 16"/>
          <p:cNvSpPr/>
          <p:nvPr/>
        </p:nvSpPr>
        <p:spPr>
          <a:xfrm>
            <a:off x="7799832" y="2670048"/>
            <a:ext cx="2093976" cy="1645920"/>
          </a:xfrm>
          <a:prstGeom prst="rect">
            <a:avLst/>
          </a:prstGeom>
          <a:noFill/>
          <a:ln/>
        </p:spPr>
        <p:txBody>
          <a:bodyPr wrap="square" lIns="254" tIns="254" rIns="254" bIns="254" rtlCol="0" anchor="ctr">
            <a:normAutofit/>
          </a:bodyPr>
          <a:lstStyle/>
          <a:p>
            <a:pPr marL="0" indent="0">
              <a:buNone/>
            </a:pPr>
            <a:r>
              <a:rPr lang="en-US" sz="1300" dirty="0">
                <a:solidFill>
                  <a:srgbClr val="111111"/>
                </a:solidFill>
              </a:rPr>
              <a:t>CHF 174’866</a:t>
            </a:r>
            <a:endParaRPr lang="en-US" sz="1300" dirty="0"/>
          </a:p>
          <a:p>
            <a:pPr marL="0" indent="0">
              <a:buNone/>
            </a:pPr>
            <a:r>
              <a:rPr lang="en-US" sz="1300" dirty="0">
                <a:solidFill>
                  <a:srgbClr val="111111"/>
                </a:solidFill>
              </a:rPr>
              <a:t>+ CHF 6’000</a:t>
            </a:r>
            <a:endParaRPr lang="en-US" sz="1300" dirty="0"/>
          </a:p>
          <a:p>
            <a:pPr marL="0" indent="0">
              <a:buNone/>
            </a:pPr>
            <a:r>
              <a:rPr lang="en-US" sz="1300" dirty="0">
                <a:solidFill>
                  <a:srgbClr val="111111"/>
                </a:solidFill>
              </a:rPr>
              <a:t>+ CHF 10’000</a:t>
            </a:r>
          </a:p>
          <a:p>
            <a:pPr marL="0" indent="0">
              <a:buNone/>
            </a:pPr>
            <a:endParaRPr lang="en-US" sz="1300" dirty="0"/>
          </a:p>
          <a:p>
            <a:pPr marL="0" indent="0">
              <a:buNone/>
            </a:pPr>
            <a:r>
              <a:rPr lang="en-US" sz="1300" b="1" dirty="0">
                <a:solidFill>
                  <a:srgbClr val="111111"/>
                </a:solidFill>
              </a:rPr>
              <a:t>= rund CHF 190’866/Jahr</a:t>
            </a:r>
            <a:endParaRPr lang="en-US" sz="1300" b="1" dirty="0"/>
          </a:p>
        </p:txBody>
      </p:sp>
      <p:sp>
        <p:nvSpPr>
          <p:cNvPr id="21" name="Text 17"/>
          <p:cNvSpPr/>
          <p:nvPr/>
        </p:nvSpPr>
        <p:spPr>
          <a:xfrm>
            <a:off x="960120" y="5335524"/>
            <a:ext cx="8869680" cy="320040"/>
          </a:xfrm>
          <a:prstGeom prst="rect">
            <a:avLst/>
          </a:prstGeom>
          <a:noFill/>
          <a:ln/>
        </p:spPr>
        <p:txBody>
          <a:bodyPr wrap="square" lIns="0" tIns="0" rIns="0" bIns="0" rtlCol="0" anchor="ctr"/>
          <a:lstStyle/>
          <a:p>
            <a:pPr marL="0" indent="0">
              <a:buNone/>
            </a:pPr>
            <a:r>
              <a:rPr lang="en-US" sz="1300" b="1" dirty="0">
                <a:solidFill>
                  <a:srgbClr val="111111"/>
                </a:solidFill>
              </a:rPr>
              <a:t>Der effektive Betrag hängt vom jeweils massgebenden Nettoaufwand und den vereinbarten Stellenprozenten ab.</a:t>
            </a:r>
            <a:endParaRPr lang="en-US" sz="1300" dirty="0"/>
          </a:p>
        </p:txBody>
      </p:sp>
      <p:pic>
        <p:nvPicPr>
          <p:cNvPr id="23" name="Grafik 22">
            <a:extLst>
              <a:ext uri="{FF2B5EF4-FFF2-40B4-BE49-F238E27FC236}">
                <a16:creationId xmlns:a16="http://schemas.microsoft.com/office/drawing/2014/main" id="{2E2FCBDC-0150-6FF5-86A6-A56467D70987}"/>
              </a:ext>
            </a:extLst>
          </p:cNvPr>
          <p:cNvPicPr>
            <a:picLocks noChangeAspect="1"/>
          </p:cNvPicPr>
          <p:nvPr/>
        </p:nvPicPr>
        <p:blipFill>
          <a:blip r:embed="rId3"/>
          <a:stretch>
            <a:fillRect/>
          </a:stretch>
        </p:blipFill>
        <p:spPr>
          <a:xfrm>
            <a:off x="8066865" y="336649"/>
            <a:ext cx="1559910" cy="164592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
          <p:cNvSpPr/>
          <p:nvPr/>
        </p:nvSpPr>
        <p:spPr>
          <a:xfrm>
            <a:off x="0" y="292608"/>
            <a:ext cx="182880" cy="6400800"/>
          </a:xfrm>
          <a:prstGeom prst="rect">
            <a:avLst/>
          </a:prstGeom>
          <a:solidFill>
            <a:srgbClr val="E30613">
              <a:alpha val="85000"/>
            </a:srgbClr>
          </a:solidFill>
          <a:ln w="12700">
            <a:solidFill>
              <a:srgbClr val="E30613">
                <a:alpha val="0"/>
              </a:srgbClr>
            </a:solidFill>
            <a:prstDash val="solid"/>
          </a:ln>
        </p:spPr>
        <p:txBody>
          <a:bodyPr/>
          <a:lstStyle/>
          <a:p>
            <a:endParaRPr lang="de-CH" dirty="0"/>
          </a:p>
        </p:txBody>
      </p:sp>
      <p:sp>
        <p:nvSpPr>
          <p:cNvPr id="9" name="Text 5"/>
          <p:cNvSpPr/>
          <p:nvPr/>
        </p:nvSpPr>
        <p:spPr>
          <a:xfrm>
            <a:off x="731520" y="548640"/>
            <a:ext cx="9326880" cy="411480"/>
          </a:xfrm>
          <a:prstGeom prst="rect">
            <a:avLst/>
          </a:prstGeom>
          <a:noFill/>
          <a:ln/>
        </p:spPr>
        <p:txBody>
          <a:bodyPr wrap="square" lIns="0" tIns="0" rIns="0" bIns="0" rtlCol="0" anchor="ctr"/>
          <a:lstStyle/>
          <a:p>
            <a:pPr marL="0" indent="0">
              <a:buNone/>
            </a:pPr>
            <a:r>
              <a:rPr lang="en-US" sz="2500" b="1" dirty="0">
                <a:solidFill>
                  <a:srgbClr val="111111"/>
                </a:solidFill>
                <a:latin typeface="Arial" panose="020B0604020202020204" pitchFamily="34" charset="0"/>
                <a:ea typeface="Arial Narrow" pitchFamily="34" charset="-122"/>
                <a:cs typeface="Arial" panose="020B0604020202020204" pitchFamily="34" charset="0"/>
              </a:rPr>
              <a:t>Chancen, Risiken und offene Punkte</a:t>
            </a:r>
            <a:endParaRPr lang="en-US" sz="2500" dirty="0">
              <a:latin typeface="Arial" panose="020B0604020202020204" pitchFamily="34" charset="0"/>
              <a:cs typeface="Arial" panose="020B0604020202020204" pitchFamily="34" charset="0"/>
            </a:endParaRPr>
          </a:p>
        </p:txBody>
      </p:sp>
      <p:sp>
        <p:nvSpPr>
          <p:cNvPr id="12" name="Shape 8"/>
          <p:cNvSpPr/>
          <p:nvPr/>
        </p:nvSpPr>
        <p:spPr>
          <a:xfrm>
            <a:off x="790156" y="2132856"/>
            <a:ext cx="4906556" cy="3271248"/>
          </a:xfrm>
          <a:prstGeom prst="roundRect">
            <a:avLst>
              <a:gd name="adj" fmla="val 2963"/>
            </a:avLst>
          </a:prstGeom>
          <a:solidFill>
            <a:srgbClr val="F6F6F6"/>
          </a:solidFill>
          <a:ln w="10160">
            <a:solidFill>
              <a:srgbClr val="DDDDDD"/>
            </a:solidFill>
            <a:prstDash val="solid"/>
          </a:ln>
        </p:spPr>
        <p:txBody>
          <a:bodyPr/>
          <a:lstStyle/>
          <a:p>
            <a:endParaRPr lang="de-CH" dirty="0"/>
          </a:p>
        </p:txBody>
      </p:sp>
      <p:sp>
        <p:nvSpPr>
          <p:cNvPr id="13" name="Text 9"/>
          <p:cNvSpPr/>
          <p:nvPr/>
        </p:nvSpPr>
        <p:spPr>
          <a:xfrm>
            <a:off x="1015146" y="2561472"/>
            <a:ext cx="3877056" cy="246888"/>
          </a:xfrm>
          <a:prstGeom prst="rect">
            <a:avLst/>
          </a:prstGeom>
          <a:noFill/>
          <a:ln/>
        </p:spPr>
        <p:txBody>
          <a:bodyPr wrap="square" lIns="0" tIns="0" rIns="0" bIns="0" rtlCol="0" anchor="ctr"/>
          <a:lstStyle/>
          <a:p>
            <a:pPr marL="0" indent="0">
              <a:buNone/>
            </a:pPr>
            <a:r>
              <a:rPr lang="en-US" sz="2000" b="1" dirty="0">
                <a:solidFill>
                  <a:srgbClr val="111111"/>
                </a:solidFill>
                <a:latin typeface="Arial" panose="020B0604020202020204" pitchFamily="34" charset="0"/>
                <a:ea typeface="Arial Narrow" pitchFamily="34" charset="-122"/>
                <a:cs typeface="Arial" panose="020B0604020202020204" pitchFamily="34" charset="0"/>
              </a:rPr>
              <a:t>Chancen</a:t>
            </a:r>
            <a:endParaRPr lang="en-US" sz="2000" b="1" dirty="0">
              <a:latin typeface="Arial" panose="020B0604020202020204" pitchFamily="34" charset="0"/>
              <a:cs typeface="Arial" panose="020B0604020202020204" pitchFamily="34" charset="0"/>
            </a:endParaRPr>
          </a:p>
        </p:txBody>
      </p:sp>
      <p:sp>
        <p:nvSpPr>
          <p:cNvPr id="14" name="Text 10"/>
          <p:cNvSpPr/>
          <p:nvPr/>
        </p:nvSpPr>
        <p:spPr>
          <a:xfrm>
            <a:off x="1013512" y="3020976"/>
            <a:ext cx="3877056" cy="1920240"/>
          </a:xfrm>
          <a:prstGeom prst="rect">
            <a:avLst/>
          </a:prstGeom>
          <a:noFill/>
          <a:ln/>
        </p:spPr>
        <p:txBody>
          <a:bodyPr wrap="square" lIns="254" tIns="254" rIns="254" bIns="254" rtlCol="0" anchor="ctr">
            <a:normAutofit/>
          </a:bodyPr>
          <a:lstStyle/>
          <a:p>
            <a:pPr marL="285750" indent="-285750">
              <a:buFont typeface="Arial" panose="020B0604020202020204" pitchFamily="34" charset="0"/>
              <a:buChar char="•"/>
            </a:pPr>
            <a:r>
              <a:rPr lang="en-US" sz="1500" dirty="0"/>
              <a:t>Professionelle Struktur</a:t>
            </a:r>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r>
              <a:rPr lang="en-US" sz="1500" dirty="0"/>
              <a:t>Entlastung öffentlicher Raum / Schule</a:t>
            </a:r>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r>
              <a:rPr lang="en-US" sz="1500" dirty="0"/>
              <a:t>Bedarfsgerechte Angebote</a:t>
            </a:r>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r>
              <a:rPr lang="en-US" sz="1500" dirty="0"/>
              <a:t>Koordination und Kommunikation</a:t>
            </a:r>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endParaRPr lang="en-US" sz="1500" dirty="0"/>
          </a:p>
        </p:txBody>
      </p:sp>
      <p:sp>
        <p:nvSpPr>
          <p:cNvPr id="15" name="Shape 11"/>
          <p:cNvSpPr/>
          <p:nvPr/>
        </p:nvSpPr>
        <p:spPr>
          <a:xfrm>
            <a:off x="6168008" y="2132856"/>
            <a:ext cx="4782304" cy="3271248"/>
          </a:xfrm>
          <a:prstGeom prst="roundRect">
            <a:avLst>
              <a:gd name="adj" fmla="val 2963"/>
            </a:avLst>
          </a:prstGeom>
          <a:solidFill>
            <a:srgbClr val="FFF2F2"/>
          </a:solidFill>
          <a:ln w="10160">
            <a:solidFill>
              <a:srgbClr val="DDDDDD"/>
            </a:solidFill>
            <a:prstDash val="solid"/>
          </a:ln>
        </p:spPr>
        <p:txBody>
          <a:bodyPr/>
          <a:lstStyle/>
          <a:p>
            <a:endParaRPr lang="de-CH" dirty="0"/>
          </a:p>
        </p:txBody>
      </p:sp>
      <p:sp>
        <p:nvSpPr>
          <p:cNvPr id="16" name="Text 12"/>
          <p:cNvSpPr/>
          <p:nvPr/>
        </p:nvSpPr>
        <p:spPr>
          <a:xfrm>
            <a:off x="6528048" y="2561472"/>
            <a:ext cx="3877056" cy="246888"/>
          </a:xfrm>
          <a:prstGeom prst="rect">
            <a:avLst/>
          </a:prstGeom>
          <a:noFill/>
          <a:ln/>
        </p:spPr>
        <p:txBody>
          <a:bodyPr wrap="square" lIns="0" tIns="0" rIns="0" bIns="0" rtlCol="0" anchor="ctr"/>
          <a:lstStyle/>
          <a:p>
            <a:pPr marL="0" indent="0">
              <a:buNone/>
            </a:pPr>
            <a:r>
              <a:rPr lang="en-US" sz="2000" b="1" dirty="0">
                <a:solidFill>
                  <a:srgbClr val="111111"/>
                </a:solidFill>
                <a:latin typeface="Arial" panose="020B0604020202020204" pitchFamily="34" charset="0"/>
                <a:ea typeface="Arial Narrow" pitchFamily="34" charset="-122"/>
                <a:cs typeface="Arial" panose="020B0604020202020204" pitchFamily="34" charset="0"/>
              </a:rPr>
              <a:t>Risiken / offene Punkte</a:t>
            </a:r>
            <a:endParaRPr lang="en-US" sz="2000" dirty="0">
              <a:latin typeface="Arial" panose="020B0604020202020204" pitchFamily="34" charset="0"/>
              <a:cs typeface="Arial" panose="020B0604020202020204" pitchFamily="34" charset="0"/>
            </a:endParaRPr>
          </a:p>
        </p:txBody>
      </p:sp>
      <p:sp>
        <p:nvSpPr>
          <p:cNvPr id="17" name="Text 13"/>
          <p:cNvSpPr/>
          <p:nvPr/>
        </p:nvSpPr>
        <p:spPr>
          <a:xfrm>
            <a:off x="6528048" y="2924944"/>
            <a:ext cx="3877056" cy="1920240"/>
          </a:xfrm>
          <a:prstGeom prst="rect">
            <a:avLst/>
          </a:prstGeom>
          <a:noFill/>
          <a:ln/>
        </p:spPr>
        <p:txBody>
          <a:bodyPr wrap="square" lIns="254" tIns="254" rIns="254" bIns="254" rtlCol="0" anchor="ctr">
            <a:normAutofit/>
          </a:bodyPr>
          <a:lstStyle/>
          <a:p>
            <a:pPr marL="285750" indent="-285750">
              <a:buFont typeface="Arial" panose="020B0604020202020204" pitchFamily="34" charset="0"/>
              <a:buChar char="•"/>
            </a:pPr>
            <a:r>
              <a:rPr lang="en-US" sz="1500" dirty="0"/>
              <a:t>Raumfrage praktisch lösen</a:t>
            </a:r>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r>
              <a:rPr lang="en-US" sz="1500" dirty="0"/>
              <a:t>Aufbau braucht Zeit</a:t>
            </a:r>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r>
              <a:rPr lang="en-US" sz="1500" dirty="0"/>
              <a:t>Erwartungsmanagement</a:t>
            </a:r>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r>
              <a:rPr lang="en-US" sz="1500" dirty="0"/>
              <a:t>Wirkung zeigt sich schrittweise</a:t>
            </a:r>
          </a:p>
        </p:txBody>
      </p:sp>
      <p:pic>
        <p:nvPicPr>
          <p:cNvPr id="20" name="Grafik 19">
            <a:extLst>
              <a:ext uri="{FF2B5EF4-FFF2-40B4-BE49-F238E27FC236}">
                <a16:creationId xmlns:a16="http://schemas.microsoft.com/office/drawing/2014/main" id="{A51F382F-53B4-AFA5-7414-90B0BE4438C6}"/>
              </a:ext>
            </a:extLst>
          </p:cNvPr>
          <p:cNvPicPr>
            <a:picLocks noChangeAspect="1"/>
          </p:cNvPicPr>
          <p:nvPr/>
        </p:nvPicPr>
        <p:blipFill>
          <a:blip r:embed="rId3"/>
          <a:stretch>
            <a:fillRect/>
          </a:stretch>
        </p:blipFill>
        <p:spPr>
          <a:xfrm>
            <a:off x="7752184" y="404664"/>
            <a:ext cx="1747754" cy="153938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15">
            <a:extLst>
              <a:ext uri="{FF2B5EF4-FFF2-40B4-BE49-F238E27FC236}">
                <a16:creationId xmlns:a16="http://schemas.microsoft.com/office/drawing/2014/main" id="{CEFED72C-F75A-F82A-03F7-D8C002970671}"/>
              </a:ext>
            </a:extLst>
          </p:cNvPr>
          <p:cNvSpPr/>
          <p:nvPr/>
        </p:nvSpPr>
        <p:spPr>
          <a:xfrm>
            <a:off x="852995" y="5032046"/>
            <a:ext cx="9710928" cy="753264"/>
          </a:xfrm>
          <a:prstGeom prst="roundRect">
            <a:avLst>
              <a:gd name="adj" fmla="val 4848"/>
            </a:avLst>
          </a:prstGeom>
          <a:solidFill>
            <a:srgbClr val="FFF2F2"/>
          </a:solidFill>
          <a:ln w="10160">
            <a:solidFill>
              <a:srgbClr val="DDDDDD"/>
            </a:solidFill>
            <a:prstDash val="solid"/>
          </a:ln>
        </p:spPr>
        <p:txBody>
          <a:bodyPr/>
          <a:lstStyle/>
          <a:p>
            <a:endParaRPr lang="de-CH" dirty="0"/>
          </a:p>
        </p:txBody>
      </p:sp>
      <p:sp>
        <p:nvSpPr>
          <p:cNvPr id="12" name="Shape 8"/>
          <p:cNvSpPr/>
          <p:nvPr/>
        </p:nvSpPr>
        <p:spPr>
          <a:xfrm>
            <a:off x="2475882" y="3140968"/>
            <a:ext cx="5120640" cy="0"/>
          </a:xfrm>
          <a:prstGeom prst="line">
            <a:avLst/>
          </a:prstGeom>
          <a:noFill/>
          <a:ln w="25400">
            <a:solidFill>
              <a:srgbClr val="E30613"/>
            </a:solidFill>
            <a:prstDash val="solid"/>
            <a:tailEnd type="triangle"/>
          </a:ln>
        </p:spPr>
        <p:txBody>
          <a:bodyPr/>
          <a:lstStyle/>
          <a:p>
            <a:endParaRPr lang="de-CH" dirty="0"/>
          </a:p>
        </p:txBody>
      </p:sp>
      <p:sp>
        <p:nvSpPr>
          <p:cNvPr id="23" name="Shape 15">
            <a:extLst>
              <a:ext uri="{FF2B5EF4-FFF2-40B4-BE49-F238E27FC236}">
                <a16:creationId xmlns:a16="http://schemas.microsoft.com/office/drawing/2014/main" id="{4E95D993-C9AF-C1E7-25DC-4D11ABA88A1B}"/>
              </a:ext>
            </a:extLst>
          </p:cNvPr>
          <p:cNvSpPr/>
          <p:nvPr/>
        </p:nvSpPr>
        <p:spPr>
          <a:xfrm>
            <a:off x="4206240" y="1867515"/>
            <a:ext cx="2786968" cy="2695339"/>
          </a:xfrm>
          <a:prstGeom prst="roundRect">
            <a:avLst>
              <a:gd name="adj" fmla="val 4848"/>
            </a:avLst>
          </a:prstGeom>
          <a:solidFill>
            <a:srgbClr val="F6F6F6"/>
          </a:solidFill>
          <a:ln w="10160">
            <a:solidFill>
              <a:srgbClr val="DDDDDD"/>
            </a:solidFill>
            <a:prstDash val="solid"/>
          </a:ln>
        </p:spPr>
        <p:txBody>
          <a:bodyPr/>
          <a:lstStyle/>
          <a:p>
            <a:endParaRPr lang="de-CH" dirty="0"/>
          </a:p>
        </p:txBody>
      </p:sp>
      <p:sp>
        <p:nvSpPr>
          <p:cNvPr id="5" name="Shape 3"/>
          <p:cNvSpPr/>
          <p:nvPr/>
        </p:nvSpPr>
        <p:spPr>
          <a:xfrm>
            <a:off x="0" y="292608"/>
            <a:ext cx="182880" cy="6400800"/>
          </a:xfrm>
          <a:prstGeom prst="rect">
            <a:avLst/>
          </a:prstGeom>
          <a:solidFill>
            <a:srgbClr val="E30613">
              <a:alpha val="85000"/>
            </a:srgbClr>
          </a:solidFill>
          <a:ln w="12700">
            <a:solidFill>
              <a:srgbClr val="E30613">
                <a:alpha val="0"/>
              </a:srgbClr>
            </a:solidFill>
            <a:prstDash val="solid"/>
          </a:ln>
        </p:spPr>
        <p:txBody>
          <a:bodyPr/>
          <a:lstStyle/>
          <a:p>
            <a:endParaRPr lang="de-CH" dirty="0"/>
          </a:p>
        </p:txBody>
      </p:sp>
      <p:sp>
        <p:nvSpPr>
          <p:cNvPr id="9" name="Text 5"/>
          <p:cNvSpPr/>
          <p:nvPr/>
        </p:nvSpPr>
        <p:spPr>
          <a:xfrm>
            <a:off x="731520" y="548640"/>
            <a:ext cx="9326880" cy="411480"/>
          </a:xfrm>
          <a:prstGeom prst="rect">
            <a:avLst/>
          </a:prstGeom>
          <a:noFill/>
          <a:ln/>
        </p:spPr>
        <p:txBody>
          <a:bodyPr wrap="square" lIns="0" tIns="0" rIns="0" bIns="0" rtlCol="0" anchor="ctr"/>
          <a:lstStyle/>
          <a:p>
            <a:pPr marL="0" indent="0">
              <a:buNone/>
            </a:pPr>
            <a:r>
              <a:rPr lang="en-US" sz="2500" b="1" dirty="0">
                <a:solidFill>
                  <a:srgbClr val="111111"/>
                </a:solidFill>
                <a:latin typeface="Arial" panose="020B0604020202020204" pitchFamily="34" charset="0"/>
                <a:ea typeface="Arial Narrow" pitchFamily="34" charset="-122"/>
                <a:cs typeface="Arial" panose="020B0604020202020204" pitchFamily="34" charset="0"/>
              </a:rPr>
              <a:t>Organisation und Steuerung</a:t>
            </a:r>
            <a:endParaRPr lang="en-US" sz="2500" dirty="0">
              <a:latin typeface="Arial" panose="020B0604020202020204" pitchFamily="34" charset="0"/>
              <a:cs typeface="Arial" panose="020B0604020202020204" pitchFamily="34" charset="0"/>
            </a:endParaRPr>
          </a:p>
        </p:txBody>
      </p:sp>
      <p:sp>
        <p:nvSpPr>
          <p:cNvPr id="13" name="Shape 9"/>
          <p:cNvSpPr/>
          <p:nvPr/>
        </p:nvSpPr>
        <p:spPr>
          <a:xfrm>
            <a:off x="868680" y="1867515"/>
            <a:ext cx="2953512" cy="2695339"/>
          </a:xfrm>
          <a:prstGeom prst="roundRect">
            <a:avLst>
              <a:gd name="adj" fmla="val 4848"/>
            </a:avLst>
          </a:prstGeom>
          <a:solidFill>
            <a:srgbClr val="FFF2F2"/>
          </a:solidFill>
          <a:ln w="10160">
            <a:solidFill>
              <a:srgbClr val="DDDDDD"/>
            </a:solidFill>
            <a:prstDash val="solid"/>
          </a:ln>
        </p:spPr>
        <p:txBody>
          <a:bodyPr/>
          <a:lstStyle/>
          <a:p>
            <a:endParaRPr lang="de-CH" dirty="0"/>
          </a:p>
        </p:txBody>
      </p:sp>
      <p:sp>
        <p:nvSpPr>
          <p:cNvPr id="14" name="Text 10"/>
          <p:cNvSpPr/>
          <p:nvPr/>
        </p:nvSpPr>
        <p:spPr>
          <a:xfrm>
            <a:off x="1033272" y="2048256"/>
            <a:ext cx="2788920" cy="246888"/>
          </a:xfrm>
          <a:prstGeom prst="rect">
            <a:avLst/>
          </a:prstGeom>
          <a:noFill/>
          <a:ln/>
        </p:spPr>
        <p:txBody>
          <a:bodyPr wrap="square" lIns="0" tIns="0" rIns="0" bIns="0" rtlCol="0" anchor="ctr"/>
          <a:lstStyle/>
          <a:p>
            <a:pPr marL="0" indent="0">
              <a:buNone/>
            </a:pPr>
            <a:r>
              <a:rPr lang="en-US" sz="1500" b="1" dirty="0">
                <a:solidFill>
                  <a:srgbClr val="111111"/>
                </a:solidFill>
                <a:latin typeface="Arial" panose="020B0604020202020204" pitchFamily="34" charset="0"/>
                <a:ea typeface="Arial Narrow" pitchFamily="34" charset="-122"/>
                <a:cs typeface="Arial" panose="020B0604020202020204" pitchFamily="34" charset="0"/>
              </a:rPr>
              <a:t>Gemeinderat Untersiggenthal</a:t>
            </a:r>
            <a:endParaRPr lang="en-US" sz="1500" dirty="0">
              <a:latin typeface="Arial" panose="020B0604020202020204" pitchFamily="34" charset="0"/>
              <a:cs typeface="Arial" panose="020B0604020202020204" pitchFamily="34" charset="0"/>
            </a:endParaRPr>
          </a:p>
        </p:txBody>
      </p:sp>
      <p:sp>
        <p:nvSpPr>
          <p:cNvPr id="15" name="Text 11"/>
          <p:cNvSpPr/>
          <p:nvPr/>
        </p:nvSpPr>
        <p:spPr>
          <a:xfrm>
            <a:off x="1116622" y="2735124"/>
            <a:ext cx="2315081" cy="960120"/>
          </a:xfrm>
          <a:prstGeom prst="rect">
            <a:avLst/>
          </a:prstGeom>
          <a:noFill/>
          <a:ln/>
        </p:spPr>
        <p:txBody>
          <a:bodyPr wrap="square" lIns="254" tIns="254" rIns="254" bIns="254" rtlCol="0" anchor="ctr">
            <a:noAutofit/>
          </a:bodyPr>
          <a:lstStyle/>
          <a:p>
            <a:pPr marL="285750" indent="-285750">
              <a:buFont typeface="Arial" panose="020B0604020202020204" pitchFamily="34" charset="0"/>
              <a:buChar char="•"/>
            </a:pPr>
            <a:r>
              <a:rPr lang="en-US" sz="1300" dirty="0">
                <a:solidFill>
                  <a:srgbClr val="111111"/>
                </a:solidFill>
              </a:rPr>
              <a:t>Strategische Führung</a:t>
            </a:r>
          </a:p>
          <a:p>
            <a:pPr marL="285750" indent="-285750">
              <a:buFont typeface="Arial" panose="020B0604020202020204" pitchFamily="34" charset="0"/>
              <a:buChar char="•"/>
            </a:pPr>
            <a:endParaRPr lang="en-US" sz="1300" dirty="0">
              <a:solidFill>
                <a:srgbClr val="111111"/>
              </a:solidFill>
            </a:endParaRPr>
          </a:p>
          <a:p>
            <a:pPr marL="285750" indent="-285750">
              <a:buFont typeface="Arial" panose="020B0604020202020204" pitchFamily="34" charset="0"/>
              <a:buChar char="•"/>
            </a:pPr>
            <a:r>
              <a:rPr lang="en-US" sz="1300" dirty="0">
                <a:solidFill>
                  <a:srgbClr val="111111"/>
                </a:solidFill>
              </a:rPr>
              <a:t>Jahresziele</a:t>
            </a:r>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r>
              <a:rPr lang="en-US" sz="1300" dirty="0">
                <a:solidFill>
                  <a:srgbClr val="111111"/>
                </a:solidFill>
              </a:rPr>
              <a:t>Politische Verantwortung</a:t>
            </a:r>
            <a:endParaRPr lang="en-US" sz="1300" dirty="0"/>
          </a:p>
        </p:txBody>
      </p:sp>
      <p:sp>
        <p:nvSpPr>
          <p:cNvPr id="17" name="Text 13"/>
          <p:cNvSpPr/>
          <p:nvPr/>
        </p:nvSpPr>
        <p:spPr>
          <a:xfrm>
            <a:off x="4430268" y="2185414"/>
            <a:ext cx="2322576" cy="246888"/>
          </a:xfrm>
          <a:prstGeom prst="rect">
            <a:avLst/>
          </a:prstGeom>
          <a:noFill/>
          <a:ln/>
        </p:spPr>
        <p:txBody>
          <a:bodyPr wrap="square" lIns="0" tIns="0" rIns="0" bIns="0" rtlCol="0" anchor="ctr"/>
          <a:lstStyle/>
          <a:p>
            <a:pPr marL="0" indent="0">
              <a:buNone/>
            </a:pPr>
            <a:r>
              <a:rPr lang="en-US" sz="1500" b="1" dirty="0">
                <a:solidFill>
                  <a:srgbClr val="111111"/>
                </a:solidFill>
                <a:latin typeface="Arial" panose="020B0604020202020204" pitchFamily="34" charset="0"/>
                <a:ea typeface="Arial Narrow" pitchFamily="34" charset="-122"/>
                <a:cs typeface="Arial" panose="020B0604020202020204" pitchFamily="34" charset="0"/>
              </a:rPr>
              <a:t>Leistung Stadt Baden</a:t>
            </a:r>
            <a:endParaRPr lang="en-US" sz="1500" dirty="0">
              <a:latin typeface="Arial" panose="020B0604020202020204" pitchFamily="34" charset="0"/>
              <a:cs typeface="Arial" panose="020B0604020202020204" pitchFamily="34" charset="0"/>
            </a:endParaRPr>
          </a:p>
          <a:p>
            <a:pPr marL="0" indent="0">
              <a:buNone/>
            </a:pPr>
            <a:r>
              <a:rPr lang="en-US" sz="1500" b="1" dirty="0">
                <a:solidFill>
                  <a:srgbClr val="111111"/>
                </a:solidFill>
                <a:latin typeface="Arial" panose="020B0604020202020204" pitchFamily="34" charset="0"/>
                <a:ea typeface="Arial Narrow" pitchFamily="34" charset="-122"/>
                <a:cs typeface="Arial" panose="020B0604020202020204" pitchFamily="34" charset="0"/>
              </a:rPr>
              <a:t>Soziokulturelle Mandate</a:t>
            </a:r>
            <a:endParaRPr lang="en-US" sz="1500" dirty="0">
              <a:latin typeface="Arial" panose="020B0604020202020204" pitchFamily="34" charset="0"/>
              <a:cs typeface="Arial" panose="020B0604020202020204" pitchFamily="34" charset="0"/>
            </a:endParaRPr>
          </a:p>
        </p:txBody>
      </p:sp>
      <p:sp>
        <p:nvSpPr>
          <p:cNvPr id="18" name="Text 14"/>
          <p:cNvSpPr/>
          <p:nvPr/>
        </p:nvSpPr>
        <p:spPr>
          <a:xfrm>
            <a:off x="4460124" y="2750201"/>
            <a:ext cx="2322576" cy="960120"/>
          </a:xfrm>
          <a:prstGeom prst="rect">
            <a:avLst/>
          </a:prstGeom>
          <a:noFill/>
          <a:ln/>
        </p:spPr>
        <p:txBody>
          <a:bodyPr wrap="square" lIns="254" tIns="254" rIns="254" bIns="254" rtlCol="0" anchor="ctr">
            <a:normAutofit lnSpcReduction="10000"/>
          </a:bodyPr>
          <a:lstStyle/>
          <a:p>
            <a:pPr marL="285750" indent="-285750">
              <a:buFont typeface="Arial" panose="020B0604020202020204" pitchFamily="34" charset="0"/>
              <a:buChar char="•"/>
            </a:pPr>
            <a:r>
              <a:rPr lang="en-US" sz="1300" dirty="0">
                <a:solidFill>
                  <a:srgbClr val="111111"/>
                </a:solidFill>
              </a:rPr>
              <a:t>Operative Umsetzung</a:t>
            </a:r>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r>
              <a:rPr lang="en-US" sz="1300" dirty="0">
                <a:solidFill>
                  <a:srgbClr val="111111"/>
                </a:solidFill>
              </a:rPr>
              <a:t>Fachliche Führung</a:t>
            </a:r>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r>
              <a:rPr lang="en-US" sz="1300" dirty="0">
                <a:solidFill>
                  <a:srgbClr val="111111"/>
                </a:solidFill>
              </a:rPr>
              <a:t>Personal/Arbeitsmittel</a:t>
            </a:r>
            <a:endParaRPr lang="en-US" sz="1300" dirty="0"/>
          </a:p>
        </p:txBody>
      </p:sp>
      <p:sp>
        <p:nvSpPr>
          <p:cNvPr id="19" name="Shape 15"/>
          <p:cNvSpPr/>
          <p:nvPr/>
        </p:nvSpPr>
        <p:spPr>
          <a:xfrm>
            <a:off x="7360920" y="1867517"/>
            <a:ext cx="2786968" cy="2695339"/>
          </a:xfrm>
          <a:prstGeom prst="roundRect">
            <a:avLst>
              <a:gd name="adj" fmla="val 4848"/>
            </a:avLst>
          </a:prstGeom>
          <a:solidFill>
            <a:srgbClr val="F6F6F6"/>
          </a:solidFill>
          <a:ln w="10160">
            <a:solidFill>
              <a:srgbClr val="DDDDDD"/>
            </a:solidFill>
            <a:prstDash val="solid"/>
          </a:ln>
        </p:spPr>
        <p:txBody>
          <a:bodyPr/>
          <a:lstStyle/>
          <a:p>
            <a:endParaRPr lang="de-CH" dirty="0"/>
          </a:p>
        </p:txBody>
      </p:sp>
      <p:sp>
        <p:nvSpPr>
          <p:cNvPr id="20" name="Text 16"/>
          <p:cNvSpPr/>
          <p:nvPr/>
        </p:nvSpPr>
        <p:spPr>
          <a:xfrm>
            <a:off x="7554896" y="2048256"/>
            <a:ext cx="2503504" cy="246888"/>
          </a:xfrm>
          <a:prstGeom prst="rect">
            <a:avLst/>
          </a:prstGeom>
          <a:noFill/>
          <a:ln/>
        </p:spPr>
        <p:txBody>
          <a:bodyPr wrap="square" lIns="0" tIns="0" rIns="0" bIns="0" rtlCol="0" anchor="ctr"/>
          <a:lstStyle/>
          <a:p>
            <a:pPr marL="0" indent="0">
              <a:buNone/>
            </a:pPr>
            <a:r>
              <a:rPr lang="en-US" sz="1500" b="1" dirty="0">
                <a:solidFill>
                  <a:srgbClr val="111111"/>
                </a:solidFill>
                <a:latin typeface="Arial" panose="020B0604020202020204" pitchFamily="34" charset="0"/>
                <a:ea typeface="Arial Narrow" pitchFamily="34" charset="-122"/>
                <a:cs typeface="Arial" panose="020B0604020202020204" pitchFamily="34" charset="0"/>
              </a:rPr>
              <a:t>Reporting und Auswertung</a:t>
            </a:r>
            <a:endParaRPr lang="en-US" sz="1500" dirty="0">
              <a:latin typeface="Arial" panose="020B0604020202020204" pitchFamily="34" charset="0"/>
              <a:cs typeface="Arial" panose="020B0604020202020204" pitchFamily="34" charset="0"/>
            </a:endParaRPr>
          </a:p>
        </p:txBody>
      </p:sp>
      <p:sp>
        <p:nvSpPr>
          <p:cNvPr id="21" name="Text 17"/>
          <p:cNvSpPr/>
          <p:nvPr/>
        </p:nvSpPr>
        <p:spPr>
          <a:xfrm>
            <a:off x="7536160" y="2695835"/>
            <a:ext cx="2276856" cy="960120"/>
          </a:xfrm>
          <a:prstGeom prst="rect">
            <a:avLst/>
          </a:prstGeom>
          <a:noFill/>
          <a:ln/>
        </p:spPr>
        <p:txBody>
          <a:bodyPr wrap="square" lIns="254" tIns="254" rIns="254" bIns="254" rtlCol="0" anchor="ctr">
            <a:normAutofit lnSpcReduction="10000"/>
          </a:bodyPr>
          <a:lstStyle/>
          <a:p>
            <a:pPr marL="285750" indent="-285750">
              <a:buFont typeface="Arial" panose="020B0604020202020204" pitchFamily="34" charset="0"/>
              <a:buChar char="•"/>
            </a:pPr>
            <a:r>
              <a:rPr lang="en-US" sz="1300" dirty="0">
                <a:solidFill>
                  <a:srgbClr val="111111"/>
                </a:solidFill>
              </a:rPr>
              <a:t>Regelmässiger Austausch</a:t>
            </a:r>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r>
              <a:rPr lang="en-US" sz="1300" dirty="0">
                <a:solidFill>
                  <a:srgbClr val="111111"/>
                </a:solidFill>
              </a:rPr>
              <a:t>Berichterstattung</a:t>
            </a:r>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r>
              <a:rPr lang="en-US" sz="1300" dirty="0">
                <a:solidFill>
                  <a:srgbClr val="111111"/>
                </a:solidFill>
              </a:rPr>
              <a:t>Steuerung über Ziele</a:t>
            </a:r>
            <a:endParaRPr lang="en-US" sz="1300" dirty="0"/>
          </a:p>
        </p:txBody>
      </p:sp>
      <p:sp>
        <p:nvSpPr>
          <p:cNvPr id="22" name="Text 18"/>
          <p:cNvSpPr/>
          <p:nvPr/>
        </p:nvSpPr>
        <p:spPr>
          <a:xfrm>
            <a:off x="1024210" y="5166360"/>
            <a:ext cx="9907840" cy="457200"/>
          </a:xfrm>
          <a:prstGeom prst="rect">
            <a:avLst/>
          </a:prstGeom>
          <a:noFill/>
          <a:ln/>
        </p:spPr>
        <p:txBody>
          <a:bodyPr wrap="square" lIns="0" tIns="0" rIns="0" bIns="0" rtlCol="0" anchor="ctr"/>
          <a:lstStyle/>
          <a:p>
            <a:pPr marL="0" indent="0">
              <a:buNone/>
            </a:pPr>
            <a:r>
              <a:rPr lang="en-US" sz="1500" b="1" dirty="0">
                <a:solidFill>
                  <a:srgbClr val="111111"/>
                </a:solidFill>
              </a:rPr>
              <a:t>Die Gemeinde behält die Steuerung – die Umsetzung erfolgt durch qualifiziertes Fachpersonal.</a:t>
            </a:r>
            <a:endParaRPr lang="en-US" sz="15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balken-rot.jpg"/>
          <p:cNvPicPr>
            <a:picLocks noChangeAspect="1"/>
          </p:cNvPicPr>
          <p:nvPr/>
        </p:nvPicPr>
        <p:blipFill>
          <a:blip r:embed="rId3" cstate="print"/>
          <a:stretch>
            <a:fillRect/>
          </a:stretch>
        </p:blipFill>
        <p:spPr>
          <a:xfrm>
            <a:off x="1524000" y="1"/>
            <a:ext cx="9144000" cy="214291"/>
          </a:xfrm>
          <a:prstGeom prst="rect">
            <a:avLst/>
          </a:prstGeom>
        </p:spPr>
      </p:pic>
      <p:sp>
        <p:nvSpPr>
          <p:cNvPr id="4" name="Textplatzhalter 3"/>
          <p:cNvSpPr>
            <a:spLocks noGrp="1"/>
          </p:cNvSpPr>
          <p:nvPr>
            <p:ph type="body" sz="half" idx="2"/>
          </p:nvPr>
        </p:nvSpPr>
        <p:spPr>
          <a:xfrm>
            <a:off x="3524233" y="1285861"/>
            <a:ext cx="2071702" cy="428628"/>
          </a:xfrm>
        </p:spPr>
        <p:txBody>
          <a:bodyPr/>
          <a:lstStyle/>
          <a:p>
            <a:endParaRPr lang="de-CH" dirty="0"/>
          </a:p>
          <a:p>
            <a:endParaRPr lang="de-CH" dirty="0"/>
          </a:p>
        </p:txBody>
      </p:sp>
      <p:sp>
        <p:nvSpPr>
          <p:cNvPr id="8" name="Textfeld 7"/>
          <p:cNvSpPr txBox="1"/>
          <p:nvPr/>
        </p:nvSpPr>
        <p:spPr>
          <a:xfrm>
            <a:off x="1881158" y="1714488"/>
            <a:ext cx="7858180" cy="400110"/>
          </a:xfrm>
          <a:prstGeom prst="rect">
            <a:avLst/>
          </a:prstGeom>
          <a:noFill/>
        </p:spPr>
        <p:txBody>
          <a:bodyPr wrap="square" rtlCol="0">
            <a:spAutoFit/>
          </a:bodyPr>
          <a:lstStyle/>
          <a:p>
            <a:r>
              <a:rPr lang="de-CH" sz="2000" b="1" dirty="0">
                <a:solidFill>
                  <a:schemeClr val="tx1">
                    <a:lumMod val="95000"/>
                    <a:lumOff val="5000"/>
                  </a:schemeClr>
                </a:solidFill>
                <a:latin typeface="Tahoma" pitchFamily="34" charset="0"/>
                <a:ea typeface="+mj-ea"/>
                <a:cs typeface="Tahoma" pitchFamily="34" charset="0"/>
              </a:rPr>
              <a:t> </a:t>
            </a:r>
          </a:p>
        </p:txBody>
      </p:sp>
      <p:sp>
        <p:nvSpPr>
          <p:cNvPr id="11" name="Titel 1"/>
          <p:cNvSpPr>
            <a:spLocks noGrp="1"/>
          </p:cNvSpPr>
          <p:nvPr/>
        </p:nvSpPr>
        <p:spPr>
          <a:xfrm>
            <a:off x="2024034" y="714356"/>
            <a:ext cx="7715304" cy="642942"/>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de-CH" dirty="0">
                <a:solidFill>
                  <a:schemeClr val="tx1">
                    <a:lumMod val="95000"/>
                    <a:lumOff val="5000"/>
                  </a:schemeClr>
                </a:solidFill>
                <a:latin typeface="Tahoma" pitchFamily="34" charset="0"/>
                <a:cs typeface="Tahoma" pitchFamily="34" charset="0"/>
              </a:rPr>
              <a:t>                                                                                                </a:t>
            </a:r>
          </a:p>
        </p:txBody>
      </p:sp>
      <p:sp>
        <p:nvSpPr>
          <p:cNvPr id="17" name="Rectangle 3"/>
          <p:cNvSpPr txBox="1">
            <a:spLocks noChangeArrowheads="1"/>
          </p:cNvSpPr>
          <p:nvPr/>
        </p:nvSpPr>
        <p:spPr bwMode="auto">
          <a:xfrm>
            <a:off x="335360" y="332656"/>
            <a:ext cx="10801200" cy="60486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898525" indent="-542925" algn="ctr" eaLnBrk="0" hangingPunct="0">
              <a:lnSpc>
                <a:spcPct val="85000"/>
              </a:lnSpc>
              <a:spcBef>
                <a:spcPct val="20000"/>
              </a:spcBef>
              <a:tabLst>
                <a:tab pos="7170738" algn="r"/>
              </a:tabLst>
              <a:defRPr/>
            </a:pPr>
            <a:endParaRPr lang="de-CH" sz="900" b="1" dirty="0">
              <a:latin typeface="Tahoma" panose="020B0604030504040204" pitchFamily="34" charset="0"/>
              <a:ea typeface="Tahoma" panose="020B0604030504040204" pitchFamily="34" charset="0"/>
              <a:cs typeface="Tahoma" panose="020B0604030504040204" pitchFamily="34" charset="0"/>
            </a:endParaRPr>
          </a:p>
          <a:p>
            <a:pPr marL="898525" indent="-542925" algn="ctr" eaLnBrk="0" hangingPunct="0">
              <a:lnSpc>
                <a:spcPct val="85000"/>
              </a:lnSpc>
              <a:spcBef>
                <a:spcPct val="20000"/>
              </a:spcBef>
              <a:tabLst>
                <a:tab pos="7170738" algn="r"/>
              </a:tabLst>
              <a:defRPr/>
            </a:pPr>
            <a:r>
              <a:rPr lang="de-CH" sz="2400" b="1" dirty="0">
                <a:latin typeface="Tahoma" panose="020B0604030504040204" pitchFamily="34" charset="0"/>
                <a:ea typeface="Tahoma" panose="020B0604030504040204" pitchFamily="34" charset="0"/>
                <a:cs typeface="Tahoma" panose="020B0604030504040204" pitchFamily="34" charset="0"/>
              </a:rPr>
              <a:t>Traktandenliste</a:t>
            </a:r>
            <a:endParaRPr lang="de-CH" sz="2000" b="1" dirty="0">
              <a:latin typeface="Tahoma" panose="020B0604030504040204" pitchFamily="34" charset="0"/>
              <a:ea typeface="Tahoma" panose="020B0604030504040204" pitchFamily="34" charset="0"/>
              <a:cs typeface="Tahoma" panose="020B0604030504040204" pitchFamily="34" charset="0"/>
            </a:endParaRPr>
          </a:p>
          <a:p>
            <a:pPr marL="898525" indent="-542925" algn="ctr" eaLnBrk="0" hangingPunct="0">
              <a:lnSpc>
                <a:spcPct val="85000"/>
              </a:lnSpc>
              <a:spcBef>
                <a:spcPct val="20000"/>
              </a:spcBef>
              <a:tabLst>
                <a:tab pos="7170738" algn="r"/>
              </a:tabLst>
              <a:defRPr/>
            </a:pPr>
            <a:endParaRPr lang="de-CH" sz="1000" b="1" dirty="0">
              <a:latin typeface="Tahoma" panose="020B0604030504040204" pitchFamily="34" charset="0"/>
              <a:ea typeface="Tahoma" panose="020B0604030504040204" pitchFamily="34" charset="0"/>
              <a:cs typeface="Tahoma" panose="020B0604030504040204" pitchFamily="34" charset="0"/>
            </a:endParaRPr>
          </a:p>
          <a:p>
            <a:pPr marL="898525" indent="-542925" algn="ctr" eaLnBrk="0" hangingPunct="0">
              <a:lnSpc>
                <a:spcPct val="85000"/>
              </a:lnSpc>
              <a:spcBef>
                <a:spcPct val="20000"/>
              </a:spcBef>
              <a:tabLst>
                <a:tab pos="7170738" algn="r"/>
              </a:tabLst>
              <a:defRPr/>
            </a:pPr>
            <a:r>
              <a:rPr lang="de-CH" sz="2400" b="1" dirty="0">
                <a:latin typeface="Tahoma" panose="020B0604030504040204" pitchFamily="34" charset="0"/>
                <a:ea typeface="Tahoma" panose="020B0604030504040204" pitchFamily="34" charset="0"/>
                <a:cs typeface="Tahoma" panose="020B0604030504040204" pitchFamily="34" charset="0"/>
              </a:rPr>
              <a:t> </a:t>
            </a:r>
            <a:endParaRPr lang="de-CH" sz="3200" dirty="0">
              <a:latin typeface="Tahoma" panose="020B0604030504040204" pitchFamily="34" charset="0"/>
              <a:ea typeface="Tahoma" panose="020B0604030504040204" pitchFamily="34" charset="0"/>
              <a:cs typeface="Tahoma" panose="020B0604030504040204" pitchFamily="34" charset="0"/>
            </a:endParaRPr>
          </a:p>
          <a:p>
            <a:pPr marL="728663" indent="-457200">
              <a:spcAft>
                <a:spcPts val="1200"/>
              </a:spcAft>
              <a:buFont typeface="+mj-lt"/>
              <a:buAutoNum type="arabicPeriod"/>
            </a:pPr>
            <a:endParaRPr lang="de-CH" sz="2200" dirty="0"/>
          </a:p>
          <a:p>
            <a:pPr marL="728663" indent="-457200">
              <a:spcAft>
                <a:spcPts val="1200"/>
              </a:spcAft>
              <a:buFont typeface="+mj-lt"/>
              <a:buAutoNum type="arabicPeriod"/>
            </a:pPr>
            <a:r>
              <a:rPr lang="de-CH" sz="2200" dirty="0"/>
              <a:t>Kinder- und Jugendanimation – Gemeindevertrag mit der Stadt Baden</a:t>
            </a:r>
          </a:p>
          <a:p>
            <a:pPr marL="728663" indent="-457200">
              <a:spcAft>
                <a:spcPts val="1200"/>
              </a:spcAft>
              <a:buFont typeface="+mj-lt"/>
              <a:buAutoNum type="arabicPeriod"/>
            </a:pPr>
            <a:endParaRPr lang="de-CH" sz="2200" dirty="0"/>
          </a:p>
          <a:p>
            <a:pPr marL="728663" indent="-457200">
              <a:spcAft>
                <a:spcPts val="1200"/>
              </a:spcAft>
              <a:buFont typeface="+mj-lt"/>
              <a:buAutoNum type="arabicPeriod"/>
            </a:pPr>
            <a:r>
              <a:rPr lang="de-CH" sz="2200" dirty="0"/>
              <a:t>Kreditantrag über CHF 330’000 (inkl. MwSt.) für den Projektwettbewerb Neubau Schule Untersiggenthal</a:t>
            </a:r>
          </a:p>
          <a:p>
            <a:pPr marL="728663" indent="-457200">
              <a:spcAft>
                <a:spcPts val="1200"/>
              </a:spcAft>
              <a:buFont typeface="+mj-lt"/>
              <a:buAutoNum type="arabicPeriod"/>
            </a:pPr>
            <a:endParaRPr lang="de-CH" sz="2200" dirty="0"/>
          </a:p>
          <a:p>
            <a:pPr marL="728663" indent="-457200">
              <a:spcAft>
                <a:spcPts val="1200"/>
              </a:spcAft>
              <a:buFont typeface="+mj-lt"/>
              <a:buAutoNum type="arabicPeriod"/>
            </a:pPr>
            <a:r>
              <a:rPr lang="de-CH" sz="2200" dirty="0"/>
              <a:t>Finanzplanung</a:t>
            </a:r>
          </a:p>
        </p:txBody>
      </p:sp>
    </p:spTree>
    <p:extLst>
      <p:ext uri="{BB962C8B-B14F-4D97-AF65-F5344CB8AC3E}">
        <p14:creationId xmlns:p14="http://schemas.microsoft.com/office/powerpoint/2010/main" val="88473226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
          <p:cNvSpPr/>
          <p:nvPr/>
        </p:nvSpPr>
        <p:spPr>
          <a:xfrm>
            <a:off x="0" y="292608"/>
            <a:ext cx="182880" cy="6400800"/>
          </a:xfrm>
          <a:prstGeom prst="rect">
            <a:avLst/>
          </a:prstGeom>
          <a:solidFill>
            <a:srgbClr val="E30613">
              <a:alpha val="85000"/>
            </a:srgbClr>
          </a:solidFill>
          <a:ln w="12700">
            <a:solidFill>
              <a:srgbClr val="E30613">
                <a:alpha val="0"/>
              </a:srgbClr>
            </a:solidFill>
            <a:prstDash val="solid"/>
          </a:ln>
        </p:spPr>
        <p:txBody>
          <a:bodyPr/>
          <a:lstStyle/>
          <a:p>
            <a:endParaRPr lang="de-CH" dirty="0"/>
          </a:p>
        </p:txBody>
      </p:sp>
      <p:sp>
        <p:nvSpPr>
          <p:cNvPr id="9" name="Text 5"/>
          <p:cNvSpPr/>
          <p:nvPr/>
        </p:nvSpPr>
        <p:spPr>
          <a:xfrm>
            <a:off x="731520" y="548640"/>
            <a:ext cx="9326880" cy="411480"/>
          </a:xfrm>
          <a:prstGeom prst="rect">
            <a:avLst/>
          </a:prstGeom>
          <a:noFill/>
          <a:ln/>
        </p:spPr>
        <p:txBody>
          <a:bodyPr wrap="square" lIns="0" tIns="0" rIns="0" bIns="0" rtlCol="0" anchor="ctr"/>
          <a:lstStyle/>
          <a:p>
            <a:pPr marL="0" indent="0">
              <a:buNone/>
            </a:pPr>
            <a:r>
              <a:rPr lang="en-US" sz="2500" b="1" dirty="0">
                <a:solidFill>
                  <a:srgbClr val="111111"/>
                </a:solidFill>
                <a:latin typeface="Arial" panose="020B0604020202020204" pitchFamily="34" charset="0"/>
                <a:ea typeface="Arial Narrow" pitchFamily="34" charset="-122"/>
                <a:cs typeface="Arial" panose="020B0604020202020204" pitchFamily="34" charset="0"/>
              </a:rPr>
              <a:t>Zeitplan bis zur Umsetzung</a:t>
            </a:r>
            <a:endParaRPr lang="en-US" sz="2500" dirty="0">
              <a:latin typeface="Arial" panose="020B0604020202020204" pitchFamily="34" charset="0"/>
              <a:cs typeface="Arial" panose="020B0604020202020204" pitchFamily="34" charset="0"/>
            </a:endParaRPr>
          </a:p>
        </p:txBody>
      </p:sp>
      <p:sp>
        <p:nvSpPr>
          <p:cNvPr id="12" name="Shape 8"/>
          <p:cNvSpPr/>
          <p:nvPr/>
        </p:nvSpPr>
        <p:spPr>
          <a:xfrm>
            <a:off x="1097280" y="3017520"/>
            <a:ext cx="8321040" cy="0"/>
          </a:xfrm>
          <a:prstGeom prst="line">
            <a:avLst/>
          </a:prstGeom>
          <a:noFill/>
          <a:ln w="25400">
            <a:solidFill>
              <a:srgbClr val="E30613"/>
            </a:solidFill>
            <a:prstDash val="solid"/>
            <a:tailEnd type="triangle"/>
          </a:ln>
        </p:spPr>
        <p:txBody>
          <a:bodyPr/>
          <a:lstStyle/>
          <a:p>
            <a:endParaRPr lang="de-CH" dirty="0"/>
          </a:p>
        </p:txBody>
      </p:sp>
      <p:sp>
        <p:nvSpPr>
          <p:cNvPr id="13" name="Shape 9"/>
          <p:cNvSpPr/>
          <p:nvPr/>
        </p:nvSpPr>
        <p:spPr>
          <a:xfrm>
            <a:off x="1371600" y="2788920"/>
            <a:ext cx="457200" cy="457200"/>
          </a:xfrm>
          <a:prstGeom prst="ellipse">
            <a:avLst/>
          </a:prstGeom>
          <a:solidFill>
            <a:srgbClr val="E30613"/>
          </a:solidFill>
          <a:ln w="12700">
            <a:solidFill>
              <a:srgbClr val="E30613"/>
            </a:solidFill>
            <a:prstDash val="solid"/>
          </a:ln>
        </p:spPr>
        <p:txBody>
          <a:bodyPr/>
          <a:lstStyle/>
          <a:p>
            <a:endParaRPr lang="de-CH" dirty="0"/>
          </a:p>
        </p:txBody>
      </p:sp>
      <p:sp>
        <p:nvSpPr>
          <p:cNvPr id="14" name="Text 10"/>
          <p:cNvSpPr/>
          <p:nvPr/>
        </p:nvSpPr>
        <p:spPr>
          <a:xfrm>
            <a:off x="868680" y="2057400"/>
            <a:ext cx="1463040" cy="320040"/>
          </a:xfrm>
          <a:prstGeom prst="rect">
            <a:avLst/>
          </a:prstGeom>
          <a:noFill/>
          <a:ln/>
        </p:spPr>
        <p:txBody>
          <a:bodyPr wrap="square" lIns="0" tIns="0" rIns="0" bIns="0" rtlCol="0" anchor="ctr"/>
          <a:lstStyle/>
          <a:p>
            <a:pPr marL="0" indent="0" algn="ctr">
              <a:buNone/>
            </a:pPr>
            <a:r>
              <a:rPr lang="en-US" sz="1400" b="1" dirty="0">
                <a:solidFill>
                  <a:srgbClr val="111111"/>
                </a:solidFill>
              </a:rPr>
              <a:t>9. Juni 2026</a:t>
            </a:r>
            <a:endParaRPr lang="en-US" sz="1400" dirty="0"/>
          </a:p>
        </p:txBody>
      </p:sp>
      <p:sp>
        <p:nvSpPr>
          <p:cNvPr id="15" name="Text 11"/>
          <p:cNvSpPr/>
          <p:nvPr/>
        </p:nvSpPr>
        <p:spPr>
          <a:xfrm>
            <a:off x="822960" y="3520440"/>
            <a:ext cx="1554480" cy="502920"/>
          </a:xfrm>
          <a:prstGeom prst="rect">
            <a:avLst/>
          </a:prstGeom>
          <a:noFill/>
          <a:ln/>
        </p:spPr>
        <p:txBody>
          <a:bodyPr wrap="square" lIns="0" tIns="0" rIns="0" bIns="0" rtlCol="0" anchor="ctr">
            <a:normAutofit/>
          </a:bodyPr>
          <a:lstStyle/>
          <a:p>
            <a:pPr marL="0" indent="0" algn="ctr">
              <a:buNone/>
            </a:pPr>
            <a:r>
              <a:rPr lang="en-US" sz="1200" dirty="0"/>
              <a:t>Infoveranstaltung</a:t>
            </a:r>
          </a:p>
        </p:txBody>
      </p:sp>
      <p:sp>
        <p:nvSpPr>
          <p:cNvPr id="16" name="Shape 12"/>
          <p:cNvSpPr/>
          <p:nvPr/>
        </p:nvSpPr>
        <p:spPr>
          <a:xfrm>
            <a:off x="3291840" y="2788920"/>
            <a:ext cx="457200" cy="457200"/>
          </a:xfrm>
          <a:prstGeom prst="ellipse">
            <a:avLst/>
          </a:prstGeom>
          <a:solidFill>
            <a:srgbClr val="E30613"/>
          </a:solidFill>
          <a:ln w="12700">
            <a:solidFill>
              <a:srgbClr val="E30613"/>
            </a:solidFill>
            <a:prstDash val="solid"/>
          </a:ln>
        </p:spPr>
        <p:txBody>
          <a:bodyPr/>
          <a:lstStyle/>
          <a:p>
            <a:endParaRPr lang="de-CH" dirty="0"/>
          </a:p>
        </p:txBody>
      </p:sp>
      <p:sp>
        <p:nvSpPr>
          <p:cNvPr id="17" name="Text 13"/>
          <p:cNvSpPr/>
          <p:nvPr/>
        </p:nvSpPr>
        <p:spPr>
          <a:xfrm>
            <a:off x="2788920" y="2057400"/>
            <a:ext cx="1463040" cy="320040"/>
          </a:xfrm>
          <a:prstGeom prst="rect">
            <a:avLst/>
          </a:prstGeom>
          <a:noFill/>
          <a:ln/>
        </p:spPr>
        <p:txBody>
          <a:bodyPr wrap="square" lIns="0" tIns="0" rIns="0" bIns="0" rtlCol="0" anchor="ctr"/>
          <a:lstStyle/>
          <a:p>
            <a:pPr marL="0" indent="0" algn="ctr">
              <a:buNone/>
            </a:pPr>
            <a:r>
              <a:rPr lang="en-US" sz="1400" b="1" dirty="0">
                <a:solidFill>
                  <a:srgbClr val="111111"/>
                </a:solidFill>
              </a:rPr>
              <a:t>25. Juni 2026</a:t>
            </a:r>
            <a:endParaRPr lang="en-US" sz="1400" dirty="0"/>
          </a:p>
        </p:txBody>
      </p:sp>
      <p:sp>
        <p:nvSpPr>
          <p:cNvPr id="18" name="Text 14"/>
          <p:cNvSpPr/>
          <p:nvPr/>
        </p:nvSpPr>
        <p:spPr>
          <a:xfrm>
            <a:off x="2666588" y="3530445"/>
            <a:ext cx="1722532" cy="502920"/>
          </a:xfrm>
          <a:prstGeom prst="rect">
            <a:avLst/>
          </a:prstGeom>
          <a:noFill/>
          <a:ln/>
        </p:spPr>
        <p:txBody>
          <a:bodyPr wrap="square" lIns="0" tIns="0" rIns="0" bIns="0" rtlCol="0" anchor="ctr">
            <a:normAutofit/>
          </a:bodyPr>
          <a:lstStyle/>
          <a:p>
            <a:pPr marL="0" indent="0" algn="ctr">
              <a:buNone/>
            </a:pPr>
            <a:r>
              <a:rPr lang="en-US" sz="1200" dirty="0"/>
              <a:t>Gemeindeversammlung / Abstimmung</a:t>
            </a:r>
          </a:p>
        </p:txBody>
      </p:sp>
      <p:sp>
        <p:nvSpPr>
          <p:cNvPr id="19" name="Shape 15"/>
          <p:cNvSpPr/>
          <p:nvPr/>
        </p:nvSpPr>
        <p:spPr>
          <a:xfrm>
            <a:off x="5212080" y="2788920"/>
            <a:ext cx="457200" cy="457200"/>
          </a:xfrm>
          <a:prstGeom prst="ellipse">
            <a:avLst/>
          </a:prstGeom>
          <a:solidFill>
            <a:srgbClr val="E30613"/>
          </a:solidFill>
          <a:ln w="12700">
            <a:solidFill>
              <a:srgbClr val="E30613"/>
            </a:solidFill>
            <a:prstDash val="solid"/>
          </a:ln>
        </p:spPr>
        <p:txBody>
          <a:bodyPr/>
          <a:lstStyle/>
          <a:p>
            <a:endParaRPr lang="de-CH" dirty="0"/>
          </a:p>
        </p:txBody>
      </p:sp>
      <p:sp>
        <p:nvSpPr>
          <p:cNvPr id="20" name="Text 16"/>
          <p:cNvSpPr/>
          <p:nvPr/>
        </p:nvSpPr>
        <p:spPr>
          <a:xfrm>
            <a:off x="4709160" y="2057400"/>
            <a:ext cx="1463040" cy="320040"/>
          </a:xfrm>
          <a:prstGeom prst="rect">
            <a:avLst/>
          </a:prstGeom>
          <a:noFill/>
          <a:ln/>
        </p:spPr>
        <p:txBody>
          <a:bodyPr wrap="square" lIns="0" tIns="0" rIns="0" bIns="0" rtlCol="0" anchor="ctr"/>
          <a:lstStyle/>
          <a:p>
            <a:pPr marL="0" indent="0" algn="ctr">
              <a:buNone/>
            </a:pPr>
            <a:r>
              <a:rPr lang="en-US" sz="1400" b="1" dirty="0">
                <a:solidFill>
                  <a:srgbClr val="111111"/>
                </a:solidFill>
              </a:rPr>
              <a:t>Sommer/Herbst 2026</a:t>
            </a:r>
            <a:endParaRPr lang="en-US" sz="1400" dirty="0"/>
          </a:p>
        </p:txBody>
      </p:sp>
      <p:sp>
        <p:nvSpPr>
          <p:cNvPr id="21" name="Text 17"/>
          <p:cNvSpPr/>
          <p:nvPr/>
        </p:nvSpPr>
        <p:spPr>
          <a:xfrm>
            <a:off x="4678268" y="3530445"/>
            <a:ext cx="1554480" cy="502920"/>
          </a:xfrm>
          <a:prstGeom prst="rect">
            <a:avLst/>
          </a:prstGeom>
          <a:noFill/>
          <a:ln/>
        </p:spPr>
        <p:txBody>
          <a:bodyPr wrap="square" lIns="0" tIns="0" rIns="0" bIns="0" rtlCol="0" anchor="ctr">
            <a:noAutofit/>
          </a:bodyPr>
          <a:lstStyle/>
          <a:p>
            <a:pPr marL="0" indent="0" algn="ctr">
              <a:buNone/>
            </a:pPr>
            <a:r>
              <a:rPr lang="en-US" sz="1200" dirty="0"/>
              <a:t>Start Aufbauphase gemäss Entscheid</a:t>
            </a:r>
          </a:p>
        </p:txBody>
      </p:sp>
      <p:sp>
        <p:nvSpPr>
          <p:cNvPr id="22" name="Shape 18"/>
          <p:cNvSpPr/>
          <p:nvPr/>
        </p:nvSpPr>
        <p:spPr>
          <a:xfrm>
            <a:off x="7132320" y="2788920"/>
            <a:ext cx="457200" cy="457200"/>
          </a:xfrm>
          <a:prstGeom prst="ellipse">
            <a:avLst/>
          </a:prstGeom>
          <a:solidFill>
            <a:srgbClr val="E30613"/>
          </a:solidFill>
          <a:ln w="12700">
            <a:solidFill>
              <a:srgbClr val="E30613"/>
            </a:solidFill>
            <a:prstDash val="solid"/>
          </a:ln>
        </p:spPr>
        <p:txBody>
          <a:bodyPr/>
          <a:lstStyle/>
          <a:p>
            <a:endParaRPr lang="de-CH" dirty="0"/>
          </a:p>
        </p:txBody>
      </p:sp>
      <p:sp>
        <p:nvSpPr>
          <p:cNvPr id="23" name="Text 19"/>
          <p:cNvSpPr/>
          <p:nvPr/>
        </p:nvSpPr>
        <p:spPr>
          <a:xfrm>
            <a:off x="6629400" y="2057400"/>
            <a:ext cx="1463040" cy="320040"/>
          </a:xfrm>
          <a:prstGeom prst="rect">
            <a:avLst/>
          </a:prstGeom>
          <a:noFill/>
          <a:ln/>
        </p:spPr>
        <p:txBody>
          <a:bodyPr wrap="square" lIns="0" tIns="0" rIns="0" bIns="0" rtlCol="0" anchor="ctr"/>
          <a:lstStyle/>
          <a:p>
            <a:pPr marL="0" indent="0" algn="ctr">
              <a:buNone/>
            </a:pPr>
            <a:r>
              <a:rPr lang="en-US" sz="1400" b="1" dirty="0">
                <a:solidFill>
                  <a:srgbClr val="111111"/>
                </a:solidFill>
              </a:rPr>
              <a:t>2026/2027</a:t>
            </a:r>
            <a:endParaRPr lang="en-US" sz="1400" dirty="0"/>
          </a:p>
        </p:txBody>
      </p:sp>
      <p:sp>
        <p:nvSpPr>
          <p:cNvPr id="24" name="Text 20"/>
          <p:cNvSpPr/>
          <p:nvPr/>
        </p:nvSpPr>
        <p:spPr>
          <a:xfrm>
            <a:off x="6583680" y="3520440"/>
            <a:ext cx="1554480" cy="502920"/>
          </a:xfrm>
          <a:prstGeom prst="rect">
            <a:avLst/>
          </a:prstGeom>
          <a:noFill/>
          <a:ln/>
        </p:spPr>
        <p:txBody>
          <a:bodyPr wrap="square" lIns="0" tIns="0" rIns="0" bIns="0" rtlCol="0" anchor="ctr">
            <a:noAutofit/>
          </a:bodyPr>
          <a:lstStyle/>
          <a:p>
            <a:pPr marL="0" indent="0" algn="ctr">
              <a:buNone/>
            </a:pPr>
            <a:r>
              <a:rPr lang="en-US" sz="1200" dirty="0"/>
              <a:t>Angebote, Kooperationen, Raumlösung</a:t>
            </a:r>
          </a:p>
        </p:txBody>
      </p:sp>
      <p:sp>
        <p:nvSpPr>
          <p:cNvPr id="25" name="Shape 21"/>
          <p:cNvSpPr/>
          <p:nvPr/>
        </p:nvSpPr>
        <p:spPr>
          <a:xfrm>
            <a:off x="9052560" y="2788920"/>
            <a:ext cx="457200" cy="457200"/>
          </a:xfrm>
          <a:prstGeom prst="ellipse">
            <a:avLst/>
          </a:prstGeom>
          <a:solidFill>
            <a:srgbClr val="E30613"/>
          </a:solidFill>
          <a:ln w="12700">
            <a:solidFill>
              <a:srgbClr val="E30613"/>
            </a:solidFill>
            <a:prstDash val="solid"/>
          </a:ln>
        </p:spPr>
        <p:txBody>
          <a:bodyPr/>
          <a:lstStyle/>
          <a:p>
            <a:endParaRPr lang="de-CH" dirty="0"/>
          </a:p>
        </p:txBody>
      </p:sp>
      <p:sp>
        <p:nvSpPr>
          <p:cNvPr id="26" name="Text 22"/>
          <p:cNvSpPr/>
          <p:nvPr/>
        </p:nvSpPr>
        <p:spPr>
          <a:xfrm>
            <a:off x="8549640" y="2057400"/>
            <a:ext cx="1463040" cy="320040"/>
          </a:xfrm>
          <a:prstGeom prst="rect">
            <a:avLst/>
          </a:prstGeom>
          <a:noFill/>
          <a:ln/>
        </p:spPr>
        <p:txBody>
          <a:bodyPr wrap="square" lIns="0" tIns="0" rIns="0" bIns="0" rtlCol="0" anchor="ctr"/>
          <a:lstStyle/>
          <a:p>
            <a:pPr marL="0" indent="0" algn="ctr">
              <a:buNone/>
            </a:pPr>
            <a:r>
              <a:rPr lang="en-US" sz="1400" b="1" dirty="0">
                <a:solidFill>
                  <a:srgbClr val="111111"/>
                </a:solidFill>
              </a:rPr>
              <a:t>2027</a:t>
            </a:r>
            <a:endParaRPr lang="en-US" sz="1400" dirty="0"/>
          </a:p>
        </p:txBody>
      </p:sp>
      <p:sp>
        <p:nvSpPr>
          <p:cNvPr id="27" name="Text 23"/>
          <p:cNvSpPr/>
          <p:nvPr/>
        </p:nvSpPr>
        <p:spPr>
          <a:xfrm>
            <a:off x="8503920" y="3520440"/>
            <a:ext cx="1554480" cy="502920"/>
          </a:xfrm>
          <a:prstGeom prst="rect">
            <a:avLst/>
          </a:prstGeom>
          <a:noFill/>
          <a:ln/>
        </p:spPr>
        <p:txBody>
          <a:bodyPr wrap="square" lIns="0" tIns="0" rIns="0" bIns="0" rtlCol="0" anchor="ctr">
            <a:normAutofit/>
          </a:bodyPr>
          <a:lstStyle/>
          <a:p>
            <a:pPr marL="0" indent="0" algn="ctr">
              <a:buNone/>
            </a:pPr>
            <a:r>
              <a:rPr lang="en-US" sz="1200" dirty="0"/>
              <a:t>erste vollständige Auswertungsphase</a:t>
            </a:r>
          </a:p>
        </p:txBody>
      </p:sp>
      <p:pic>
        <p:nvPicPr>
          <p:cNvPr id="29" name="Grafik 28">
            <a:extLst>
              <a:ext uri="{FF2B5EF4-FFF2-40B4-BE49-F238E27FC236}">
                <a16:creationId xmlns:a16="http://schemas.microsoft.com/office/drawing/2014/main" id="{A8954BA8-35B1-0D0E-47CE-99664F0B64EC}"/>
              </a:ext>
            </a:extLst>
          </p:cNvPr>
          <p:cNvPicPr>
            <a:picLocks noChangeAspect="1"/>
          </p:cNvPicPr>
          <p:nvPr/>
        </p:nvPicPr>
        <p:blipFill>
          <a:blip r:embed="rId3"/>
          <a:stretch>
            <a:fillRect/>
          </a:stretch>
        </p:blipFill>
        <p:spPr>
          <a:xfrm>
            <a:off x="4554039" y="4526279"/>
            <a:ext cx="2230481" cy="174535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
          <p:cNvSpPr/>
          <p:nvPr/>
        </p:nvSpPr>
        <p:spPr>
          <a:xfrm>
            <a:off x="0" y="292608"/>
            <a:ext cx="182880" cy="6400800"/>
          </a:xfrm>
          <a:prstGeom prst="rect">
            <a:avLst/>
          </a:prstGeom>
          <a:solidFill>
            <a:srgbClr val="E30613">
              <a:alpha val="85000"/>
            </a:srgbClr>
          </a:solidFill>
          <a:ln w="12700">
            <a:solidFill>
              <a:srgbClr val="E30613">
                <a:alpha val="0"/>
              </a:srgbClr>
            </a:solidFill>
            <a:prstDash val="solid"/>
          </a:ln>
        </p:spPr>
        <p:txBody>
          <a:bodyPr/>
          <a:lstStyle/>
          <a:p>
            <a:endParaRPr lang="de-CH" dirty="0"/>
          </a:p>
        </p:txBody>
      </p:sp>
      <p:sp>
        <p:nvSpPr>
          <p:cNvPr id="9" name="Text 5"/>
          <p:cNvSpPr/>
          <p:nvPr/>
        </p:nvSpPr>
        <p:spPr>
          <a:xfrm>
            <a:off x="731520" y="548640"/>
            <a:ext cx="9326880" cy="411480"/>
          </a:xfrm>
          <a:prstGeom prst="rect">
            <a:avLst/>
          </a:prstGeom>
          <a:noFill/>
          <a:ln/>
        </p:spPr>
        <p:txBody>
          <a:bodyPr wrap="square" lIns="0" tIns="0" rIns="0" bIns="0" rtlCol="0" anchor="ctr"/>
          <a:lstStyle/>
          <a:p>
            <a:pPr marL="0" indent="0">
              <a:buNone/>
            </a:pPr>
            <a:endParaRPr lang="en-US" sz="2500" dirty="0"/>
          </a:p>
        </p:txBody>
      </p:sp>
      <p:sp>
        <p:nvSpPr>
          <p:cNvPr id="12" name="Text 8"/>
          <p:cNvSpPr/>
          <p:nvPr/>
        </p:nvSpPr>
        <p:spPr>
          <a:xfrm>
            <a:off x="1176789" y="2314281"/>
            <a:ext cx="8686800" cy="1097280"/>
          </a:xfrm>
          <a:prstGeom prst="rect">
            <a:avLst/>
          </a:prstGeom>
          <a:noFill/>
          <a:ln/>
        </p:spPr>
        <p:txBody>
          <a:bodyPr wrap="square" lIns="0" tIns="0" rIns="0" bIns="0" rtlCol="0" anchor="ctr">
            <a:normAutofit fontScale="85000" lnSpcReduction="10000"/>
          </a:bodyPr>
          <a:lstStyle/>
          <a:p>
            <a:pPr marL="0" indent="0" algn="ctr">
              <a:buNone/>
            </a:pPr>
            <a:r>
              <a:rPr lang="en-US" sz="2600" b="1" dirty="0">
                <a:solidFill>
                  <a:srgbClr val="111111"/>
                </a:solidFill>
                <a:latin typeface="Arial" panose="020B0604020202020204" pitchFamily="34" charset="0"/>
                <a:ea typeface="Arial Narrow" pitchFamily="34" charset="-122"/>
                <a:cs typeface="Arial" panose="020B0604020202020204" pitchFamily="34" charset="0"/>
              </a:rPr>
              <a:t>Mit dem Gemeindevertrag erhält Untersiggenthal keine starre Standardlösung, sondern eine fachlich geführte, bedarfsorientierte und steuerbare Kinder- und Jugendanimation.</a:t>
            </a:r>
            <a:endParaRPr lang="en-US" sz="2600" dirty="0">
              <a:latin typeface="Arial" panose="020B0604020202020204" pitchFamily="34" charset="0"/>
              <a:cs typeface="Arial" panose="020B0604020202020204" pitchFamily="34" charset="0"/>
            </a:endParaRPr>
          </a:p>
        </p:txBody>
      </p:sp>
      <p:sp>
        <p:nvSpPr>
          <p:cNvPr id="13" name="Text 9"/>
          <p:cNvSpPr/>
          <p:nvPr/>
        </p:nvSpPr>
        <p:spPr>
          <a:xfrm>
            <a:off x="1358220" y="5085184"/>
            <a:ext cx="9326880" cy="640080"/>
          </a:xfrm>
          <a:prstGeom prst="rect">
            <a:avLst/>
          </a:prstGeom>
          <a:noFill/>
          <a:ln/>
        </p:spPr>
        <p:txBody>
          <a:bodyPr wrap="square" lIns="0" tIns="0" rIns="0" bIns="0" rtlCol="0" anchor="ctr"/>
          <a:lstStyle/>
          <a:p>
            <a:pPr marL="0" indent="0" algn="ctr">
              <a:buNone/>
            </a:pPr>
            <a:r>
              <a:rPr lang="en-US" sz="2000" b="1" dirty="0">
                <a:solidFill>
                  <a:srgbClr val="E30613"/>
                </a:solidFill>
              </a:rPr>
              <a:t>Kinder und Jugendliche stärken, öffentliche Räume konstruktiv begleiten und bestehende Angebote im Dorf sinnvoll ergänzen.</a:t>
            </a:r>
            <a:endParaRPr lang="en-US" sz="2000" dirty="0"/>
          </a:p>
        </p:txBody>
      </p:sp>
      <p:pic>
        <p:nvPicPr>
          <p:cNvPr id="15" name="Grafik 14">
            <a:extLst>
              <a:ext uri="{FF2B5EF4-FFF2-40B4-BE49-F238E27FC236}">
                <a16:creationId xmlns:a16="http://schemas.microsoft.com/office/drawing/2014/main" id="{EC9FD3B7-3889-C350-D965-FE29BF86FDD2}"/>
              </a:ext>
            </a:extLst>
          </p:cNvPr>
          <p:cNvPicPr>
            <a:picLocks noChangeAspect="1"/>
          </p:cNvPicPr>
          <p:nvPr/>
        </p:nvPicPr>
        <p:blipFill>
          <a:blip r:embed="rId3"/>
          <a:stretch>
            <a:fillRect/>
          </a:stretch>
        </p:blipFill>
        <p:spPr>
          <a:xfrm>
            <a:off x="4943872" y="515822"/>
            <a:ext cx="1656184" cy="1553088"/>
          </a:xfrm>
          <a:prstGeom prst="rect">
            <a:avLst/>
          </a:prstGeom>
        </p:spPr>
      </p:pic>
      <p:pic>
        <p:nvPicPr>
          <p:cNvPr id="17" name="Grafik 16">
            <a:extLst>
              <a:ext uri="{FF2B5EF4-FFF2-40B4-BE49-F238E27FC236}">
                <a16:creationId xmlns:a16="http://schemas.microsoft.com/office/drawing/2014/main" id="{477303F8-AE86-F646-724B-821721ADD5F5}"/>
              </a:ext>
            </a:extLst>
          </p:cNvPr>
          <p:cNvPicPr>
            <a:picLocks noChangeAspect="1"/>
          </p:cNvPicPr>
          <p:nvPr/>
        </p:nvPicPr>
        <p:blipFill>
          <a:blip r:embed="rId4"/>
          <a:stretch>
            <a:fillRect/>
          </a:stretch>
        </p:blipFill>
        <p:spPr>
          <a:xfrm rot="10800000">
            <a:off x="5303912" y="3572656"/>
            <a:ext cx="880199" cy="119306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F9B4B-9327-D50D-5886-FAE99C5B7CC1}"/>
            </a:ext>
          </a:extLst>
        </p:cNvPr>
        <p:cNvGrpSpPr/>
        <p:nvPr/>
      </p:nvGrpSpPr>
      <p:grpSpPr>
        <a:xfrm>
          <a:off x="0" y="0"/>
          <a:ext cx="0" cy="0"/>
          <a:chOff x="0" y="0"/>
          <a:chExt cx="0" cy="0"/>
        </a:xfrm>
      </p:grpSpPr>
      <p:pic>
        <p:nvPicPr>
          <p:cNvPr id="7" name="Grafik 6" descr="balken-rot.jpg">
            <a:extLst>
              <a:ext uri="{FF2B5EF4-FFF2-40B4-BE49-F238E27FC236}">
                <a16:creationId xmlns:a16="http://schemas.microsoft.com/office/drawing/2014/main" id="{1A6E71EA-72A6-F227-61BE-000503B40015}"/>
              </a:ext>
            </a:extLst>
          </p:cNvPr>
          <p:cNvPicPr>
            <a:picLocks noChangeAspect="1"/>
          </p:cNvPicPr>
          <p:nvPr/>
        </p:nvPicPr>
        <p:blipFill>
          <a:blip r:embed="rId3" cstate="print"/>
          <a:stretch>
            <a:fillRect/>
          </a:stretch>
        </p:blipFill>
        <p:spPr>
          <a:xfrm>
            <a:off x="1524000" y="1"/>
            <a:ext cx="9144000" cy="214291"/>
          </a:xfrm>
          <a:prstGeom prst="rect">
            <a:avLst/>
          </a:prstGeom>
        </p:spPr>
      </p:pic>
      <p:sp>
        <p:nvSpPr>
          <p:cNvPr id="4" name="Textplatzhalter 3">
            <a:extLst>
              <a:ext uri="{FF2B5EF4-FFF2-40B4-BE49-F238E27FC236}">
                <a16:creationId xmlns:a16="http://schemas.microsoft.com/office/drawing/2014/main" id="{C0FA9597-4BB8-F3F9-BC92-6A8ACB21A2F5}"/>
              </a:ext>
            </a:extLst>
          </p:cNvPr>
          <p:cNvSpPr>
            <a:spLocks noGrp="1"/>
          </p:cNvSpPr>
          <p:nvPr>
            <p:ph type="body" sz="half" idx="2"/>
          </p:nvPr>
        </p:nvSpPr>
        <p:spPr>
          <a:xfrm>
            <a:off x="3524233" y="1285861"/>
            <a:ext cx="2071702" cy="428628"/>
          </a:xfrm>
        </p:spPr>
        <p:txBody>
          <a:bodyPr/>
          <a:lstStyle/>
          <a:p>
            <a:endParaRPr lang="de-CH" dirty="0"/>
          </a:p>
          <a:p>
            <a:endParaRPr lang="de-CH" dirty="0"/>
          </a:p>
        </p:txBody>
      </p:sp>
      <p:sp>
        <p:nvSpPr>
          <p:cNvPr id="8" name="Textfeld 7">
            <a:extLst>
              <a:ext uri="{FF2B5EF4-FFF2-40B4-BE49-F238E27FC236}">
                <a16:creationId xmlns:a16="http://schemas.microsoft.com/office/drawing/2014/main" id="{62C6D56E-A901-CADA-CD66-61FCB9598B16}"/>
              </a:ext>
            </a:extLst>
          </p:cNvPr>
          <p:cNvSpPr txBox="1"/>
          <p:nvPr/>
        </p:nvSpPr>
        <p:spPr>
          <a:xfrm>
            <a:off x="1881158" y="1714488"/>
            <a:ext cx="785818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rPr>
              <a:t> </a:t>
            </a:r>
          </a:p>
        </p:txBody>
      </p:sp>
      <p:sp>
        <p:nvSpPr>
          <p:cNvPr id="11" name="Titel 1">
            <a:extLst>
              <a:ext uri="{FF2B5EF4-FFF2-40B4-BE49-F238E27FC236}">
                <a16:creationId xmlns:a16="http://schemas.microsoft.com/office/drawing/2014/main" id="{3AB90B0D-44E5-9C03-AEF9-CBA153FD77DE}"/>
              </a:ext>
            </a:extLst>
          </p:cNvPr>
          <p:cNvSpPr>
            <a:spLocks noGrp="1"/>
          </p:cNvSpPr>
          <p:nvPr/>
        </p:nvSpPr>
        <p:spPr>
          <a:xfrm>
            <a:off x="2024034" y="714356"/>
            <a:ext cx="7715304" cy="642942"/>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j-ea"/>
                <a:cs typeface="Tahoma" pitchFamily="34" charset="0"/>
              </a:rPr>
              <a:t>                                                                                                </a:t>
            </a:r>
          </a:p>
        </p:txBody>
      </p:sp>
      <p:sp>
        <p:nvSpPr>
          <p:cNvPr id="9" name="Rectangle 3">
            <a:extLst>
              <a:ext uri="{FF2B5EF4-FFF2-40B4-BE49-F238E27FC236}">
                <a16:creationId xmlns:a16="http://schemas.microsoft.com/office/drawing/2014/main" id="{E11CF954-31B2-A9A1-4E60-D7F1582B2293}"/>
              </a:ext>
            </a:extLst>
          </p:cNvPr>
          <p:cNvSpPr txBox="1">
            <a:spLocks noChangeArrowheads="1"/>
          </p:cNvSpPr>
          <p:nvPr/>
        </p:nvSpPr>
        <p:spPr bwMode="auto">
          <a:xfrm>
            <a:off x="479376" y="548680"/>
            <a:ext cx="9793088" cy="58578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ts val="600"/>
              </a:spcBef>
              <a:spcAft>
                <a:spcPts val="600"/>
              </a:spcAft>
              <a:buClrTx/>
              <a:buSzTx/>
              <a:buFont typeface="Symbol" panose="05050102010706020507" pitchFamily="18" charset="2"/>
              <a:buChar char="-"/>
              <a:tabLst>
                <a:tab pos="7170738" algn="r"/>
              </a:tabLst>
              <a:defRPr/>
            </a:pPr>
            <a:endPar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Grafik 2" descr="The image shows a close-up of a wall with hands, each hand holding a colorful question mark symbol.&#10;&#10;KI-generierte Inhalte können fehlerhaft sein.">
            <a:extLst>
              <a:ext uri="{FF2B5EF4-FFF2-40B4-BE49-F238E27FC236}">
                <a16:creationId xmlns:a16="http://schemas.microsoft.com/office/drawing/2014/main" id="{DA4EE919-C9E7-A49E-FBD6-342792336A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5057" y="548680"/>
            <a:ext cx="8550381" cy="5875529"/>
          </a:xfrm>
          <a:prstGeom prst="rect">
            <a:avLst/>
          </a:prstGeom>
        </p:spPr>
      </p:pic>
    </p:spTree>
    <p:extLst>
      <p:ext uri="{BB962C8B-B14F-4D97-AF65-F5344CB8AC3E}">
        <p14:creationId xmlns:p14="http://schemas.microsoft.com/office/powerpoint/2010/main" val="3787574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B1A85-1833-A66B-D0DF-54FC79316D49}"/>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785D7614-F082-1DBD-5571-A8A9AD884654}"/>
              </a:ext>
            </a:extLst>
          </p:cNvPr>
          <p:cNvSpPr>
            <a:spLocks noGrp="1"/>
          </p:cNvSpPr>
          <p:nvPr>
            <p:ph type="title"/>
          </p:nvPr>
        </p:nvSpPr>
        <p:spPr>
          <a:xfrm>
            <a:off x="839416" y="1196752"/>
            <a:ext cx="9396536" cy="4896544"/>
          </a:xfrm>
        </p:spPr>
        <p:txBody>
          <a:bodyPr/>
          <a:lstStyle/>
          <a:p>
            <a:pPr marL="342900" indent="-342900">
              <a:lnSpc>
                <a:spcPct val="85000"/>
              </a:lnSpc>
              <a:spcBef>
                <a:spcPct val="20000"/>
              </a:spcBef>
              <a:tabLst>
                <a:tab pos="7170738" algn="r"/>
              </a:tabLst>
              <a:defRPr/>
            </a:pPr>
            <a:r>
              <a:rPr lang="de-CH" sz="2800" b="1" dirty="0">
                <a:latin typeface="Arial" panose="020B0604020202020204" pitchFamily="34" charset="0"/>
                <a:ea typeface="Tahoma" panose="020B0604030504040204" pitchFamily="34" charset="0"/>
                <a:cs typeface="Arial" panose="020B0604020202020204" pitchFamily="34" charset="0"/>
              </a:rPr>
              <a:t>Traktandum</a:t>
            </a:r>
            <a:br>
              <a:rPr lang="de-CH" sz="1600" b="1" dirty="0">
                <a:latin typeface="Arial" panose="020B0604020202020204" pitchFamily="34" charset="0"/>
                <a:ea typeface="Tahoma" panose="020B0604030504040204" pitchFamily="34" charset="0"/>
                <a:cs typeface="Arial" panose="020B0604020202020204" pitchFamily="34" charset="0"/>
              </a:rPr>
            </a:br>
            <a:br>
              <a:rPr lang="de-CH" sz="1600" dirty="0">
                <a:latin typeface="Arial" panose="020B0604020202020204" pitchFamily="34" charset="0"/>
                <a:ea typeface="Tahoma" panose="020B0604030504040204" pitchFamily="34" charset="0"/>
                <a:cs typeface="Arial" panose="020B0604020202020204" pitchFamily="34" charset="0"/>
              </a:rPr>
            </a:br>
            <a:br>
              <a:rPr lang="de-CH" sz="2000" dirty="0">
                <a:latin typeface="Arial" panose="020B0604020202020204" pitchFamily="34" charset="0"/>
                <a:ea typeface="Tahoma" panose="020B0604030504040204" pitchFamily="34" charset="0"/>
                <a:cs typeface="Arial" panose="020B0604020202020204" pitchFamily="34" charset="0"/>
              </a:rPr>
            </a:br>
            <a:r>
              <a:rPr lang="de-CH" sz="2400" dirty="0">
                <a:latin typeface="Arial" panose="020B0604020202020204" pitchFamily="34" charset="0"/>
                <a:ea typeface="Tahoma" panose="020B0604030504040204" pitchFamily="34" charset="0"/>
                <a:cs typeface="Arial" panose="020B0604020202020204" pitchFamily="34" charset="0"/>
              </a:rPr>
              <a:t>Kreditantrag über CHF 330’000 (exkl. MwSt.) für den Projektwettbewerb Neubau Schule Untersiggenthal</a:t>
            </a:r>
            <a:br>
              <a:rPr lang="de-CH" dirty="0"/>
            </a:br>
            <a:br>
              <a:rPr lang="de-CH" sz="2400" dirty="0">
                <a:latin typeface="Arial" panose="020B0604020202020204" pitchFamily="34" charset="0"/>
                <a:cs typeface="Arial" panose="020B0604020202020204" pitchFamily="34" charset="0"/>
              </a:rPr>
            </a:br>
            <a:br>
              <a:rPr lang="de-CH" sz="2400" dirty="0">
                <a:latin typeface="Arial" panose="020B0604020202020204" pitchFamily="34" charset="0"/>
                <a:cs typeface="Arial" panose="020B0604020202020204" pitchFamily="34" charset="0"/>
              </a:rPr>
            </a:br>
            <a:br>
              <a:rPr lang="de-CH" sz="1800" dirty="0">
                <a:latin typeface="Arial" panose="020B0604020202020204" pitchFamily="34" charset="0"/>
                <a:ea typeface="Tahoma" panose="020B0604030504040204" pitchFamily="34" charset="0"/>
                <a:cs typeface="Arial" panose="020B0604020202020204" pitchFamily="34" charset="0"/>
              </a:rPr>
            </a:br>
            <a:endParaRPr lang="de-CH" sz="1800" dirty="0">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22265890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F7A55C-5FD7-B537-F2DC-8709321C49B8}"/>
              </a:ext>
            </a:extLst>
          </p:cNvPr>
          <p:cNvSpPr>
            <a:spLocks noGrp="1"/>
          </p:cNvSpPr>
          <p:nvPr>
            <p:ph type="title"/>
          </p:nvPr>
        </p:nvSpPr>
        <p:spPr/>
        <p:txBody>
          <a:bodyPr/>
          <a:lstStyle/>
          <a:p>
            <a:pPr algn="l"/>
            <a:r>
              <a:rPr lang="de-CH" sz="2400" b="1" dirty="0">
                <a:solidFill>
                  <a:prstClr val="black"/>
                </a:solidFill>
                <a:latin typeface="Arial" panose="020B0604020202020204" pitchFamily="34" charset="0"/>
                <a:ea typeface="Tahoma" panose="020B0604030504040204" pitchFamily="34" charset="0"/>
                <a:cs typeface="Arial" panose="020B0604020202020204" pitchFamily="34" charset="0"/>
              </a:rPr>
              <a:t>Schulraumplanung Untersiggenthal – Rückblick</a:t>
            </a:r>
            <a:endParaRPr lang="de-CH" sz="2400" dirty="0"/>
          </a:p>
        </p:txBody>
      </p:sp>
      <p:pic>
        <p:nvPicPr>
          <p:cNvPr id="5" name="Grafik 4" descr="Gemeindeversammlung vom 24. November 2016&#10;&#10;KI-generierte Inhalte können fehlerhaft sein.">
            <a:extLst>
              <a:ext uri="{FF2B5EF4-FFF2-40B4-BE49-F238E27FC236}">
                <a16:creationId xmlns:a16="http://schemas.microsoft.com/office/drawing/2014/main" id="{623F753E-7286-0D18-37BC-3D70C1D1EBC4}"/>
              </a:ext>
            </a:extLst>
          </p:cNvPr>
          <p:cNvPicPr>
            <a:picLocks noChangeAspect="1"/>
          </p:cNvPicPr>
          <p:nvPr/>
        </p:nvPicPr>
        <p:blipFill>
          <a:blip r:embed="rId3"/>
          <a:stretch>
            <a:fillRect/>
          </a:stretch>
        </p:blipFill>
        <p:spPr>
          <a:xfrm>
            <a:off x="676479" y="1305344"/>
            <a:ext cx="6979068" cy="5220000"/>
          </a:xfrm>
          <a:prstGeom prst="rect">
            <a:avLst/>
          </a:prstGeom>
          <a:effectLst>
            <a:outerShdw blurRad="50800" dist="38100" dir="2700000" algn="tl" rotWithShape="0">
              <a:prstClr val="black">
                <a:alpha val="40000"/>
              </a:prstClr>
            </a:outerShdw>
          </a:effectLst>
        </p:spPr>
      </p:pic>
      <p:pic>
        <p:nvPicPr>
          <p:cNvPr id="9" name="Grafik 8" descr="Community School Planning&#10;&#10;KI-generierte Inhalte können fehlerhaft sein.">
            <a:extLst>
              <a:ext uri="{FF2B5EF4-FFF2-40B4-BE49-F238E27FC236}">
                <a16:creationId xmlns:a16="http://schemas.microsoft.com/office/drawing/2014/main" id="{16D90EBA-B8E2-9708-9BB1-ABABE2B8E5CD}"/>
              </a:ext>
            </a:extLst>
          </p:cNvPr>
          <p:cNvPicPr>
            <a:picLocks noChangeAspect="1"/>
          </p:cNvPicPr>
          <p:nvPr/>
        </p:nvPicPr>
        <p:blipFill>
          <a:blip r:embed="rId4"/>
          <a:srcRect l="2896"/>
          <a:stretch>
            <a:fillRect/>
          </a:stretch>
        </p:blipFill>
        <p:spPr>
          <a:xfrm rot="600000">
            <a:off x="7873002" y="2192129"/>
            <a:ext cx="2986261" cy="3960000"/>
          </a:xfrm>
          <a:prstGeom prst="rect">
            <a:avLst/>
          </a:prstGeom>
          <a:ln w="6350">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2274100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FCF57-25AD-B201-ECB0-56DBD05555EA}"/>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833F4AE7-D0F9-337B-8543-8C76DC8A069A}"/>
              </a:ext>
            </a:extLst>
          </p:cNvPr>
          <p:cNvPicPr>
            <a:picLocks noChangeAspect="1"/>
          </p:cNvPicPr>
          <p:nvPr/>
        </p:nvPicPr>
        <p:blipFill>
          <a:blip r:embed="rId3"/>
          <a:stretch>
            <a:fillRect/>
          </a:stretch>
        </p:blipFill>
        <p:spPr>
          <a:xfrm>
            <a:off x="6527427" y="1772816"/>
            <a:ext cx="3889053" cy="2880000"/>
          </a:xfrm>
          <a:prstGeom prst="rect">
            <a:avLst/>
          </a:prstGeom>
          <a:ln>
            <a:noFill/>
          </a:ln>
          <a:effectLst>
            <a:softEdge rad="112500"/>
          </a:effectLst>
        </p:spPr>
      </p:pic>
      <p:sp>
        <p:nvSpPr>
          <p:cNvPr id="2" name="Titel 1">
            <a:extLst>
              <a:ext uri="{FF2B5EF4-FFF2-40B4-BE49-F238E27FC236}">
                <a16:creationId xmlns:a16="http://schemas.microsoft.com/office/drawing/2014/main" id="{7E6640D2-96C6-ED58-A597-733B10FC04E8}"/>
              </a:ext>
            </a:extLst>
          </p:cNvPr>
          <p:cNvSpPr>
            <a:spLocks noGrp="1"/>
          </p:cNvSpPr>
          <p:nvPr>
            <p:ph type="title"/>
          </p:nvPr>
        </p:nvSpPr>
        <p:spPr/>
        <p:txBody>
          <a:bodyPr/>
          <a:lstStyle/>
          <a:p>
            <a:pPr algn="l"/>
            <a:r>
              <a:rPr lang="de-CH" sz="2400" b="1" dirty="0">
                <a:solidFill>
                  <a:prstClr val="black"/>
                </a:solidFill>
                <a:latin typeface="Arial" panose="020B0604020202020204" pitchFamily="34" charset="0"/>
                <a:ea typeface="Tahoma" panose="020B0604030504040204" pitchFamily="34" charset="0"/>
                <a:cs typeface="Arial" panose="020B0604020202020204" pitchFamily="34" charset="0"/>
              </a:rPr>
              <a:t>Neubau Schule Untersiggenthal</a:t>
            </a:r>
            <a:endParaRPr lang="de-CH" sz="2400" b="1"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F3389E45-DC42-8425-6322-10A6425964BD}"/>
              </a:ext>
            </a:extLst>
          </p:cNvPr>
          <p:cNvSpPr>
            <a:spLocks noGrp="1"/>
          </p:cNvSpPr>
          <p:nvPr>
            <p:ph idx="1"/>
          </p:nvPr>
        </p:nvSpPr>
        <p:spPr>
          <a:noFill/>
          <a:ln w="9525">
            <a:noFill/>
            <a:miter lim="800000"/>
            <a:headEnd/>
            <a:tailEnd/>
          </a:ln>
        </p:spPr>
        <p:txBody>
          <a:bodyPr vert="horz" wrap="square" lIns="91440" tIns="45720" rIns="91440" bIns="45720" numCol="1" anchor="t" anchorCtr="0" compatLnSpc="1">
            <a:prstTxWarp prst="textNoShape">
              <a:avLst/>
            </a:prstTxWarp>
          </a:bodyPr>
          <a:lstStyle/>
          <a:p>
            <a:pPr>
              <a:buFont typeface="Symbol" panose="05050102010706020507" pitchFamily="18" charset="2"/>
              <a:buChar char="-"/>
            </a:pPr>
            <a:r>
              <a:rPr lang="de-CH" sz="2400" dirty="0">
                <a:latin typeface="Arial" panose="020B0604020202020204" pitchFamily="34" charset="0"/>
                <a:cs typeface="Arial" panose="020B0604020202020204" pitchFamily="34" charset="0"/>
              </a:rPr>
              <a:t>Ausgangslage</a:t>
            </a:r>
          </a:p>
          <a:p>
            <a:pPr lvl="1"/>
            <a:r>
              <a:rPr lang="de-CH" sz="2000" dirty="0">
                <a:latin typeface="Arial" panose="020B0604020202020204" pitchFamily="34" charset="0"/>
                <a:cs typeface="Arial" panose="020B0604020202020204" pitchFamily="34" charset="0"/>
              </a:rPr>
              <a:t>Bevölkerungsentwicklung</a:t>
            </a:r>
          </a:p>
          <a:p>
            <a:pPr lvl="1"/>
            <a:r>
              <a:rPr lang="de-CH" sz="2000" dirty="0">
                <a:latin typeface="Arial" panose="020B0604020202020204" pitchFamily="34" charset="0"/>
                <a:cs typeface="Arial" panose="020B0604020202020204" pitchFamily="34" charset="0"/>
              </a:rPr>
              <a:t>Entwicklung Schülerzahlen</a:t>
            </a:r>
          </a:p>
          <a:p>
            <a:pPr lvl="1"/>
            <a:r>
              <a:rPr lang="de-CH" sz="2000" dirty="0">
                <a:latin typeface="Arial" panose="020B0604020202020204" pitchFamily="34" charset="0"/>
                <a:cs typeface="Arial" panose="020B0604020202020204" pitchFamily="34" charset="0"/>
              </a:rPr>
              <a:t>Kindergarten, Tagesstrukturen, Oberstufe</a:t>
            </a:r>
          </a:p>
          <a:p>
            <a:pPr lvl="1"/>
            <a:r>
              <a:rPr lang="de-CH" sz="2000" dirty="0">
                <a:latin typeface="Arial" panose="020B0604020202020204" pitchFamily="34" charset="0"/>
                <a:cs typeface="Arial" panose="020B0604020202020204" pitchFamily="34" charset="0"/>
              </a:rPr>
              <a:t>Machbarkeitsstudie</a:t>
            </a:r>
          </a:p>
          <a:p>
            <a:pPr>
              <a:spcBef>
                <a:spcPts val="1200"/>
              </a:spcBef>
              <a:buFont typeface="Symbol" panose="05050102010706020507" pitchFamily="18" charset="2"/>
              <a:buChar char="-"/>
            </a:pPr>
            <a:r>
              <a:rPr lang="de-CH" sz="2400" dirty="0">
                <a:latin typeface="Arial" panose="020B0604020202020204" pitchFamily="34" charset="0"/>
                <a:cs typeface="Arial" panose="020B0604020202020204" pitchFamily="34" charset="0"/>
              </a:rPr>
              <a:t>Projektwettbewerb</a:t>
            </a:r>
          </a:p>
          <a:p>
            <a:pPr lvl="1"/>
            <a:r>
              <a:rPr lang="de-CH" sz="2000" dirty="0">
                <a:latin typeface="Arial" panose="020B0604020202020204" pitchFamily="34" charset="0"/>
                <a:cs typeface="Arial" panose="020B0604020202020204" pitchFamily="34" charset="0"/>
              </a:rPr>
              <a:t>Aufgabenstellung</a:t>
            </a:r>
          </a:p>
          <a:p>
            <a:pPr lvl="1"/>
            <a:r>
              <a:rPr lang="de-CH" sz="2000" dirty="0">
                <a:latin typeface="Arial" panose="020B0604020202020204" pitchFamily="34" charset="0"/>
                <a:cs typeface="Arial" panose="020B0604020202020204" pitchFamily="34" charset="0"/>
              </a:rPr>
              <a:t>Raumprogramm</a:t>
            </a:r>
          </a:p>
          <a:p>
            <a:pPr>
              <a:spcBef>
                <a:spcPts val="1200"/>
              </a:spcBef>
              <a:buFont typeface="Symbol" panose="05050102010706020507" pitchFamily="18" charset="2"/>
              <a:buChar char="-"/>
            </a:pPr>
            <a:r>
              <a:rPr lang="de-CH" sz="2400" dirty="0">
                <a:latin typeface="Arial" panose="020B0604020202020204" pitchFamily="34" charset="0"/>
                <a:cs typeface="Arial" panose="020B0604020202020204" pitchFamily="34" charset="0"/>
              </a:rPr>
              <a:t>Termine und Finanzierung</a:t>
            </a:r>
          </a:p>
        </p:txBody>
      </p:sp>
      <p:sp>
        <p:nvSpPr>
          <p:cNvPr id="6" name="Textfeld 5">
            <a:extLst>
              <a:ext uri="{FF2B5EF4-FFF2-40B4-BE49-F238E27FC236}">
                <a16:creationId xmlns:a16="http://schemas.microsoft.com/office/drawing/2014/main" id="{632CF9B7-F4E5-E640-06F8-979FCC11B364}"/>
              </a:ext>
            </a:extLst>
          </p:cNvPr>
          <p:cNvSpPr txBox="1"/>
          <p:nvPr/>
        </p:nvSpPr>
        <p:spPr>
          <a:xfrm>
            <a:off x="6678801" y="6338875"/>
            <a:ext cx="184731" cy="246221"/>
          </a:xfrm>
          <a:prstGeom prst="rect">
            <a:avLst/>
          </a:prstGeom>
          <a:noFill/>
        </p:spPr>
        <p:txBody>
          <a:bodyPr wrap="none" rtlCol="0">
            <a:spAutoFit/>
          </a:bodyPr>
          <a:lstStyle/>
          <a:p>
            <a:endParaRPr lang="de-CH" sz="1000" dirty="0"/>
          </a:p>
        </p:txBody>
      </p:sp>
      <p:sp>
        <p:nvSpPr>
          <p:cNvPr id="4" name="Textfeld 3">
            <a:extLst>
              <a:ext uri="{FF2B5EF4-FFF2-40B4-BE49-F238E27FC236}">
                <a16:creationId xmlns:a16="http://schemas.microsoft.com/office/drawing/2014/main" id="{8885547C-EE5A-4DF2-F3A1-D78755683523}"/>
              </a:ext>
            </a:extLst>
          </p:cNvPr>
          <p:cNvSpPr txBox="1"/>
          <p:nvPr/>
        </p:nvSpPr>
        <p:spPr>
          <a:xfrm>
            <a:off x="6756627" y="4232567"/>
            <a:ext cx="1162498" cy="246221"/>
          </a:xfrm>
          <a:prstGeom prst="rect">
            <a:avLst/>
          </a:prstGeom>
          <a:solidFill>
            <a:schemeClr val="bg1">
              <a:lumMod val="50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000" b="0" i="0" u="none" strike="noStrike" kern="1200" cap="none" spc="0" normalizeH="0" baseline="0" noProof="0" dirty="0">
                <a:ln>
                  <a:noFill/>
                </a:ln>
                <a:solidFill>
                  <a:prstClr val="white"/>
                </a:solidFill>
                <a:effectLst/>
                <a:uLnTx/>
                <a:uFillTx/>
                <a:latin typeface="Arial" charset="0"/>
                <a:ea typeface="+mn-ea"/>
                <a:cs typeface="+mn-cs"/>
              </a:rPr>
              <a:t>© </a:t>
            </a:r>
            <a:r>
              <a:rPr lang="de-CH" sz="1000" dirty="0">
                <a:solidFill>
                  <a:prstClr val="white"/>
                </a:solidFill>
              </a:rPr>
              <a:t>Kanton Aargau</a:t>
            </a:r>
            <a:endParaRPr kumimoji="0" lang="de-CH" sz="1000" b="0" i="0" u="none" strike="noStrike" kern="1200" cap="none" spc="0" normalizeH="0" baseline="0" noProof="0" dirty="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3082345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F80D3-61C2-8C8B-5C31-5FDDF362936A}"/>
            </a:ext>
          </a:extLst>
        </p:cNvPr>
        <p:cNvGrpSpPr/>
        <p:nvPr/>
      </p:nvGrpSpPr>
      <p:grpSpPr>
        <a:xfrm>
          <a:off x="0" y="0"/>
          <a:ext cx="0" cy="0"/>
          <a:chOff x="0" y="0"/>
          <a:chExt cx="0" cy="0"/>
        </a:xfrm>
      </p:grpSpPr>
      <p:sp>
        <p:nvSpPr>
          <p:cNvPr id="9" name="Rectangle 3">
            <a:extLst>
              <a:ext uri="{FF2B5EF4-FFF2-40B4-BE49-F238E27FC236}">
                <a16:creationId xmlns:a16="http://schemas.microsoft.com/office/drawing/2014/main" id="{EA049757-E197-7FB1-171E-56081BB9FB13}"/>
              </a:ext>
            </a:extLst>
          </p:cNvPr>
          <p:cNvSpPr txBox="1">
            <a:spLocks noChangeArrowheads="1"/>
          </p:cNvSpPr>
          <p:nvPr/>
        </p:nvSpPr>
        <p:spPr bwMode="auto">
          <a:xfrm>
            <a:off x="399571" y="624680"/>
            <a:ext cx="9793088" cy="58578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r>
              <a:rPr kumimoji="0" lang="de-CH"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Bevölkerungsentwicklung in der Schweiz </a:t>
            </a:r>
            <a:r>
              <a:rPr kumimoji="0" lang="de-CH"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(BFS)</a:t>
            </a:r>
          </a:p>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endParaRPr kumimoji="0" lang="de-CH"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1" indent="-342900" algn="l" defTabSz="914400" rtl="0" eaLnBrk="1" fontAlgn="base" latinLnBrk="0" hangingPunct="1">
              <a:lnSpc>
                <a:spcPct val="100000"/>
              </a:lnSpc>
              <a:spcBef>
                <a:spcPct val="0"/>
              </a:spcBef>
              <a:spcAft>
                <a:spcPts val="600"/>
              </a:spcAft>
              <a:buClrTx/>
              <a:buSzTx/>
              <a:buFont typeface="Symbol" panose="05050102010706020507" pitchFamily="18" charset="2"/>
              <a:buChar char="-"/>
              <a:tabLst>
                <a:tab pos="5715000" algn="l"/>
                <a:tab pos="7527925" algn="r"/>
              </a:tabLst>
              <a:defRPr/>
            </a:pPr>
            <a: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Szenarien zur Bevölkerungsentwicklung der Schweiz bis 2055</a:t>
            </a:r>
          </a:p>
          <a:p>
            <a:pPr marL="342900" marR="0" lvl="1" indent="-342900" algn="l" defTabSz="914400" rtl="0" eaLnBrk="1" fontAlgn="base" latinLnBrk="0" hangingPunct="1">
              <a:lnSpc>
                <a:spcPct val="100000"/>
              </a:lnSpc>
              <a:spcBef>
                <a:spcPct val="0"/>
              </a:spcBef>
              <a:spcAft>
                <a:spcPts val="600"/>
              </a:spcAft>
              <a:buClrTx/>
              <a:buSzTx/>
              <a:buFont typeface="Symbol" panose="05050102010706020507" pitchFamily="18" charset="2"/>
              <a:buChar char="-"/>
              <a:tabLst>
                <a:tab pos="5715000" algn="l"/>
                <a:tab pos="7527925" algn="r"/>
              </a:tabLst>
              <a:defRPr/>
            </a:pPr>
            <a: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Grundszenarien gehen davon aus, dass die Bevölkerung zunächst weiterwächst und ab 2043 beginnt abzunehmen.</a:t>
            </a:r>
          </a:p>
          <a:p>
            <a:pPr marL="342900" marR="0" lvl="1" indent="-342900" algn="l" defTabSz="914400" rtl="0" eaLnBrk="1" fontAlgn="base" latinLnBrk="0" hangingPunct="1">
              <a:lnSpc>
                <a:spcPct val="100000"/>
              </a:lnSpc>
              <a:spcBef>
                <a:spcPct val="0"/>
              </a:spcBef>
              <a:spcAft>
                <a:spcPts val="600"/>
              </a:spcAft>
              <a:buClrTx/>
              <a:buSzTx/>
              <a:buFont typeface="Symbol" panose="05050102010706020507" pitchFamily="18" charset="2"/>
              <a:buChar char="-"/>
              <a:tabLst>
                <a:tab pos="5715000" algn="l"/>
                <a:tab pos="7527925" algn="r"/>
              </a:tabLst>
              <a:defRPr/>
            </a:pPr>
            <a:r>
              <a:rPr lang="de-CH" sz="2400" dirty="0">
                <a:solidFill>
                  <a:prstClr val="black"/>
                </a:solidFill>
                <a:latin typeface="Arial" panose="020B0604020202020204" pitchFamily="34" charset="0"/>
                <a:cs typeface="Arial" panose="020B0604020202020204" pitchFamily="34" charset="0"/>
              </a:rPr>
              <a:t>Entwicklung der Geburten eher rückläufig.  </a:t>
            </a:r>
            <a:endPar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endParaRPr kumimoji="0" lang="de-CH"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endPar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Grafik 6" descr="balken-rot.jpg">
            <a:extLst>
              <a:ext uri="{FF2B5EF4-FFF2-40B4-BE49-F238E27FC236}">
                <a16:creationId xmlns:a16="http://schemas.microsoft.com/office/drawing/2014/main" id="{1C4C6B8C-F2C7-583A-DC38-EC45568303E2}"/>
              </a:ext>
            </a:extLst>
          </p:cNvPr>
          <p:cNvPicPr>
            <a:picLocks noChangeAspect="1"/>
          </p:cNvPicPr>
          <p:nvPr/>
        </p:nvPicPr>
        <p:blipFill>
          <a:blip r:embed="rId3" cstate="print"/>
          <a:stretch>
            <a:fillRect/>
          </a:stretch>
        </p:blipFill>
        <p:spPr>
          <a:xfrm>
            <a:off x="1524000" y="1"/>
            <a:ext cx="9144000" cy="214291"/>
          </a:xfrm>
          <a:prstGeom prst="rect">
            <a:avLst/>
          </a:prstGeom>
        </p:spPr>
      </p:pic>
      <p:sp>
        <p:nvSpPr>
          <p:cNvPr id="4" name="Textplatzhalter 3">
            <a:extLst>
              <a:ext uri="{FF2B5EF4-FFF2-40B4-BE49-F238E27FC236}">
                <a16:creationId xmlns:a16="http://schemas.microsoft.com/office/drawing/2014/main" id="{D30C81CA-6599-004D-B880-44A2CA9F352B}"/>
              </a:ext>
            </a:extLst>
          </p:cNvPr>
          <p:cNvSpPr>
            <a:spLocks noGrp="1"/>
          </p:cNvSpPr>
          <p:nvPr>
            <p:ph type="body" sz="half" idx="2"/>
          </p:nvPr>
        </p:nvSpPr>
        <p:spPr>
          <a:xfrm>
            <a:off x="3524233" y="1285861"/>
            <a:ext cx="2071702" cy="428628"/>
          </a:xfrm>
        </p:spPr>
        <p:txBody>
          <a:bodyPr/>
          <a:lstStyle/>
          <a:p>
            <a:endParaRPr lang="de-CH" dirty="0"/>
          </a:p>
          <a:p>
            <a:endParaRPr lang="de-CH" dirty="0"/>
          </a:p>
        </p:txBody>
      </p:sp>
      <p:sp>
        <p:nvSpPr>
          <p:cNvPr id="11" name="Titel 1">
            <a:extLst>
              <a:ext uri="{FF2B5EF4-FFF2-40B4-BE49-F238E27FC236}">
                <a16:creationId xmlns:a16="http://schemas.microsoft.com/office/drawing/2014/main" id="{2C5EF2C6-5FFF-9AFB-9D72-2BA1683C2292}"/>
              </a:ext>
            </a:extLst>
          </p:cNvPr>
          <p:cNvSpPr>
            <a:spLocks noGrp="1"/>
          </p:cNvSpPr>
          <p:nvPr/>
        </p:nvSpPr>
        <p:spPr>
          <a:xfrm>
            <a:off x="2024034" y="714356"/>
            <a:ext cx="7715304" cy="642942"/>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j-ea"/>
                <a:cs typeface="Tahoma" pitchFamily="34" charset="0"/>
              </a:rPr>
              <a:t>                                                                                                </a:t>
            </a:r>
          </a:p>
        </p:txBody>
      </p:sp>
      <p:sp>
        <p:nvSpPr>
          <p:cNvPr id="14" name="Textfeld 13">
            <a:extLst>
              <a:ext uri="{FF2B5EF4-FFF2-40B4-BE49-F238E27FC236}">
                <a16:creationId xmlns:a16="http://schemas.microsoft.com/office/drawing/2014/main" id="{FCBF67C8-C911-40AA-807B-5CB59EBCB33A}"/>
              </a:ext>
            </a:extLst>
          </p:cNvPr>
          <p:cNvSpPr txBox="1"/>
          <p:nvPr/>
        </p:nvSpPr>
        <p:spPr>
          <a:xfrm>
            <a:off x="4026871" y="6449067"/>
            <a:ext cx="3562193"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Bevölkerungsszenarien Bundesamt für Statistik, 15.04.2025</a:t>
            </a:r>
            <a:endParaRPr kumimoji="0" lang="de-CH" sz="10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3" name="Grafik 2" descr="The diagram presents a projection of different scenarios for the years 1995 to 2055, with values ranging from 2 million to 14 million, indicating potential observations or trends over time.&#10;&#10;KI-generierte Inhalte können fehlerhaft sein.">
            <a:extLst>
              <a:ext uri="{FF2B5EF4-FFF2-40B4-BE49-F238E27FC236}">
                <a16:creationId xmlns:a16="http://schemas.microsoft.com/office/drawing/2014/main" id="{056B238D-10A7-7B76-F727-E93BF112B517}"/>
              </a:ext>
            </a:extLst>
          </p:cNvPr>
          <p:cNvPicPr>
            <a:picLocks noChangeAspect="1"/>
          </p:cNvPicPr>
          <p:nvPr/>
        </p:nvPicPr>
        <p:blipFill>
          <a:blip r:embed="rId4"/>
          <a:stretch>
            <a:fillRect/>
          </a:stretch>
        </p:blipFill>
        <p:spPr>
          <a:xfrm>
            <a:off x="824849" y="3099100"/>
            <a:ext cx="4983119" cy="3240000"/>
          </a:xfrm>
          <a:prstGeom prst="rect">
            <a:avLst/>
          </a:prstGeom>
        </p:spPr>
      </p:pic>
      <p:pic>
        <p:nvPicPr>
          <p:cNvPr id="5" name="Grafik 4" descr="Low&#10;&#10;KI-generierte Inhalte können fehlerhaft sein.">
            <a:extLst>
              <a:ext uri="{FF2B5EF4-FFF2-40B4-BE49-F238E27FC236}">
                <a16:creationId xmlns:a16="http://schemas.microsoft.com/office/drawing/2014/main" id="{7B38524F-E63A-E23F-FA95-19492FA00265}"/>
              </a:ext>
            </a:extLst>
          </p:cNvPr>
          <p:cNvPicPr>
            <a:picLocks noChangeAspect="1"/>
          </p:cNvPicPr>
          <p:nvPr/>
        </p:nvPicPr>
        <p:blipFill>
          <a:blip r:embed="rId5"/>
          <a:stretch>
            <a:fillRect/>
          </a:stretch>
        </p:blipFill>
        <p:spPr>
          <a:xfrm>
            <a:off x="6023992" y="3209067"/>
            <a:ext cx="4455000" cy="3240000"/>
          </a:xfrm>
          <a:prstGeom prst="rect">
            <a:avLst/>
          </a:prstGeom>
        </p:spPr>
      </p:pic>
    </p:spTree>
    <p:extLst>
      <p:ext uri="{BB962C8B-B14F-4D97-AF65-F5344CB8AC3E}">
        <p14:creationId xmlns:p14="http://schemas.microsoft.com/office/powerpoint/2010/main" val="3267429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559B2-FD59-E693-67E2-A04988054D08}"/>
            </a:ext>
          </a:extLst>
        </p:cNvPr>
        <p:cNvGrpSpPr/>
        <p:nvPr/>
      </p:nvGrpSpPr>
      <p:grpSpPr>
        <a:xfrm>
          <a:off x="0" y="0"/>
          <a:ext cx="0" cy="0"/>
          <a:chOff x="0" y="0"/>
          <a:chExt cx="0" cy="0"/>
        </a:xfrm>
      </p:grpSpPr>
      <p:sp>
        <p:nvSpPr>
          <p:cNvPr id="9" name="Rectangle 3">
            <a:extLst>
              <a:ext uri="{FF2B5EF4-FFF2-40B4-BE49-F238E27FC236}">
                <a16:creationId xmlns:a16="http://schemas.microsoft.com/office/drawing/2014/main" id="{0474E0C5-8345-8D18-ADE9-70F45341028B}"/>
              </a:ext>
            </a:extLst>
          </p:cNvPr>
          <p:cNvSpPr txBox="1">
            <a:spLocks noChangeArrowheads="1"/>
          </p:cNvSpPr>
          <p:nvPr/>
        </p:nvSpPr>
        <p:spPr bwMode="auto">
          <a:xfrm>
            <a:off x="399571" y="624680"/>
            <a:ext cx="9793088" cy="58578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r>
              <a:rPr kumimoji="0" lang="de-CH"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Bevölkerungsentwicklung in Untersiggenthal</a:t>
            </a:r>
            <a:endPar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Grafik 6" descr="balken-rot.jpg">
            <a:extLst>
              <a:ext uri="{FF2B5EF4-FFF2-40B4-BE49-F238E27FC236}">
                <a16:creationId xmlns:a16="http://schemas.microsoft.com/office/drawing/2014/main" id="{A04357A1-662E-B84E-CB40-6DEE4158CBEC}"/>
              </a:ext>
            </a:extLst>
          </p:cNvPr>
          <p:cNvPicPr>
            <a:picLocks noChangeAspect="1"/>
          </p:cNvPicPr>
          <p:nvPr/>
        </p:nvPicPr>
        <p:blipFill>
          <a:blip r:embed="rId3" cstate="print"/>
          <a:stretch>
            <a:fillRect/>
          </a:stretch>
        </p:blipFill>
        <p:spPr>
          <a:xfrm>
            <a:off x="1524000" y="1"/>
            <a:ext cx="9144000" cy="214291"/>
          </a:xfrm>
          <a:prstGeom prst="rect">
            <a:avLst/>
          </a:prstGeom>
        </p:spPr>
      </p:pic>
      <p:sp>
        <p:nvSpPr>
          <p:cNvPr id="4" name="Textplatzhalter 3">
            <a:extLst>
              <a:ext uri="{FF2B5EF4-FFF2-40B4-BE49-F238E27FC236}">
                <a16:creationId xmlns:a16="http://schemas.microsoft.com/office/drawing/2014/main" id="{EC4E3696-48FD-96F9-C711-370DDE400285}"/>
              </a:ext>
            </a:extLst>
          </p:cNvPr>
          <p:cNvSpPr>
            <a:spLocks noGrp="1"/>
          </p:cNvSpPr>
          <p:nvPr>
            <p:ph type="body" sz="half" idx="2"/>
          </p:nvPr>
        </p:nvSpPr>
        <p:spPr>
          <a:xfrm>
            <a:off x="3524233" y="1285861"/>
            <a:ext cx="2071702" cy="428628"/>
          </a:xfrm>
        </p:spPr>
        <p:txBody>
          <a:bodyPr/>
          <a:lstStyle/>
          <a:p>
            <a:endParaRPr lang="de-CH" dirty="0"/>
          </a:p>
          <a:p>
            <a:endParaRPr lang="de-CH" dirty="0"/>
          </a:p>
        </p:txBody>
      </p:sp>
      <p:sp>
        <p:nvSpPr>
          <p:cNvPr id="8" name="Textfeld 7">
            <a:extLst>
              <a:ext uri="{FF2B5EF4-FFF2-40B4-BE49-F238E27FC236}">
                <a16:creationId xmlns:a16="http://schemas.microsoft.com/office/drawing/2014/main" id="{4CAEF0D4-90A6-BBC1-94EF-6A06BA670870}"/>
              </a:ext>
            </a:extLst>
          </p:cNvPr>
          <p:cNvSpPr txBox="1"/>
          <p:nvPr/>
        </p:nvSpPr>
        <p:spPr>
          <a:xfrm>
            <a:off x="1881158" y="1714488"/>
            <a:ext cx="785818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rPr>
              <a:t> </a:t>
            </a:r>
          </a:p>
        </p:txBody>
      </p:sp>
      <p:sp>
        <p:nvSpPr>
          <p:cNvPr id="11" name="Titel 1">
            <a:extLst>
              <a:ext uri="{FF2B5EF4-FFF2-40B4-BE49-F238E27FC236}">
                <a16:creationId xmlns:a16="http://schemas.microsoft.com/office/drawing/2014/main" id="{FD5EE93C-7EA5-4156-5B60-58BC7F7060B3}"/>
              </a:ext>
            </a:extLst>
          </p:cNvPr>
          <p:cNvSpPr>
            <a:spLocks noGrp="1"/>
          </p:cNvSpPr>
          <p:nvPr/>
        </p:nvSpPr>
        <p:spPr>
          <a:xfrm>
            <a:off x="2024034" y="714356"/>
            <a:ext cx="7715304" cy="642942"/>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j-ea"/>
                <a:cs typeface="Tahoma" pitchFamily="34" charset="0"/>
              </a:rPr>
              <a:t>                                                                                                </a:t>
            </a:r>
          </a:p>
        </p:txBody>
      </p:sp>
      <p:pic>
        <p:nvPicPr>
          <p:cNvPr id="3" name="Grafik 2">
            <a:extLst>
              <a:ext uri="{FF2B5EF4-FFF2-40B4-BE49-F238E27FC236}">
                <a16:creationId xmlns:a16="http://schemas.microsoft.com/office/drawing/2014/main" id="{11BEFE9D-6324-71F4-58BD-E7F1FD188582}"/>
              </a:ext>
            </a:extLst>
          </p:cNvPr>
          <p:cNvPicPr>
            <a:picLocks noChangeAspect="1"/>
          </p:cNvPicPr>
          <p:nvPr/>
        </p:nvPicPr>
        <p:blipFill>
          <a:blip r:embed="rId4"/>
          <a:stretch>
            <a:fillRect/>
          </a:stretch>
        </p:blipFill>
        <p:spPr>
          <a:xfrm>
            <a:off x="479376" y="1124744"/>
            <a:ext cx="8625745" cy="5400000"/>
          </a:xfrm>
          <a:prstGeom prst="rect">
            <a:avLst/>
          </a:prstGeom>
        </p:spPr>
      </p:pic>
      <p:cxnSp>
        <p:nvCxnSpPr>
          <p:cNvPr id="6" name="Gerader Verbinder 5">
            <a:extLst>
              <a:ext uri="{FF2B5EF4-FFF2-40B4-BE49-F238E27FC236}">
                <a16:creationId xmlns:a16="http://schemas.microsoft.com/office/drawing/2014/main" id="{E50A4E15-87C0-FD81-B4D8-699DD7451C3D}"/>
              </a:ext>
            </a:extLst>
          </p:cNvPr>
          <p:cNvCxnSpPr/>
          <p:nvPr/>
        </p:nvCxnSpPr>
        <p:spPr>
          <a:xfrm flipV="1">
            <a:off x="6625456" y="1269248"/>
            <a:ext cx="0" cy="4392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FB700FA8-6018-4F71-462B-1E0C622EA627}"/>
              </a:ext>
            </a:extLst>
          </p:cNvPr>
          <p:cNvSpPr txBox="1"/>
          <p:nvPr/>
        </p:nvSpPr>
        <p:spPr>
          <a:xfrm>
            <a:off x="6622249" y="1088156"/>
            <a:ext cx="960519" cy="369332"/>
          </a:xfrm>
          <a:prstGeom prst="rect">
            <a:avLst/>
          </a:prstGeom>
          <a:noFill/>
        </p:spPr>
        <p:txBody>
          <a:bodyPr wrap="none" rtlCol="0">
            <a:spAutoFit/>
          </a:bodyPr>
          <a:lstStyle/>
          <a:p>
            <a:r>
              <a:rPr lang="de-CH" sz="900" b="1" dirty="0"/>
              <a:t>7</a:t>
            </a:r>
            <a:r>
              <a:rPr lang="de-CH" sz="900" b="1" dirty="0">
                <a:latin typeface="Arial" panose="020B0604020202020204" pitchFamily="34" charset="0"/>
                <a:cs typeface="Arial" panose="020B0604020202020204" pitchFamily="34" charset="0"/>
              </a:rPr>
              <a:t>’</a:t>
            </a:r>
            <a:r>
              <a:rPr lang="de-CH" sz="900" b="1" dirty="0"/>
              <a:t>841</a:t>
            </a:r>
          </a:p>
          <a:p>
            <a:r>
              <a:rPr lang="de-CH" sz="900" dirty="0"/>
              <a:t>per 31.12.2025</a:t>
            </a:r>
          </a:p>
        </p:txBody>
      </p:sp>
      <p:sp>
        <p:nvSpPr>
          <p:cNvPr id="14" name="Textfeld 13">
            <a:extLst>
              <a:ext uri="{FF2B5EF4-FFF2-40B4-BE49-F238E27FC236}">
                <a16:creationId xmlns:a16="http://schemas.microsoft.com/office/drawing/2014/main" id="{A8C23E41-BCA0-BBCB-9471-F4814893B9F6}"/>
              </a:ext>
            </a:extLst>
          </p:cNvPr>
          <p:cNvSpPr txBox="1"/>
          <p:nvPr/>
        </p:nvSpPr>
        <p:spPr>
          <a:xfrm>
            <a:off x="3628016" y="6495147"/>
            <a:ext cx="4935968"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0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Gesamtrevision Nutzungsplanung – Planungsbericht nach Art. 47 RPV, 8. Juni 2018</a:t>
            </a:r>
            <a:endParaRPr kumimoji="0" lang="de-CH" sz="100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7817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559B2-FD59-E693-67E2-A04988054D08}"/>
            </a:ext>
          </a:extLst>
        </p:cNvPr>
        <p:cNvGrpSpPr/>
        <p:nvPr/>
      </p:nvGrpSpPr>
      <p:grpSpPr>
        <a:xfrm>
          <a:off x="0" y="0"/>
          <a:ext cx="0" cy="0"/>
          <a:chOff x="0" y="0"/>
          <a:chExt cx="0" cy="0"/>
        </a:xfrm>
      </p:grpSpPr>
      <p:pic>
        <p:nvPicPr>
          <p:cNvPr id="10" name="Grafik 9">
            <a:extLst>
              <a:ext uri="{FF2B5EF4-FFF2-40B4-BE49-F238E27FC236}">
                <a16:creationId xmlns:a16="http://schemas.microsoft.com/office/drawing/2014/main" id="{C02E3952-3BBA-40DD-17B3-E36B76CCF692}"/>
              </a:ext>
            </a:extLst>
          </p:cNvPr>
          <p:cNvPicPr>
            <a:picLocks noChangeAspect="1"/>
          </p:cNvPicPr>
          <p:nvPr/>
        </p:nvPicPr>
        <p:blipFill>
          <a:blip r:embed="rId3"/>
          <a:stretch>
            <a:fillRect/>
          </a:stretch>
        </p:blipFill>
        <p:spPr>
          <a:xfrm>
            <a:off x="479376" y="1285861"/>
            <a:ext cx="10622280" cy="3383280"/>
          </a:xfrm>
          <a:prstGeom prst="rect">
            <a:avLst/>
          </a:prstGeom>
        </p:spPr>
      </p:pic>
      <p:sp>
        <p:nvSpPr>
          <p:cNvPr id="9" name="Rectangle 3">
            <a:extLst>
              <a:ext uri="{FF2B5EF4-FFF2-40B4-BE49-F238E27FC236}">
                <a16:creationId xmlns:a16="http://schemas.microsoft.com/office/drawing/2014/main" id="{0474E0C5-8345-8D18-ADE9-70F45341028B}"/>
              </a:ext>
            </a:extLst>
          </p:cNvPr>
          <p:cNvSpPr txBox="1">
            <a:spLocks noChangeArrowheads="1"/>
          </p:cNvSpPr>
          <p:nvPr/>
        </p:nvSpPr>
        <p:spPr bwMode="auto">
          <a:xfrm>
            <a:off x="479376" y="548680"/>
            <a:ext cx="9793088" cy="58578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r>
              <a:rPr lang="de-CH" sz="2400" b="1" dirty="0">
                <a:solidFill>
                  <a:prstClr val="black"/>
                </a:solidFill>
                <a:latin typeface="Arial" panose="020B0604020202020204" pitchFamily="34" charset="0"/>
                <a:cs typeface="Arial" panose="020B0604020202020204" pitchFamily="34" charset="0"/>
              </a:rPr>
              <a:t>Entwicklung Schülerzahlen</a:t>
            </a:r>
            <a:endPar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Grafik 6" descr="balken-rot.jpg">
            <a:extLst>
              <a:ext uri="{FF2B5EF4-FFF2-40B4-BE49-F238E27FC236}">
                <a16:creationId xmlns:a16="http://schemas.microsoft.com/office/drawing/2014/main" id="{A04357A1-662E-B84E-CB40-6DEE4158CBEC}"/>
              </a:ext>
            </a:extLst>
          </p:cNvPr>
          <p:cNvPicPr>
            <a:picLocks noChangeAspect="1"/>
          </p:cNvPicPr>
          <p:nvPr/>
        </p:nvPicPr>
        <p:blipFill>
          <a:blip r:embed="rId4" cstate="print"/>
          <a:stretch>
            <a:fillRect/>
          </a:stretch>
        </p:blipFill>
        <p:spPr>
          <a:xfrm>
            <a:off x="1524000" y="1"/>
            <a:ext cx="9144000" cy="214291"/>
          </a:xfrm>
          <a:prstGeom prst="rect">
            <a:avLst/>
          </a:prstGeom>
        </p:spPr>
      </p:pic>
      <p:sp>
        <p:nvSpPr>
          <p:cNvPr id="4" name="Textplatzhalter 3">
            <a:extLst>
              <a:ext uri="{FF2B5EF4-FFF2-40B4-BE49-F238E27FC236}">
                <a16:creationId xmlns:a16="http://schemas.microsoft.com/office/drawing/2014/main" id="{EC4E3696-48FD-96F9-C711-370DDE400285}"/>
              </a:ext>
            </a:extLst>
          </p:cNvPr>
          <p:cNvSpPr>
            <a:spLocks noGrp="1"/>
          </p:cNvSpPr>
          <p:nvPr>
            <p:ph type="body" sz="half" idx="2"/>
          </p:nvPr>
        </p:nvSpPr>
        <p:spPr>
          <a:xfrm>
            <a:off x="3524233" y="1285861"/>
            <a:ext cx="2071702" cy="428628"/>
          </a:xfrm>
        </p:spPr>
        <p:txBody>
          <a:bodyPr/>
          <a:lstStyle/>
          <a:p>
            <a:endParaRPr lang="de-CH" dirty="0"/>
          </a:p>
          <a:p>
            <a:endParaRPr lang="de-CH" dirty="0"/>
          </a:p>
        </p:txBody>
      </p:sp>
      <p:sp>
        <p:nvSpPr>
          <p:cNvPr id="8" name="Textfeld 7">
            <a:extLst>
              <a:ext uri="{FF2B5EF4-FFF2-40B4-BE49-F238E27FC236}">
                <a16:creationId xmlns:a16="http://schemas.microsoft.com/office/drawing/2014/main" id="{4CAEF0D4-90A6-BBC1-94EF-6A06BA670870}"/>
              </a:ext>
            </a:extLst>
          </p:cNvPr>
          <p:cNvSpPr txBox="1"/>
          <p:nvPr/>
        </p:nvSpPr>
        <p:spPr>
          <a:xfrm>
            <a:off x="1881158" y="1714488"/>
            <a:ext cx="785818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rPr>
              <a:t> </a:t>
            </a:r>
          </a:p>
        </p:txBody>
      </p:sp>
      <p:sp>
        <p:nvSpPr>
          <p:cNvPr id="11" name="Titel 1">
            <a:extLst>
              <a:ext uri="{FF2B5EF4-FFF2-40B4-BE49-F238E27FC236}">
                <a16:creationId xmlns:a16="http://schemas.microsoft.com/office/drawing/2014/main" id="{FD5EE93C-7EA5-4156-5B60-58BC7F7060B3}"/>
              </a:ext>
            </a:extLst>
          </p:cNvPr>
          <p:cNvSpPr>
            <a:spLocks noGrp="1"/>
          </p:cNvSpPr>
          <p:nvPr/>
        </p:nvSpPr>
        <p:spPr>
          <a:xfrm>
            <a:off x="2024034" y="714356"/>
            <a:ext cx="7715304" cy="642942"/>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j-ea"/>
                <a:cs typeface="Tahoma" pitchFamily="34" charset="0"/>
              </a:rPr>
              <a:t>                                                                                                </a:t>
            </a:r>
          </a:p>
        </p:txBody>
      </p:sp>
      <p:sp>
        <p:nvSpPr>
          <p:cNvPr id="12" name="Textfeld 11">
            <a:extLst>
              <a:ext uri="{FF2B5EF4-FFF2-40B4-BE49-F238E27FC236}">
                <a16:creationId xmlns:a16="http://schemas.microsoft.com/office/drawing/2014/main" id="{4716468D-E419-3CF1-C570-C8ADE7C79D26}"/>
              </a:ext>
            </a:extLst>
          </p:cNvPr>
          <p:cNvSpPr txBox="1"/>
          <p:nvPr/>
        </p:nvSpPr>
        <p:spPr>
          <a:xfrm>
            <a:off x="477424" y="4725144"/>
            <a:ext cx="3079689" cy="400110"/>
          </a:xfrm>
          <a:prstGeom prst="rect">
            <a:avLst/>
          </a:prstGeom>
          <a:noFill/>
        </p:spPr>
        <p:txBody>
          <a:bodyPr wrap="none" rtlCol="0">
            <a:spAutoFit/>
          </a:bodyPr>
          <a:lstStyle>
            <a:defPPr>
              <a:defRPr lang="de-DE"/>
            </a:defPPr>
            <a:lvl1pPr>
              <a:defRPr sz="1000"/>
            </a:lvl1pPr>
          </a:lstStyle>
          <a:p>
            <a:r>
              <a:rPr lang="de-CH" dirty="0"/>
              <a:t>* Zahlen aus Schulreport des BKS</a:t>
            </a:r>
          </a:p>
          <a:p>
            <a:r>
              <a:rPr lang="de-CH" dirty="0"/>
              <a:t>** Zahlen aus Scolaris (Schulverwaltungssoftware)</a:t>
            </a:r>
          </a:p>
        </p:txBody>
      </p:sp>
    </p:spTree>
    <p:extLst>
      <p:ext uri="{BB962C8B-B14F-4D97-AF65-F5344CB8AC3E}">
        <p14:creationId xmlns:p14="http://schemas.microsoft.com/office/powerpoint/2010/main" val="53281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1798D-E425-BF72-E4D6-7EE6AE0F6071}"/>
            </a:ext>
          </a:extLst>
        </p:cNvPr>
        <p:cNvGrpSpPr/>
        <p:nvPr/>
      </p:nvGrpSpPr>
      <p:grpSpPr>
        <a:xfrm>
          <a:off x="0" y="0"/>
          <a:ext cx="0" cy="0"/>
          <a:chOff x="0" y="0"/>
          <a:chExt cx="0" cy="0"/>
        </a:xfrm>
      </p:grpSpPr>
      <p:sp>
        <p:nvSpPr>
          <p:cNvPr id="9" name="Rectangle 3">
            <a:extLst>
              <a:ext uri="{FF2B5EF4-FFF2-40B4-BE49-F238E27FC236}">
                <a16:creationId xmlns:a16="http://schemas.microsoft.com/office/drawing/2014/main" id="{809D1CEA-4970-2F1D-CC85-D9D50D9052AA}"/>
              </a:ext>
            </a:extLst>
          </p:cNvPr>
          <p:cNvSpPr txBox="1">
            <a:spLocks noChangeArrowheads="1"/>
          </p:cNvSpPr>
          <p:nvPr/>
        </p:nvSpPr>
        <p:spPr bwMode="auto">
          <a:xfrm>
            <a:off x="479376" y="548680"/>
            <a:ext cx="9793088" cy="58578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r>
              <a:rPr kumimoji="0" lang="de-CH"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de-CH" sz="2400" b="1" dirty="0">
                <a:solidFill>
                  <a:prstClr val="black"/>
                </a:solidFill>
                <a:latin typeface="Arial" panose="020B0604020202020204" pitchFamily="34" charset="0"/>
                <a:cs typeface="Arial" panose="020B0604020202020204" pitchFamily="34" charset="0"/>
              </a:rPr>
              <a:t>H</a:t>
            </a:r>
            <a:r>
              <a:rPr kumimoji="0" lang="de-CH"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eutige Schulanlage…</a:t>
            </a:r>
            <a:endPar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Grafik 5">
            <a:extLst>
              <a:ext uri="{FF2B5EF4-FFF2-40B4-BE49-F238E27FC236}">
                <a16:creationId xmlns:a16="http://schemas.microsoft.com/office/drawing/2014/main" id="{79173E8C-CAD2-4440-BCC6-EB96257B38AC}"/>
              </a:ext>
            </a:extLst>
          </p:cNvPr>
          <p:cNvPicPr>
            <a:picLocks noChangeAspect="1"/>
          </p:cNvPicPr>
          <p:nvPr/>
        </p:nvPicPr>
        <p:blipFill>
          <a:blip r:embed="rId3"/>
          <a:stretch>
            <a:fillRect/>
          </a:stretch>
        </p:blipFill>
        <p:spPr>
          <a:xfrm>
            <a:off x="675090" y="1052736"/>
            <a:ext cx="7919730" cy="5580000"/>
          </a:xfrm>
          <a:prstGeom prst="rect">
            <a:avLst/>
          </a:prstGeom>
          <a:ln w="6350">
            <a:solidFill>
              <a:schemeClr val="bg1">
                <a:lumMod val="50000"/>
              </a:schemeClr>
            </a:solidFill>
          </a:ln>
          <a:effectLst>
            <a:outerShdw blurRad="50800" dist="38100" dir="2700000" algn="tl" rotWithShape="0">
              <a:prstClr val="black">
                <a:alpha val="40000"/>
              </a:prstClr>
            </a:outerShdw>
          </a:effectLst>
        </p:spPr>
      </p:pic>
      <p:pic>
        <p:nvPicPr>
          <p:cNvPr id="7" name="Grafik 6" descr="balken-rot.jpg">
            <a:extLst>
              <a:ext uri="{FF2B5EF4-FFF2-40B4-BE49-F238E27FC236}">
                <a16:creationId xmlns:a16="http://schemas.microsoft.com/office/drawing/2014/main" id="{664757F6-46AF-05EC-E873-1265ACE4DBE5}"/>
              </a:ext>
            </a:extLst>
          </p:cNvPr>
          <p:cNvPicPr>
            <a:picLocks noChangeAspect="1"/>
          </p:cNvPicPr>
          <p:nvPr/>
        </p:nvPicPr>
        <p:blipFill>
          <a:blip r:embed="rId4" cstate="print"/>
          <a:stretch>
            <a:fillRect/>
          </a:stretch>
        </p:blipFill>
        <p:spPr>
          <a:xfrm>
            <a:off x="1524000" y="1"/>
            <a:ext cx="9144000" cy="214291"/>
          </a:xfrm>
          <a:prstGeom prst="rect">
            <a:avLst/>
          </a:prstGeom>
        </p:spPr>
      </p:pic>
      <p:sp>
        <p:nvSpPr>
          <p:cNvPr id="4" name="Textplatzhalter 3">
            <a:extLst>
              <a:ext uri="{FF2B5EF4-FFF2-40B4-BE49-F238E27FC236}">
                <a16:creationId xmlns:a16="http://schemas.microsoft.com/office/drawing/2014/main" id="{2CA2981A-0DCD-C540-9A82-3552FB9CD2DE}"/>
              </a:ext>
            </a:extLst>
          </p:cNvPr>
          <p:cNvSpPr>
            <a:spLocks noGrp="1"/>
          </p:cNvSpPr>
          <p:nvPr>
            <p:ph type="body" sz="half" idx="2"/>
          </p:nvPr>
        </p:nvSpPr>
        <p:spPr>
          <a:xfrm>
            <a:off x="3524233" y="1285861"/>
            <a:ext cx="2071702" cy="428628"/>
          </a:xfrm>
        </p:spPr>
        <p:txBody>
          <a:bodyPr/>
          <a:lstStyle/>
          <a:p>
            <a:endParaRPr lang="de-CH" dirty="0"/>
          </a:p>
          <a:p>
            <a:endParaRPr lang="de-CH" dirty="0"/>
          </a:p>
        </p:txBody>
      </p:sp>
      <p:sp>
        <p:nvSpPr>
          <p:cNvPr id="8" name="Textfeld 7">
            <a:extLst>
              <a:ext uri="{FF2B5EF4-FFF2-40B4-BE49-F238E27FC236}">
                <a16:creationId xmlns:a16="http://schemas.microsoft.com/office/drawing/2014/main" id="{5DC5D929-2DA5-BCFF-83A9-22AA39564A9B}"/>
              </a:ext>
            </a:extLst>
          </p:cNvPr>
          <p:cNvSpPr txBox="1"/>
          <p:nvPr/>
        </p:nvSpPr>
        <p:spPr>
          <a:xfrm>
            <a:off x="1881158" y="1714488"/>
            <a:ext cx="785818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rPr>
              <a:t> </a:t>
            </a:r>
          </a:p>
        </p:txBody>
      </p:sp>
      <p:sp>
        <p:nvSpPr>
          <p:cNvPr id="11" name="Titel 1">
            <a:extLst>
              <a:ext uri="{FF2B5EF4-FFF2-40B4-BE49-F238E27FC236}">
                <a16:creationId xmlns:a16="http://schemas.microsoft.com/office/drawing/2014/main" id="{F758923A-D97E-110D-8DE9-AA6FA7780F1F}"/>
              </a:ext>
            </a:extLst>
          </p:cNvPr>
          <p:cNvSpPr>
            <a:spLocks noGrp="1"/>
          </p:cNvSpPr>
          <p:nvPr/>
        </p:nvSpPr>
        <p:spPr>
          <a:xfrm>
            <a:off x="2024034" y="714356"/>
            <a:ext cx="7715304" cy="642942"/>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j-ea"/>
                <a:cs typeface="Tahoma" pitchFamily="34" charset="0"/>
              </a:rPr>
              <a:t>                                                                                                </a:t>
            </a:r>
          </a:p>
        </p:txBody>
      </p:sp>
      <p:sp>
        <p:nvSpPr>
          <p:cNvPr id="3" name="Textfeld 2">
            <a:extLst>
              <a:ext uri="{FF2B5EF4-FFF2-40B4-BE49-F238E27FC236}">
                <a16:creationId xmlns:a16="http://schemas.microsoft.com/office/drawing/2014/main" id="{45122F4F-6550-11C3-DB61-2F402895E44C}"/>
              </a:ext>
            </a:extLst>
          </p:cNvPr>
          <p:cNvSpPr txBox="1"/>
          <p:nvPr/>
        </p:nvSpPr>
        <p:spPr>
          <a:xfrm>
            <a:off x="727359" y="6321118"/>
            <a:ext cx="1162498" cy="246221"/>
          </a:xfrm>
          <a:prstGeom prst="rect">
            <a:avLst/>
          </a:prstGeom>
          <a:solidFill>
            <a:schemeClr val="bg1">
              <a:lumMod val="50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000" b="0" i="0" u="none" strike="noStrike" kern="1200" cap="none" spc="0" normalizeH="0" baseline="0" noProof="0" dirty="0">
                <a:ln>
                  <a:noFill/>
                </a:ln>
                <a:solidFill>
                  <a:prstClr val="white"/>
                </a:solidFill>
                <a:effectLst/>
                <a:uLnTx/>
                <a:uFillTx/>
                <a:latin typeface="Arial" charset="0"/>
                <a:ea typeface="+mn-ea"/>
                <a:cs typeface="+mn-cs"/>
              </a:rPr>
              <a:t>© </a:t>
            </a:r>
            <a:r>
              <a:rPr lang="de-CH" sz="1000" dirty="0">
                <a:solidFill>
                  <a:prstClr val="white"/>
                </a:solidFill>
              </a:rPr>
              <a:t>Kanton Aargau</a:t>
            </a:r>
            <a:endParaRPr kumimoji="0" lang="de-CH" sz="1000" b="0" i="0" u="none" strike="noStrike" kern="1200" cap="none" spc="0" normalizeH="0" baseline="0" noProof="0" dirty="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2043567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839416" y="1196752"/>
            <a:ext cx="9396536" cy="4896544"/>
          </a:xfrm>
        </p:spPr>
        <p:txBody>
          <a:bodyPr/>
          <a:lstStyle/>
          <a:p>
            <a:pPr marL="342900" indent="-342900">
              <a:lnSpc>
                <a:spcPct val="85000"/>
              </a:lnSpc>
              <a:spcBef>
                <a:spcPct val="20000"/>
              </a:spcBef>
              <a:tabLst>
                <a:tab pos="7170738" algn="r"/>
              </a:tabLst>
              <a:defRPr/>
            </a:pPr>
            <a:r>
              <a:rPr lang="de-CH" sz="2800" b="1" dirty="0">
                <a:latin typeface="Arial" panose="020B0604020202020204" pitchFamily="34" charset="0"/>
                <a:ea typeface="Tahoma" panose="020B0604030504040204" pitchFamily="34" charset="0"/>
                <a:cs typeface="Arial" panose="020B0604020202020204" pitchFamily="34" charset="0"/>
              </a:rPr>
              <a:t>Traktandum</a:t>
            </a:r>
            <a:br>
              <a:rPr lang="de-CH" sz="2400" b="1" dirty="0">
                <a:latin typeface="Arial" panose="020B0604020202020204" pitchFamily="34" charset="0"/>
                <a:ea typeface="Tahoma" panose="020B0604030504040204" pitchFamily="34" charset="0"/>
                <a:cs typeface="Arial" panose="020B0604020202020204" pitchFamily="34" charset="0"/>
              </a:rPr>
            </a:br>
            <a:br>
              <a:rPr lang="de-CH" sz="1600" b="1" dirty="0">
                <a:latin typeface="Arial" panose="020B0604020202020204" pitchFamily="34" charset="0"/>
                <a:ea typeface="Tahoma" panose="020B0604030504040204" pitchFamily="34" charset="0"/>
                <a:cs typeface="Arial" panose="020B0604020202020204" pitchFamily="34" charset="0"/>
              </a:rPr>
            </a:br>
            <a:br>
              <a:rPr lang="de-CH" sz="2000" dirty="0">
                <a:latin typeface="Arial" panose="020B0604020202020204" pitchFamily="34" charset="0"/>
                <a:ea typeface="Tahoma" panose="020B0604030504040204" pitchFamily="34" charset="0"/>
                <a:cs typeface="Arial" panose="020B0604020202020204" pitchFamily="34" charset="0"/>
              </a:rPr>
            </a:br>
            <a:r>
              <a:rPr lang="de-CH" sz="2400" dirty="0">
                <a:latin typeface="Arial" panose="020B0604020202020204" pitchFamily="34" charset="0"/>
                <a:cs typeface="Arial" panose="020B0604020202020204" pitchFamily="34" charset="0"/>
              </a:rPr>
              <a:t>Kinder- und Jugendanimation – </a:t>
            </a:r>
            <a:br>
              <a:rPr lang="de-CH" sz="2400" dirty="0">
                <a:latin typeface="Arial" panose="020B0604020202020204" pitchFamily="34" charset="0"/>
                <a:cs typeface="Arial" panose="020B0604020202020204" pitchFamily="34" charset="0"/>
              </a:rPr>
            </a:br>
            <a:r>
              <a:rPr lang="de-CH" sz="2400" dirty="0">
                <a:latin typeface="Arial" panose="020B0604020202020204" pitchFamily="34" charset="0"/>
                <a:cs typeface="Arial" panose="020B0604020202020204" pitchFamily="34" charset="0"/>
              </a:rPr>
              <a:t>Gemeindevertrag mit der Stadt Baden</a:t>
            </a:r>
            <a:br>
              <a:rPr lang="de-CH" sz="2400" dirty="0"/>
            </a:br>
            <a:br>
              <a:rPr lang="de-CH" dirty="0"/>
            </a:br>
            <a:br>
              <a:rPr lang="de-CH" sz="2400" dirty="0">
                <a:latin typeface="Arial" panose="020B0604020202020204" pitchFamily="34" charset="0"/>
                <a:cs typeface="Arial" panose="020B0604020202020204" pitchFamily="34" charset="0"/>
              </a:rPr>
            </a:br>
            <a:br>
              <a:rPr lang="de-CH" sz="2400" dirty="0">
                <a:latin typeface="Arial" panose="020B0604020202020204" pitchFamily="34" charset="0"/>
                <a:cs typeface="Arial" panose="020B0604020202020204" pitchFamily="34" charset="0"/>
              </a:rPr>
            </a:br>
            <a:br>
              <a:rPr lang="de-CH" sz="1800" dirty="0">
                <a:latin typeface="Arial" panose="020B0604020202020204" pitchFamily="34" charset="0"/>
                <a:ea typeface="Tahoma" panose="020B0604030504040204" pitchFamily="34" charset="0"/>
                <a:cs typeface="Arial" panose="020B0604020202020204" pitchFamily="34" charset="0"/>
              </a:rPr>
            </a:br>
            <a:endParaRPr lang="de-CH" sz="1800" dirty="0">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68444363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85224-0D64-290B-3D5A-3ABA8E8B269E}"/>
            </a:ext>
          </a:extLst>
        </p:cNvPr>
        <p:cNvGrpSpPr/>
        <p:nvPr/>
      </p:nvGrpSpPr>
      <p:grpSpPr>
        <a:xfrm>
          <a:off x="0" y="0"/>
          <a:ext cx="0" cy="0"/>
          <a:chOff x="0" y="0"/>
          <a:chExt cx="0" cy="0"/>
        </a:xfrm>
      </p:grpSpPr>
      <p:pic>
        <p:nvPicPr>
          <p:cNvPr id="7" name="Grafik 6" descr="balken-rot.jpg">
            <a:extLst>
              <a:ext uri="{FF2B5EF4-FFF2-40B4-BE49-F238E27FC236}">
                <a16:creationId xmlns:a16="http://schemas.microsoft.com/office/drawing/2014/main" id="{8A75FA04-E926-259B-1536-9891ECFD1527}"/>
              </a:ext>
            </a:extLst>
          </p:cNvPr>
          <p:cNvPicPr>
            <a:picLocks noChangeAspect="1"/>
          </p:cNvPicPr>
          <p:nvPr/>
        </p:nvPicPr>
        <p:blipFill>
          <a:blip r:embed="rId3" cstate="print"/>
          <a:stretch>
            <a:fillRect/>
          </a:stretch>
        </p:blipFill>
        <p:spPr>
          <a:xfrm>
            <a:off x="1524000" y="1"/>
            <a:ext cx="9144000" cy="214291"/>
          </a:xfrm>
          <a:prstGeom prst="rect">
            <a:avLst/>
          </a:prstGeom>
        </p:spPr>
      </p:pic>
      <p:sp>
        <p:nvSpPr>
          <p:cNvPr id="4" name="Textplatzhalter 3">
            <a:extLst>
              <a:ext uri="{FF2B5EF4-FFF2-40B4-BE49-F238E27FC236}">
                <a16:creationId xmlns:a16="http://schemas.microsoft.com/office/drawing/2014/main" id="{43D7673C-F51D-1144-C234-BA8CED7443F9}"/>
              </a:ext>
            </a:extLst>
          </p:cNvPr>
          <p:cNvSpPr>
            <a:spLocks noGrp="1"/>
          </p:cNvSpPr>
          <p:nvPr>
            <p:ph type="body" sz="half" idx="2"/>
          </p:nvPr>
        </p:nvSpPr>
        <p:spPr>
          <a:xfrm>
            <a:off x="3524233" y="1285861"/>
            <a:ext cx="2071702" cy="428628"/>
          </a:xfrm>
        </p:spPr>
        <p:txBody>
          <a:bodyPr/>
          <a:lstStyle/>
          <a:p>
            <a:endParaRPr lang="de-CH" dirty="0"/>
          </a:p>
          <a:p>
            <a:endParaRPr lang="de-CH" dirty="0"/>
          </a:p>
        </p:txBody>
      </p:sp>
      <p:sp>
        <p:nvSpPr>
          <p:cNvPr id="8" name="Textfeld 7">
            <a:extLst>
              <a:ext uri="{FF2B5EF4-FFF2-40B4-BE49-F238E27FC236}">
                <a16:creationId xmlns:a16="http://schemas.microsoft.com/office/drawing/2014/main" id="{05FDE539-2FDE-40C0-CBB7-2CF6529C1890}"/>
              </a:ext>
            </a:extLst>
          </p:cNvPr>
          <p:cNvSpPr txBox="1"/>
          <p:nvPr/>
        </p:nvSpPr>
        <p:spPr>
          <a:xfrm>
            <a:off x="1881158" y="1714488"/>
            <a:ext cx="785818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rPr>
              <a:t> </a:t>
            </a:r>
          </a:p>
        </p:txBody>
      </p:sp>
      <p:sp>
        <p:nvSpPr>
          <p:cNvPr id="11" name="Titel 1">
            <a:extLst>
              <a:ext uri="{FF2B5EF4-FFF2-40B4-BE49-F238E27FC236}">
                <a16:creationId xmlns:a16="http://schemas.microsoft.com/office/drawing/2014/main" id="{45DA4FD9-50A6-1731-FE14-D2345C375205}"/>
              </a:ext>
            </a:extLst>
          </p:cNvPr>
          <p:cNvSpPr>
            <a:spLocks noGrp="1"/>
          </p:cNvSpPr>
          <p:nvPr/>
        </p:nvSpPr>
        <p:spPr>
          <a:xfrm>
            <a:off x="2024034" y="714356"/>
            <a:ext cx="7715304" cy="642942"/>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j-ea"/>
                <a:cs typeface="Tahoma" pitchFamily="34" charset="0"/>
              </a:rPr>
              <a:t>                                                                                                </a:t>
            </a:r>
          </a:p>
        </p:txBody>
      </p:sp>
      <p:sp>
        <p:nvSpPr>
          <p:cNvPr id="9" name="Rectangle 3">
            <a:extLst>
              <a:ext uri="{FF2B5EF4-FFF2-40B4-BE49-F238E27FC236}">
                <a16:creationId xmlns:a16="http://schemas.microsoft.com/office/drawing/2014/main" id="{5344D0AD-8FE8-F9AF-7833-414BFEEE5A90}"/>
              </a:ext>
            </a:extLst>
          </p:cNvPr>
          <p:cNvSpPr txBox="1">
            <a:spLocks noChangeArrowheads="1"/>
          </p:cNvSpPr>
          <p:nvPr/>
        </p:nvSpPr>
        <p:spPr bwMode="auto">
          <a:xfrm>
            <a:off x="479376" y="548680"/>
            <a:ext cx="9793088" cy="58578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r>
              <a:rPr kumimoji="0" lang="de-CH"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Kindergarten</a:t>
            </a:r>
          </a:p>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endParaRPr kumimoji="0" lang="de-CH"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indent="-342900" eaLnBrk="0" hangingPunct="0">
              <a:spcBef>
                <a:spcPts val="600"/>
              </a:spcBef>
              <a:spcAft>
                <a:spcPts val="0"/>
              </a:spcAft>
              <a:buFont typeface="Symbol" panose="05050102010706020507" pitchFamily="18" charset="2"/>
              <a:buChar char="-"/>
              <a:tabLst>
                <a:tab pos="7170738" algn="r"/>
              </a:tabLst>
              <a:defRPr/>
            </a:pPr>
            <a:r>
              <a:rPr lang="de-CH" sz="2400" dirty="0">
                <a:solidFill>
                  <a:prstClr val="black"/>
                </a:solidFill>
                <a:latin typeface="Arial" panose="020B0604020202020204" pitchFamily="34" charset="0"/>
                <a:cs typeface="Arial" panose="020B0604020202020204" pitchFamily="34" charset="0"/>
              </a:rPr>
              <a:t>Standorte </a:t>
            </a:r>
            <a:r>
              <a:rPr lang="de-CH" sz="1600" dirty="0">
                <a:solidFill>
                  <a:prstClr val="black"/>
                </a:solidFill>
                <a:latin typeface="Arial" panose="020B0604020202020204" pitchFamily="34" charset="0"/>
                <a:cs typeface="Arial" panose="020B0604020202020204" pitchFamily="34" charset="0"/>
              </a:rPr>
              <a:t>(gemäss Gebäudedatenblätter / Schulraumplanung 2016</a:t>
            </a:r>
            <a:r>
              <a:rPr lang="de-CH" sz="1600" dirty="0"/>
              <a:t>)</a:t>
            </a:r>
            <a:endParaRPr lang="de-CH" sz="1600" dirty="0">
              <a:solidFill>
                <a:prstClr val="black"/>
              </a:solidFill>
              <a:latin typeface="Arial" panose="020B0604020202020204" pitchFamily="34" charset="0"/>
              <a:cs typeface="Arial" panose="020B0604020202020204" pitchFamily="34" charset="0"/>
            </a:endParaRPr>
          </a:p>
          <a:p>
            <a:pPr marL="800100" lvl="1" indent="-342900" eaLnBrk="0" hangingPunct="0">
              <a:spcBef>
                <a:spcPts val="600"/>
              </a:spcBef>
              <a:spcAft>
                <a:spcPts val="600"/>
              </a:spcAft>
              <a:buFont typeface="Symbol" panose="05050102010706020507" pitchFamily="18" charset="2"/>
              <a:buChar char="-"/>
              <a:tabLst>
                <a:tab pos="7170738" algn="r"/>
              </a:tabLst>
              <a:defRPr/>
            </a:pPr>
            <a:r>
              <a:rPr lang="de-CH" sz="2400" dirty="0">
                <a:solidFill>
                  <a:prstClr val="black"/>
                </a:solidFill>
                <a:latin typeface="Arial" panose="020B0604020202020204" pitchFamily="34" charset="0"/>
                <a:cs typeface="Arial" panose="020B0604020202020204" pitchFamily="34" charset="0"/>
              </a:rPr>
              <a:t>Kindergarten Zelgli – 3 Abteilungen;</a:t>
            </a:r>
            <a:br>
              <a:rPr lang="de-CH" sz="2400" dirty="0">
                <a:solidFill>
                  <a:prstClr val="black"/>
                </a:solidFill>
                <a:latin typeface="Arial" panose="020B0604020202020204" pitchFamily="34" charset="0"/>
                <a:cs typeface="Arial" panose="020B0604020202020204" pitchFamily="34" charset="0"/>
              </a:rPr>
            </a:br>
            <a:r>
              <a:rPr lang="de-CH" sz="2400" dirty="0">
                <a:solidFill>
                  <a:prstClr val="black"/>
                </a:solidFill>
                <a:latin typeface="Arial" panose="020B0604020202020204" pitchFamily="34" charset="0"/>
                <a:cs typeface="Arial" panose="020B0604020202020204" pitchFamily="34" charset="0"/>
              </a:rPr>
              <a:t>Zelgli Nord und Süd (je 78 m</a:t>
            </a:r>
            <a:r>
              <a:rPr lang="de-CH" sz="2400" baseline="30000" dirty="0">
                <a:solidFill>
                  <a:prstClr val="black"/>
                </a:solidFill>
                <a:latin typeface="Arial" panose="020B0604020202020204" pitchFamily="34" charset="0"/>
                <a:cs typeface="Arial" panose="020B0604020202020204" pitchFamily="34" charset="0"/>
              </a:rPr>
              <a:t>2</a:t>
            </a:r>
            <a:r>
              <a:rPr lang="de-CH" sz="2400" dirty="0">
                <a:solidFill>
                  <a:prstClr val="black"/>
                </a:solidFill>
                <a:latin typeface="Arial" panose="020B0604020202020204" pitchFamily="34" charset="0"/>
                <a:cs typeface="Arial" panose="020B0604020202020204" pitchFamily="34" charset="0"/>
              </a:rPr>
              <a:t>); Baujahr 1995</a:t>
            </a:r>
            <a:br>
              <a:rPr lang="de-CH" sz="2400" dirty="0">
                <a:solidFill>
                  <a:prstClr val="black"/>
                </a:solidFill>
                <a:latin typeface="Arial" panose="020B0604020202020204" pitchFamily="34" charset="0"/>
                <a:cs typeface="Arial" panose="020B0604020202020204" pitchFamily="34" charset="0"/>
              </a:rPr>
            </a:br>
            <a:r>
              <a:rPr lang="de-CH" sz="2400" dirty="0">
                <a:solidFill>
                  <a:prstClr val="black"/>
                </a:solidFill>
                <a:latin typeface="Arial" panose="020B0604020202020204" pitchFamily="34" charset="0"/>
                <a:cs typeface="Arial" panose="020B0604020202020204" pitchFamily="34" charset="0"/>
              </a:rPr>
              <a:t>Zelgli West (88 m</a:t>
            </a:r>
            <a:r>
              <a:rPr lang="de-CH" sz="2400" baseline="30000" dirty="0">
                <a:solidFill>
                  <a:prstClr val="black"/>
                </a:solidFill>
                <a:latin typeface="Arial" panose="020B0604020202020204" pitchFamily="34" charset="0"/>
                <a:cs typeface="Arial" panose="020B0604020202020204" pitchFamily="34" charset="0"/>
              </a:rPr>
              <a:t>2</a:t>
            </a:r>
            <a:r>
              <a:rPr lang="de-CH" sz="2400" dirty="0">
                <a:solidFill>
                  <a:prstClr val="black"/>
                </a:solidFill>
                <a:latin typeface="Arial" panose="020B0604020202020204" pitchFamily="34" charset="0"/>
                <a:cs typeface="Arial" panose="020B0604020202020204" pitchFamily="34" charset="0"/>
              </a:rPr>
              <a:t>); Baujahr 2012</a:t>
            </a:r>
          </a:p>
          <a:p>
            <a:pPr marL="800100" lvl="1" indent="-342900" eaLnBrk="0" hangingPunct="0">
              <a:spcBef>
                <a:spcPts val="600"/>
              </a:spcBef>
              <a:spcAft>
                <a:spcPts val="600"/>
              </a:spcAft>
              <a:buFont typeface="Symbol" panose="05050102010706020507" pitchFamily="18" charset="2"/>
              <a:buChar char="-"/>
              <a:tabLst>
                <a:tab pos="7170738" algn="r"/>
              </a:tabLst>
              <a:defRPr/>
            </a:pPr>
            <a:r>
              <a:rPr lang="de-CH" sz="2400" dirty="0">
                <a:solidFill>
                  <a:prstClr val="black"/>
                </a:solidFill>
                <a:latin typeface="Arial" panose="020B0604020202020204" pitchFamily="34" charset="0"/>
                <a:cs typeface="Arial" panose="020B0604020202020204" pitchFamily="34" charset="0"/>
              </a:rPr>
              <a:t>Kindergarten Breitenstein – 2 Abteilungen;</a:t>
            </a:r>
            <a:br>
              <a:rPr lang="de-CH" sz="2400" dirty="0">
                <a:solidFill>
                  <a:prstClr val="black"/>
                </a:solidFill>
                <a:latin typeface="Arial" panose="020B0604020202020204" pitchFamily="34" charset="0"/>
                <a:cs typeface="Arial" panose="020B0604020202020204" pitchFamily="34" charset="0"/>
              </a:rPr>
            </a:br>
            <a:r>
              <a:rPr lang="de-CH" sz="2400" dirty="0">
                <a:solidFill>
                  <a:prstClr val="black"/>
                </a:solidFill>
                <a:latin typeface="Arial" panose="020B0604020202020204" pitchFamily="34" charset="0"/>
                <a:cs typeface="Arial" panose="020B0604020202020204" pitchFamily="34" charset="0"/>
              </a:rPr>
              <a:t>Breitenstein (60 m</a:t>
            </a:r>
            <a:r>
              <a:rPr lang="de-CH" sz="2400" baseline="30000" dirty="0">
                <a:solidFill>
                  <a:prstClr val="black"/>
                </a:solidFill>
                <a:latin typeface="Arial" panose="020B0604020202020204" pitchFamily="34" charset="0"/>
                <a:cs typeface="Arial" panose="020B0604020202020204" pitchFamily="34" charset="0"/>
              </a:rPr>
              <a:t>2</a:t>
            </a:r>
            <a:r>
              <a:rPr lang="de-CH" sz="2400" dirty="0">
                <a:solidFill>
                  <a:prstClr val="black"/>
                </a:solidFill>
                <a:latin typeface="Arial" panose="020B0604020202020204" pitchFamily="34" charset="0"/>
                <a:cs typeface="Arial" panose="020B0604020202020204" pitchFamily="34" charset="0"/>
              </a:rPr>
              <a:t> und 59 m</a:t>
            </a:r>
            <a:r>
              <a:rPr lang="de-CH" sz="2400" baseline="30000" dirty="0">
                <a:solidFill>
                  <a:prstClr val="black"/>
                </a:solidFill>
                <a:latin typeface="Arial" panose="020B0604020202020204" pitchFamily="34" charset="0"/>
                <a:cs typeface="Arial" panose="020B0604020202020204" pitchFamily="34" charset="0"/>
              </a:rPr>
              <a:t>2</a:t>
            </a:r>
            <a:r>
              <a:rPr lang="de-CH" sz="2400" dirty="0">
                <a:solidFill>
                  <a:prstClr val="black"/>
                </a:solidFill>
                <a:latin typeface="Arial" panose="020B0604020202020204" pitchFamily="34" charset="0"/>
                <a:cs typeface="Arial" panose="020B0604020202020204" pitchFamily="34" charset="0"/>
              </a:rPr>
              <a:t>); Baujahr 1985</a:t>
            </a:r>
          </a:p>
          <a:p>
            <a:pPr marL="800100" lvl="1" indent="-342900" eaLnBrk="0" hangingPunct="0">
              <a:spcBef>
                <a:spcPts val="600"/>
              </a:spcBef>
              <a:spcAft>
                <a:spcPts val="600"/>
              </a:spcAft>
              <a:buFont typeface="Symbol" panose="05050102010706020507" pitchFamily="18" charset="2"/>
              <a:buChar char="-"/>
              <a:tabLst>
                <a:tab pos="7170738" algn="r"/>
              </a:tabLst>
              <a:defRPr/>
            </a:pPr>
            <a:r>
              <a:rPr lang="de-CH" sz="2400" dirty="0">
                <a:solidFill>
                  <a:prstClr val="black"/>
                </a:solidFill>
                <a:latin typeface="Arial" panose="020B0604020202020204" pitchFamily="34" charset="0"/>
                <a:cs typeface="Arial" panose="020B0604020202020204" pitchFamily="34" charset="0"/>
              </a:rPr>
              <a:t>Kindergarten Lieren – 2 Abteilungen:</a:t>
            </a:r>
            <a:br>
              <a:rPr lang="de-CH" sz="2400" dirty="0">
                <a:solidFill>
                  <a:prstClr val="black"/>
                </a:solidFill>
                <a:latin typeface="Arial" panose="020B0604020202020204" pitchFamily="34" charset="0"/>
                <a:cs typeface="Arial" panose="020B0604020202020204" pitchFamily="34" charset="0"/>
              </a:rPr>
            </a:br>
            <a:r>
              <a:rPr lang="de-CH" sz="2400" dirty="0">
                <a:solidFill>
                  <a:prstClr val="black"/>
                </a:solidFill>
                <a:latin typeface="Arial" panose="020B0604020202020204" pitchFamily="34" charset="0"/>
                <a:cs typeface="Arial" panose="020B0604020202020204" pitchFamily="34" charset="0"/>
              </a:rPr>
              <a:t>Lieren Nord und Süd (je 82 m</a:t>
            </a:r>
            <a:r>
              <a:rPr lang="de-CH" sz="2400" baseline="30000" dirty="0">
                <a:solidFill>
                  <a:prstClr val="black"/>
                </a:solidFill>
                <a:latin typeface="Arial" panose="020B0604020202020204" pitchFamily="34" charset="0"/>
                <a:cs typeface="Arial" panose="020B0604020202020204" pitchFamily="34" charset="0"/>
              </a:rPr>
              <a:t>2</a:t>
            </a:r>
            <a:r>
              <a:rPr lang="de-CH" sz="2400" dirty="0">
                <a:solidFill>
                  <a:prstClr val="black"/>
                </a:solidFill>
                <a:latin typeface="Arial" panose="020B0604020202020204" pitchFamily="34" charset="0"/>
                <a:cs typeface="Arial" panose="020B0604020202020204" pitchFamily="34" charset="0"/>
              </a:rPr>
              <a:t>); Baujahr 1976</a:t>
            </a:r>
          </a:p>
          <a:p>
            <a:pPr marL="800100" lvl="1" indent="-342900" eaLnBrk="0" hangingPunct="0">
              <a:spcBef>
                <a:spcPts val="600"/>
              </a:spcBef>
              <a:spcAft>
                <a:spcPts val="600"/>
              </a:spcAft>
              <a:buFont typeface="Symbol" panose="05050102010706020507" pitchFamily="18" charset="2"/>
              <a:buChar char="-"/>
              <a:tabLst>
                <a:tab pos="7170738" algn="r"/>
              </a:tabLst>
              <a:defRPr/>
            </a:pPr>
            <a:r>
              <a:rPr lang="de-CH" sz="2400" dirty="0">
                <a:solidFill>
                  <a:prstClr val="black"/>
                </a:solidFill>
                <a:latin typeface="Arial" panose="020B0604020202020204" pitchFamily="34" charset="0"/>
                <a:cs typeface="Arial" panose="020B0604020202020204" pitchFamily="34" charset="0"/>
              </a:rPr>
              <a:t>Kindergarten Dorf – 1 Abteilung;</a:t>
            </a:r>
            <a:br>
              <a:rPr lang="de-CH" sz="2400" dirty="0">
                <a:solidFill>
                  <a:prstClr val="black"/>
                </a:solidFill>
                <a:latin typeface="Arial" panose="020B0604020202020204" pitchFamily="34" charset="0"/>
                <a:cs typeface="Arial" panose="020B0604020202020204" pitchFamily="34" charset="0"/>
              </a:rPr>
            </a:br>
            <a:r>
              <a:rPr lang="de-CH" sz="2400" dirty="0">
                <a:solidFill>
                  <a:prstClr val="black"/>
                </a:solidFill>
                <a:latin typeface="Arial" panose="020B0604020202020204" pitchFamily="34" charset="0"/>
                <a:cs typeface="Arial" panose="020B0604020202020204" pitchFamily="34" charset="0"/>
              </a:rPr>
              <a:t>Schulhaus B, Untergeschoss ( 90 m</a:t>
            </a:r>
            <a:r>
              <a:rPr lang="de-CH" sz="2400" baseline="30000" dirty="0">
                <a:solidFill>
                  <a:prstClr val="black"/>
                </a:solidFill>
                <a:latin typeface="Arial" panose="020B0604020202020204" pitchFamily="34" charset="0"/>
                <a:cs typeface="Arial" panose="020B0604020202020204" pitchFamily="34" charset="0"/>
              </a:rPr>
              <a:t>2</a:t>
            </a:r>
            <a:r>
              <a:rPr lang="de-CH" sz="2400" dirty="0">
                <a:solidFill>
                  <a:prstClr val="black"/>
                </a:solidFill>
                <a:latin typeface="Arial" panose="020B0604020202020204" pitchFamily="34" charset="0"/>
                <a:cs typeface="Arial" panose="020B0604020202020204" pitchFamily="34" charset="0"/>
              </a:rPr>
              <a:t>); Baujahr 2021</a:t>
            </a:r>
            <a:br>
              <a:rPr lang="de-CH" sz="2400" dirty="0">
                <a:solidFill>
                  <a:prstClr val="black"/>
                </a:solidFill>
                <a:latin typeface="Arial" panose="020B0604020202020204" pitchFamily="34" charset="0"/>
                <a:cs typeface="Arial" panose="020B0604020202020204" pitchFamily="34" charset="0"/>
              </a:rPr>
            </a:br>
            <a:r>
              <a:rPr lang="de-CH" sz="2400" dirty="0">
                <a:solidFill>
                  <a:prstClr val="black"/>
                </a:solidFill>
                <a:latin typeface="Arial" panose="020B0604020202020204" pitchFamily="34" charset="0"/>
                <a:cs typeface="Arial" panose="020B0604020202020204" pitchFamily="34" charset="0"/>
              </a:rPr>
              <a:t>kein direkter Aussenspielplatz</a:t>
            </a:r>
          </a:p>
        </p:txBody>
      </p:sp>
    </p:spTree>
    <p:extLst>
      <p:ext uri="{BB962C8B-B14F-4D97-AF65-F5344CB8AC3E}">
        <p14:creationId xmlns:p14="http://schemas.microsoft.com/office/powerpoint/2010/main" val="1762321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balken-rot.jpg"/>
          <p:cNvPicPr>
            <a:picLocks noChangeAspect="1"/>
          </p:cNvPicPr>
          <p:nvPr/>
        </p:nvPicPr>
        <p:blipFill>
          <a:blip r:embed="rId3" cstate="print"/>
          <a:stretch>
            <a:fillRect/>
          </a:stretch>
        </p:blipFill>
        <p:spPr>
          <a:xfrm>
            <a:off x="1524000" y="1"/>
            <a:ext cx="9144000" cy="214291"/>
          </a:xfrm>
          <a:prstGeom prst="rect">
            <a:avLst/>
          </a:prstGeom>
        </p:spPr>
      </p:pic>
      <p:sp>
        <p:nvSpPr>
          <p:cNvPr id="4" name="Textplatzhalter 3"/>
          <p:cNvSpPr>
            <a:spLocks noGrp="1"/>
          </p:cNvSpPr>
          <p:nvPr>
            <p:ph type="body" sz="half" idx="2"/>
          </p:nvPr>
        </p:nvSpPr>
        <p:spPr>
          <a:xfrm>
            <a:off x="3524233" y="1285861"/>
            <a:ext cx="2071702" cy="428628"/>
          </a:xfrm>
        </p:spPr>
        <p:txBody>
          <a:bodyPr/>
          <a:lstStyle/>
          <a:p>
            <a:endParaRPr lang="de-CH" dirty="0"/>
          </a:p>
          <a:p>
            <a:endParaRPr lang="de-CH" dirty="0"/>
          </a:p>
        </p:txBody>
      </p:sp>
      <p:sp>
        <p:nvSpPr>
          <p:cNvPr id="8" name="Textfeld 7"/>
          <p:cNvSpPr txBox="1"/>
          <p:nvPr/>
        </p:nvSpPr>
        <p:spPr>
          <a:xfrm>
            <a:off x="1881158" y="1714488"/>
            <a:ext cx="785818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rPr>
              <a:t> </a:t>
            </a:r>
          </a:p>
        </p:txBody>
      </p:sp>
      <p:sp>
        <p:nvSpPr>
          <p:cNvPr id="11" name="Titel 1"/>
          <p:cNvSpPr>
            <a:spLocks noGrp="1"/>
          </p:cNvSpPr>
          <p:nvPr/>
        </p:nvSpPr>
        <p:spPr>
          <a:xfrm>
            <a:off x="2024034" y="714356"/>
            <a:ext cx="7715304" cy="642942"/>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j-ea"/>
                <a:cs typeface="Tahoma" pitchFamily="34" charset="0"/>
              </a:rPr>
              <a:t>                                                                                                </a:t>
            </a:r>
          </a:p>
        </p:txBody>
      </p:sp>
      <p:sp>
        <p:nvSpPr>
          <p:cNvPr id="9" name="Rectangle 3"/>
          <p:cNvSpPr txBox="1">
            <a:spLocks noChangeArrowheads="1"/>
          </p:cNvSpPr>
          <p:nvPr/>
        </p:nvSpPr>
        <p:spPr bwMode="auto">
          <a:xfrm>
            <a:off x="479376" y="548680"/>
            <a:ext cx="9793088" cy="58578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r>
              <a:rPr kumimoji="0" lang="de-CH"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Tagesstrukturen</a:t>
            </a:r>
          </a:p>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endParaRPr kumimoji="0" lang="de-CH"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indent="-342900" eaLnBrk="0" hangingPunct="0">
              <a:spcBef>
                <a:spcPts val="600"/>
              </a:spcBef>
              <a:spcAft>
                <a:spcPts val="600"/>
              </a:spcAft>
              <a:buFont typeface="Symbol" panose="05050102010706020507" pitchFamily="18" charset="2"/>
              <a:buChar char="-"/>
              <a:tabLst>
                <a:tab pos="7170738" algn="r"/>
              </a:tabLst>
              <a:defRPr/>
            </a:pPr>
            <a:r>
              <a:rPr lang="de-CH" sz="2400" dirty="0">
                <a:solidFill>
                  <a:prstClr val="black"/>
                </a:solidFill>
                <a:latin typeface="Arial" panose="020B0604020202020204" pitchFamily="34" charset="0"/>
                <a:cs typeface="Arial" panose="020B0604020202020204" pitchFamily="34" charset="0"/>
              </a:rPr>
              <a:t>Betreiberin: K&amp;F KiTS GmbH</a:t>
            </a:r>
          </a:p>
          <a:p>
            <a:pPr marL="342900" indent="-342900" eaLnBrk="0" hangingPunct="0">
              <a:spcBef>
                <a:spcPts val="600"/>
              </a:spcBef>
              <a:spcAft>
                <a:spcPts val="0"/>
              </a:spcAft>
              <a:buFont typeface="Symbol" panose="05050102010706020507" pitchFamily="18" charset="2"/>
              <a:buChar char="-"/>
              <a:tabLst>
                <a:tab pos="7170738" algn="r"/>
              </a:tabLst>
              <a:defRPr/>
            </a:pPr>
            <a:r>
              <a:rPr lang="de-CH" sz="2400" dirty="0">
                <a:solidFill>
                  <a:prstClr val="black"/>
                </a:solidFill>
                <a:latin typeface="Arial" panose="020B0604020202020204" pitchFamily="34" charset="0"/>
                <a:cs typeface="Arial" panose="020B0604020202020204" pitchFamily="34" charset="0"/>
              </a:rPr>
              <a:t>Kapazität </a:t>
            </a:r>
            <a:r>
              <a:rPr lang="de-CH" sz="1600" dirty="0">
                <a:solidFill>
                  <a:prstClr val="black"/>
                </a:solidFill>
                <a:latin typeface="Arial" panose="020B0604020202020204" pitchFamily="34" charset="0"/>
                <a:cs typeface="Arial" panose="020B0604020202020204" pitchFamily="34" charset="0"/>
              </a:rPr>
              <a:t>(gemäss </a:t>
            </a:r>
            <a:r>
              <a:rPr lang="de-CH" sz="1600" dirty="0"/>
              <a:t>Qualitätsüberprüfung 2024)</a:t>
            </a:r>
            <a:endParaRPr lang="de-CH" sz="1600" dirty="0">
              <a:solidFill>
                <a:prstClr val="black"/>
              </a:solidFill>
              <a:latin typeface="Arial" panose="020B0604020202020204" pitchFamily="34" charset="0"/>
              <a:cs typeface="Arial" panose="020B0604020202020204" pitchFamily="34" charset="0"/>
            </a:endParaRPr>
          </a:p>
          <a:p>
            <a:pPr marL="800100" lvl="1" indent="-342900" eaLnBrk="0" hangingPunct="0">
              <a:spcBef>
                <a:spcPts val="600"/>
              </a:spcBef>
              <a:spcAft>
                <a:spcPts val="600"/>
              </a:spcAft>
              <a:buFont typeface="Symbol" panose="05050102010706020507" pitchFamily="18" charset="2"/>
              <a:buChar char="-"/>
              <a:tabLst>
                <a:tab pos="7170738" algn="r"/>
              </a:tabLst>
              <a:defRPr/>
            </a:pPr>
            <a:r>
              <a:rPr lang="de-CH" sz="2400" dirty="0">
                <a:solidFill>
                  <a:prstClr val="black"/>
                </a:solidFill>
                <a:latin typeface="Arial" panose="020B0604020202020204" pitchFamily="34" charset="0"/>
                <a:cs typeface="Arial" panose="020B0604020202020204" pitchFamily="34" charset="0"/>
              </a:rPr>
              <a:t>110 Mittagstisch</a:t>
            </a:r>
          </a:p>
          <a:p>
            <a:pPr marL="800100" lvl="1" indent="-342900" eaLnBrk="0" hangingPunct="0">
              <a:spcBef>
                <a:spcPts val="600"/>
              </a:spcBef>
              <a:spcAft>
                <a:spcPts val="600"/>
              </a:spcAft>
              <a:buFont typeface="Symbol" panose="05050102010706020507" pitchFamily="18" charset="2"/>
              <a:buChar char="-"/>
              <a:tabLst>
                <a:tab pos="7170738" algn="r"/>
              </a:tabLst>
              <a:defRPr/>
            </a:pPr>
            <a:r>
              <a:rPr lang="de-CH" sz="2400" dirty="0">
                <a:solidFill>
                  <a:prstClr val="black"/>
                </a:solidFill>
                <a:latin typeface="Arial" panose="020B0604020202020204" pitchFamily="34" charset="0"/>
                <a:cs typeface="Arial" panose="020B0604020202020204" pitchFamily="34" charset="0"/>
              </a:rPr>
              <a:t>47 Betreuung</a:t>
            </a:r>
          </a:p>
          <a:p>
            <a:pPr marL="342900" indent="-342900" eaLnBrk="0" hangingPunct="0">
              <a:spcBef>
                <a:spcPts val="600"/>
              </a:spcBef>
              <a:spcAft>
                <a:spcPts val="0"/>
              </a:spcAft>
              <a:buFont typeface="Symbol" panose="05050102010706020507" pitchFamily="18" charset="2"/>
              <a:buChar char="-"/>
              <a:tabLst>
                <a:tab pos="7170738" algn="r"/>
              </a:tabLst>
              <a:defRPr/>
            </a:pPr>
            <a:r>
              <a:rPr lang="de-CH" sz="2400" dirty="0">
                <a:solidFill>
                  <a:prstClr val="black"/>
                </a:solidFill>
                <a:latin typeface="Arial" panose="020B0604020202020204" pitchFamily="34" charset="0"/>
                <a:cs typeface="Arial" panose="020B0604020202020204" pitchFamily="34" charset="0"/>
              </a:rPr>
              <a:t>Standorte </a:t>
            </a:r>
            <a:r>
              <a:rPr lang="de-CH" sz="1600" dirty="0">
                <a:solidFill>
                  <a:prstClr val="black"/>
                </a:solidFill>
                <a:latin typeface="Arial" panose="020B0604020202020204" pitchFamily="34" charset="0"/>
                <a:cs typeface="Arial" panose="020B0604020202020204" pitchFamily="34" charset="0"/>
              </a:rPr>
              <a:t>(gemäss Gebäudedatenblätter / Schulraumplanung 2016</a:t>
            </a:r>
            <a:r>
              <a:rPr lang="de-CH" sz="1600" dirty="0"/>
              <a:t>)</a:t>
            </a:r>
            <a:endParaRPr lang="de-CH" sz="1600" dirty="0">
              <a:solidFill>
                <a:prstClr val="black"/>
              </a:solidFill>
              <a:latin typeface="Arial" panose="020B0604020202020204" pitchFamily="34" charset="0"/>
              <a:cs typeface="Arial" panose="020B0604020202020204" pitchFamily="34" charset="0"/>
            </a:endParaRPr>
          </a:p>
          <a:p>
            <a:pPr marL="800100" lvl="1" indent="-342900" eaLnBrk="0" hangingPunct="0">
              <a:spcBef>
                <a:spcPts val="600"/>
              </a:spcBef>
              <a:spcAft>
                <a:spcPts val="600"/>
              </a:spcAft>
              <a:buFont typeface="Symbol" panose="05050102010706020507" pitchFamily="18" charset="2"/>
              <a:buChar char="-"/>
              <a:tabLst>
                <a:tab pos="7170738" algn="r"/>
              </a:tabLst>
              <a:defRPr/>
            </a:pPr>
            <a:r>
              <a:rPr lang="de-CH" sz="2400" dirty="0">
                <a:solidFill>
                  <a:prstClr val="black"/>
                </a:solidFill>
                <a:latin typeface="Arial" panose="020B0604020202020204" pitchFamily="34" charset="0"/>
                <a:cs typeface="Arial" panose="020B0604020202020204" pitchFamily="34" charset="0"/>
              </a:rPr>
              <a:t>Schulhaus B, Untergeschoss (220 m</a:t>
            </a:r>
            <a:r>
              <a:rPr lang="de-CH" sz="2400" baseline="30000" dirty="0">
                <a:solidFill>
                  <a:prstClr val="black"/>
                </a:solidFill>
                <a:latin typeface="Arial" panose="020B0604020202020204" pitchFamily="34" charset="0"/>
                <a:cs typeface="Arial" panose="020B0604020202020204" pitchFamily="34" charset="0"/>
              </a:rPr>
              <a:t>2</a:t>
            </a:r>
            <a:r>
              <a:rPr lang="de-CH" sz="2400" dirty="0">
                <a:solidFill>
                  <a:prstClr val="black"/>
                </a:solidFill>
                <a:latin typeface="Arial" panose="020B0604020202020204" pitchFamily="34" charset="0"/>
                <a:cs typeface="Arial" panose="020B0604020202020204" pitchFamily="34" charset="0"/>
              </a:rPr>
              <a:t>);</a:t>
            </a:r>
            <a:br>
              <a:rPr lang="de-CH" sz="2400" dirty="0">
                <a:solidFill>
                  <a:prstClr val="black"/>
                </a:solidFill>
                <a:latin typeface="Arial" panose="020B0604020202020204" pitchFamily="34" charset="0"/>
                <a:cs typeface="Arial" panose="020B0604020202020204" pitchFamily="34" charset="0"/>
              </a:rPr>
            </a:br>
            <a:r>
              <a:rPr lang="de-CH" sz="2400" dirty="0">
                <a:solidFill>
                  <a:prstClr val="black"/>
                </a:solidFill>
                <a:latin typeface="Arial" panose="020B0604020202020204" pitchFamily="34" charset="0"/>
                <a:cs typeface="Arial" panose="020B0604020202020204" pitchFamily="34" charset="0"/>
              </a:rPr>
              <a:t>Betreuung/Mittagstisch Kindergarten und Mittestufe bis 4. Klasse</a:t>
            </a:r>
          </a:p>
          <a:p>
            <a:pPr marL="800100" lvl="1" indent="-342900" eaLnBrk="0" hangingPunct="0">
              <a:spcBef>
                <a:spcPts val="600"/>
              </a:spcBef>
              <a:spcAft>
                <a:spcPts val="600"/>
              </a:spcAft>
              <a:buFont typeface="Symbol" panose="05050102010706020507" pitchFamily="18" charset="2"/>
              <a:buChar char="-"/>
              <a:tabLst>
                <a:tab pos="7170738" algn="r"/>
              </a:tabLst>
              <a:defRPr/>
            </a:pPr>
            <a:r>
              <a:rPr lang="de-CH" sz="2400" dirty="0">
                <a:solidFill>
                  <a:prstClr val="black"/>
                </a:solidFill>
                <a:latin typeface="Arial" panose="020B0604020202020204" pitchFamily="34" charset="0"/>
                <a:cs typeface="Arial" panose="020B0604020202020204" pitchFamily="34" charset="0"/>
              </a:rPr>
              <a:t>Mehrzweckhalle, Untergeschoss (70 m</a:t>
            </a:r>
            <a:r>
              <a:rPr lang="de-CH" sz="2400" baseline="30000" dirty="0">
                <a:solidFill>
                  <a:prstClr val="black"/>
                </a:solidFill>
                <a:latin typeface="Arial" panose="020B0604020202020204" pitchFamily="34" charset="0"/>
                <a:cs typeface="Arial" panose="020B0604020202020204" pitchFamily="34" charset="0"/>
              </a:rPr>
              <a:t>2</a:t>
            </a:r>
            <a:r>
              <a:rPr lang="de-CH" sz="2400" dirty="0">
                <a:solidFill>
                  <a:prstClr val="black"/>
                </a:solidFill>
                <a:latin typeface="Arial" panose="020B0604020202020204" pitchFamily="34" charset="0"/>
                <a:cs typeface="Arial" panose="020B0604020202020204" pitchFamily="34" charset="0"/>
              </a:rPr>
              <a:t> / ehem. Holzwerkraum);</a:t>
            </a:r>
            <a:br>
              <a:rPr lang="de-CH" sz="2400" dirty="0">
                <a:solidFill>
                  <a:prstClr val="black"/>
                </a:solidFill>
                <a:latin typeface="Arial" panose="020B0604020202020204" pitchFamily="34" charset="0"/>
                <a:cs typeface="Arial" panose="020B0604020202020204" pitchFamily="34" charset="0"/>
              </a:rPr>
            </a:br>
            <a:r>
              <a:rPr lang="de-CH" sz="2400" dirty="0">
                <a:solidFill>
                  <a:prstClr val="black"/>
                </a:solidFill>
                <a:latin typeface="Arial" panose="020B0604020202020204" pitchFamily="34" charset="0"/>
                <a:cs typeface="Arial" panose="020B0604020202020204" pitchFamily="34" charset="0"/>
              </a:rPr>
              <a:t>Mittagstisch Mittelstufe 5. und 6. Klasse</a:t>
            </a:r>
          </a:p>
        </p:txBody>
      </p:sp>
      <p:pic>
        <p:nvPicPr>
          <p:cNvPr id="3" name="Grafik 2">
            <a:extLst>
              <a:ext uri="{FF2B5EF4-FFF2-40B4-BE49-F238E27FC236}">
                <a16:creationId xmlns:a16="http://schemas.microsoft.com/office/drawing/2014/main" id="{16A71B74-C1FB-B302-ECF2-5AA79AD28F1F}"/>
              </a:ext>
            </a:extLst>
          </p:cNvPr>
          <p:cNvPicPr>
            <a:picLocks noChangeAspect="1"/>
          </p:cNvPicPr>
          <p:nvPr/>
        </p:nvPicPr>
        <p:blipFill>
          <a:blip r:embed="rId4"/>
          <a:stretch>
            <a:fillRect/>
          </a:stretch>
        </p:blipFill>
        <p:spPr>
          <a:xfrm>
            <a:off x="7680176" y="714356"/>
            <a:ext cx="2857500" cy="1533525"/>
          </a:xfrm>
          <a:prstGeom prst="rect">
            <a:avLst/>
          </a:prstGeom>
        </p:spPr>
      </p:pic>
    </p:spTree>
    <p:extLst>
      <p:ext uri="{BB962C8B-B14F-4D97-AF65-F5344CB8AC3E}">
        <p14:creationId xmlns:p14="http://schemas.microsoft.com/office/powerpoint/2010/main" val="1143169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44183-2EA2-4A08-1426-AAA529E21D81}"/>
            </a:ext>
          </a:extLst>
        </p:cNvPr>
        <p:cNvGrpSpPr/>
        <p:nvPr/>
      </p:nvGrpSpPr>
      <p:grpSpPr>
        <a:xfrm>
          <a:off x="0" y="0"/>
          <a:ext cx="0" cy="0"/>
          <a:chOff x="0" y="0"/>
          <a:chExt cx="0" cy="0"/>
        </a:xfrm>
      </p:grpSpPr>
      <p:pic>
        <p:nvPicPr>
          <p:cNvPr id="7" name="Grafik 6" descr="balken-rot.jpg">
            <a:extLst>
              <a:ext uri="{FF2B5EF4-FFF2-40B4-BE49-F238E27FC236}">
                <a16:creationId xmlns:a16="http://schemas.microsoft.com/office/drawing/2014/main" id="{4F983AF8-0DB8-502C-F0B2-D311ED5B0F32}"/>
              </a:ext>
            </a:extLst>
          </p:cNvPr>
          <p:cNvPicPr>
            <a:picLocks noChangeAspect="1"/>
          </p:cNvPicPr>
          <p:nvPr/>
        </p:nvPicPr>
        <p:blipFill>
          <a:blip r:embed="rId3" cstate="print"/>
          <a:stretch>
            <a:fillRect/>
          </a:stretch>
        </p:blipFill>
        <p:spPr>
          <a:xfrm>
            <a:off x="1524000" y="1"/>
            <a:ext cx="9144000" cy="214291"/>
          </a:xfrm>
          <a:prstGeom prst="rect">
            <a:avLst/>
          </a:prstGeom>
        </p:spPr>
      </p:pic>
      <p:sp>
        <p:nvSpPr>
          <p:cNvPr id="4" name="Textplatzhalter 3">
            <a:extLst>
              <a:ext uri="{FF2B5EF4-FFF2-40B4-BE49-F238E27FC236}">
                <a16:creationId xmlns:a16="http://schemas.microsoft.com/office/drawing/2014/main" id="{75DDC354-0304-0572-57F5-C3D4CB38627E}"/>
              </a:ext>
            </a:extLst>
          </p:cNvPr>
          <p:cNvSpPr>
            <a:spLocks noGrp="1"/>
          </p:cNvSpPr>
          <p:nvPr>
            <p:ph type="body" sz="half" idx="2"/>
          </p:nvPr>
        </p:nvSpPr>
        <p:spPr>
          <a:xfrm>
            <a:off x="3524233" y="1285861"/>
            <a:ext cx="2071702" cy="428628"/>
          </a:xfrm>
        </p:spPr>
        <p:txBody>
          <a:bodyPr/>
          <a:lstStyle/>
          <a:p>
            <a:endParaRPr lang="de-CH" dirty="0"/>
          </a:p>
          <a:p>
            <a:endParaRPr lang="de-CH" dirty="0"/>
          </a:p>
        </p:txBody>
      </p:sp>
      <p:sp>
        <p:nvSpPr>
          <p:cNvPr id="8" name="Textfeld 7">
            <a:extLst>
              <a:ext uri="{FF2B5EF4-FFF2-40B4-BE49-F238E27FC236}">
                <a16:creationId xmlns:a16="http://schemas.microsoft.com/office/drawing/2014/main" id="{DCE611CF-6DBA-E500-BCDC-4DF002EAAB4E}"/>
              </a:ext>
            </a:extLst>
          </p:cNvPr>
          <p:cNvSpPr txBox="1"/>
          <p:nvPr/>
        </p:nvSpPr>
        <p:spPr>
          <a:xfrm>
            <a:off x="1881158" y="1714488"/>
            <a:ext cx="785818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rPr>
              <a:t> </a:t>
            </a:r>
          </a:p>
        </p:txBody>
      </p:sp>
      <p:sp>
        <p:nvSpPr>
          <p:cNvPr id="11" name="Titel 1">
            <a:extLst>
              <a:ext uri="{FF2B5EF4-FFF2-40B4-BE49-F238E27FC236}">
                <a16:creationId xmlns:a16="http://schemas.microsoft.com/office/drawing/2014/main" id="{63D186F6-7B7F-F8A6-89EC-65D1D9C94373}"/>
              </a:ext>
            </a:extLst>
          </p:cNvPr>
          <p:cNvSpPr>
            <a:spLocks noGrp="1"/>
          </p:cNvSpPr>
          <p:nvPr/>
        </p:nvSpPr>
        <p:spPr>
          <a:xfrm>
            <a:off x="2024034" y="714356"/>
            <a:ext cx="7715304" cy="642942"/>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j-ea"/>
                <a:cs typeface="Tahoma" pitchFamily="34" charset="0"/>
              </a:rPr>
              <a:t>                                                                                                </a:t>
            </a:r>
          </a:p>
        </p:txBody>
      </p:sp>
      <p:sp>
        <p:nvSpPr>
          <p:cNvPr id="9" name="Rectangle 3">
            <a:extLst>
              <a:ext uri="{FF2B5EF4-FFF2-40B4-BE49-F238E27FC236}">
                <a16:creationId xmlns:a16="http://schemas.microsoft.com/office/drawing/2014/main" id="{17117166-1B3E-13F0-71DF-2F2D29931A6F}"/>
              </a:ext>
            </a:extLst>
          </p:cNvPr>
          <p:cNvSpPr txBox="1">
            <a:spLocks noChangeArrowheads="1"/>
          </p:cNvSpPr>
          <p:nvPr/>
        </p:nvSpPr>
        <p:spPr bwMode="auto">
          <a:xfrm>
            <a:off x="479376" y="548680"/>
            <a:ext cx="9793088" cy="58578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r>
              <a:rPr kumimoji="0" lang="de-CH"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Oberstufe</a:t>
            </a:r>
          </a:p>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endParaRPr kumimoji="0" lang="de-CH"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ts val="600"/>
              </a:spcBef>
              <a:spcAft>
                <a:spcPts val="0"/>
              </a:spcAft>
              <a:buClrTx/>
              <a:buSzTx/>
              <a:buFont typeface="Symbol" panose="05050102010706020507" pitchFamily="18" charset="2"/>
              <a:buChar char="-"/>
              <a:tabLst>
                <a:tab pos="7170738" algn="r"/>
              </a:tabLst>
              <a:defRPr/>
            </a:pPr>
            <a: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Standorte</a:t>
            </a:r>
            <a:endParaRPr kumimoji="0" lang="de-CH"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00100" lvl="1" indent="-342900" eaLnBrk="0" hangingPunct="0">
              <a:spcBef>
                <a:spcPts val="600"/>
              </a:spcBef>
              <a:spcAft>
                <a:spcPts val="600"/>
              </a:spcAft>
              <a:buFont typeface="Symbol" panose="05050102010706020507" pitchFamily="18" charset="2"/>
              <a:buChar char="-"/>
              <a:tabLst>
                <a:tab pos="7170738" algn="r"/>
              </a:tabLst>
              <a:defRPr/>
            </a:pPr>
            <a:r>
              <a:rPr lang="de-CH" sz="2400" dirty="0">
                <a:solidFill>
                  <a:prstClr val="black"/>
                </a:solidFill>
                <a:latin typeface="Arial" panose="020B0604020202020204" pitchFamily="34" charset="0"/>
                <a:cs typeface="Arial" panose="020B0604020202020204" pitchFamily="34" charset="0"/>
              </a:rPr>
              <a:t>Schulhaus D, Obergeschoss</a:t>
            </a:r>
            <a: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Lernlandschaft «Luft»</a:t>
            </a:r>
            <a:endParaRPr lang="de-CH" sz="2400" dirty="0">
              <a:solidFill>
                <a:prstClr val="black"/>
              </a:solidFill>
              <a:latin typeface="Arial" panose="020B0604020202020204" pitchFamily="34" charset="0"/>
              <a:cs typeface="Arial" panose="020B0604020202020204" pitchFamily="34" charset="0"/>
            </a:endParaRPr>
          </a:p>
          <a:p>
            <a:pPr marL="800100" lvl="1" indent="-342900" eaLnBrk="0" hangingPunct="0">
              <a:spcBef>
                <a:spcPts val="600"/>
              </a:spcBef>
              <a:spcAft>
                <a:spcPts val="600"/>
              </a:spcAft>
              <a:buFont typeface="Symbol" panose="05050102010706020507" pitchFamily="18" charset="2"/>
              <a:buChar char="-"/>
              <a:tabLst>
                <a:tab pos="7170738" algn="r"/>
              </a:tabLst>
              <a:defRPr/>
            </a:pPr>
            <a:r>
              <a:rPr lang="de-CH" sz="2400" dirty="0">
                <a:solidFill>
                  <a:prstClr val="black"/>
                </a:solidFill>
                <a:latin typeface="Arial" panose="020B0604020202020204" pitchFamily="34" charset="0"/>
                <a:cs typeface="Arial" panose="020B0604020202020204" pitchFamily="34" charset="0"/>
              </a:rPr>
              <a:t>Schulhaus D, Erdgeschoss – ½ Lernlandschaft «Erde»</a:t>
            </a:r>
          </a:p>
          <a:p>
            <a:pPr marL="800100" lvl="1" indent="-342900" eaLnBrk="0" hangingPunct="0">
              <a:spcBef>
                <a:spcPts val="600"/>
              </a:spcBef>
              <a:spcAft>
                <a:spcPts val="600"/>
              </a:spcAft>
              <a:buFont typeface="Symbol" panose="05050102010706020507" pitchFamily="18" charset="2"/>
              <a:buChar char="-"/>
              <a:tabLst>
                <a:tab pos="7170738" algn="r"/>
              </a:tabLst>
              <a:defRPr/>
            </a:pPr>
            <a:r>
              <a:rPr lang="de-CH" sz="2400" dirty="0">
                <a:solidFill>
                  <a:prstClr val="black"/>
                </a:solidFill>
                <a:latin typeface="Arial" panose="020B0604020202020204" pitchFamily="34" charset="0"/>
                <a:cs typeface="Arial" panose="020B0604020202020204" pitchFamily="34" charset="0"/>
              </a:rPr>
              <a:t>Alte-Post und Provisorien – Lernlandschaft «Wasser»</a:t>
            </a:r>
          </a:p>
          <a:p>
            <a:pPr marL="800100" lvl="1" indent="-342900" eaLnBrk="0" hangingPunct="0">
              <a:spcBef>
                <a:spcPts val="600"/>
              </a:spcBef>
              <a:spcAft>
                <a:spcPts val="600"/>
              </a:spcAft>
              <a:buFont typeface="Symbol" panose="05050102010706020507" pitchFamily="18" charset="2"/>
              <a:buChar char="-"/>
              <a:tabLst>
                <a:tab pos="7170738" algn="r"/>
              </a:tabLst>
              <a:defRPr/>
            </a:pPr>
            <a:r>
              <a:rPr lang="de-CH" sz="2400" dirty="0">
                <a:solidFill>
                  <a:prstClr val="black"/>
                </a:solidFill>
                <a:latin typeface="Arial" panose="020B0604020202020204" pitchFamily="34" charset="0"/>
                <a:cs typeface="Arial" panose="020B0604020202020204" pitchFamily="34" charset="0"/>
              </a:rPr>
              <a:t>Mehrzweckhalle und Provisorien – Fachräume;</a:t>
            </a:r>
            <a:b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Wirtschaft, Arbeit, Haushalt (WAH), Natur und Technik (NAT), Sprachen (Englisch und Französisch), Bibliothek (Oberstufe)</a:t>
            </a:r>
          </a:p>
        </p:txBody>
      </p:sp>
    </p:spTree>
    <p:extLst>
      <p:ext uri="{BB962C8B-B14F-4D97-AF65-F5344CB8AC3E}">
        <p14:creationId xmlns:p14="http://schemas.microsoft.com/office/powerpoint/2010/main" val="1208407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23DAA-7C8B-4385-E116-F6A4B28CED25}"/>
            </a:ext>
          </a:extLst>
        </p:cNvPr>
        <p:cNvGrpSpPr/>
        <p:nvPr/>
      </p:nvGrpSpPr>
      <p:grpSpPr>
        <a:xfrm>
          <a:off x="0" y="0"/>
          <a:ext cx="0" cy="0"/>
          <a:chOff x="0" y="0"/>
          <a:chExt cx="0" cy="0"/>
        </a:xfrm>
      </p:grpSpPr>
      <p:sp>
        <p:nvSpPr>
          <p:cNvPr id="9" name="Rectangle 3">
            <a:extLst>
              <a:ext uri="{FF2B5EF4-FFF2-40B4-BE49-F238E27FC236}">
                <a16:creationId xmlns:a16="http://schemas.microsoft.com/office/drawing/2014/main" id="{A46F7750-8507-F4CD-80E5-B6D40ADE3698}"/>
              </a:ext>
            </a:extLst>
          </p:cNvPr>
          <p:cNvSpPr txBox="1">
            <a:spLocks noChangeArrowheads="1"/>
          </p:cNvSpPr>
          <p:nvPr/>
        </p:nvSpPr>
        <p:spPr bwMode="auto">
          <a:xfrm>
            <a:off x="479376" y="548680"/>
            <a:ext cx="9793088" cy="7371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lvl="1">
              <a:tabLst>
                <a:tab pos="5715000" algn="l"/>
                <a:tab pos="7527925" algn="r"/>
              </a:tabLst>
              <a:defRPr/>
            </a:pPr>
            <a:r>
              <a:rPr kumimoji="0" lang="de-CH"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Machbarkeitsstudie Erweiterung Schulanlage</a:t>
            </a:r>
            <a:endPar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Grafik 6" descr="balken-rot.jpg">
            <a:extLst>
              <a:ext uri="{FF2B5EF4-FFF2-40B4-BE49-F238E27FC236}">
                <a16:creationId xmlns:a16="http://schemas.microsoft.com/office/drawing/2014/main" id="{D77B1DEA-D7C1-7F0C-C416-419DAFB04D9E}"/>
              </a:ext>
            </a:extLst>
          </p:cNvPr>
          <p:cNvPicPr>
            <a:picLocks noChangeAspect="1"/>
          </p:cNvPicPr>
          <p:nvPr/>
        </p:nvPicPr>
        <p:blipFill>
          <a:blip r:embed="rId3" cstate="print"/>
          <a:stretch>
            <a:fillRect/>
          </a:stretch>
        </p:blipFill>
        <p:spPr>
          <a:xfrm>
            <a:off x="1524000" y="1"/>
            <a:ext cx="9144000" cy="214291"/>
          </a:xfrm>
          <a:prstGeom prst="rect">
            <a:avLst/>
          </a:prstGeom>
        </p:spPr>
      </p:pic>
      <p:sp>
        <p:nvSpPr>
          <p:cNvPr id="4" name="Textplatzhalter 3">
            <a:extLst>
              <a:ext uri="{FF2B5EF4-FFF2-40B4-BE49-F238E27FC236}">
                <a16:creationId xmlns:a16="http://schemas.microsoft.com/office/drawing/2014/main" id="{BC517FB7-7032-B3D3-EE2B-E0CD707EDDD8}"/>
              </a:ext>
            </a:extLst>
          </p:cNvPr>
          <p:cNvSpPr>
            <a:spLocks noGrp="1"/>
          </p:cNvSpPr>
          <p:nvPr>
            <p:ph type="body" sz="half" idx="2"/>
          </p:nvPr>
        </p:nvSpPr>
        <p:spPr>
          <a:xfrm>
            <a:off x="3524233" y="1285861"/>
            <a:ext cx="2071702" cy="428628"/>
          </a:xfrm>
        </p:spPr>
        <p:txBody>
          <a:bodyPr/>
          <a:lstStyle/>
          <a:p>
            <a:endParaRPr lang="de-CH" dirty="0"/>
          </a:p>
          <a:p>
            <a:endParaRPr lang="de-CH" dirty="0"/>
          </a:p>
        </p:txBody>
      </p:sp>
      <p:sp>
        <p:nvSpPr>
          <p:cNvPr id="8" name="Textfeld 7">
            <a:extLst>
              <a:ext uri="{FF2B5EF4-FFF2-40B4-BE49-F238E27FC236}">
                <a16:creationId xmlns:a16="http://schemas.microsoft.com/office/drawing/2014/main" id="{E4CC19D2-1102-9E7D-18DA-AB0AB76E4FAD}"/>
              </a:ext>
            </a:extLst>
          </p:cNvPr>
          <p:cNvSpPr txBox="1"/>
          <p:nvPr/>
        </p:nvSpPr>
        <p:spPr>
          <a:xfrm>
            <a:off x="1881158" y="1714488"/>
            <a:ext cx="785818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rPr>
              <a:t> </a:t>
            </a:r>
          </a:p>
        </p:txBody>
      </p:sp>
      <p:sp>
        <p:nvSpPr>
          <p:cNvPr id="11" name="Titel 1">
            <a:extLst>
              <a:ext uri="{FF2B5EF4-FFF2-40B4-BE49-F238E27FC236}">
                <a16:creationId xmlns:a16="http://schemas.microsoft.com/office/drawing/2014/main" id="{3096CBF1-B498-CACB-5A47-8C78A7F7C694}"/>
              </a:ext>
            </a:extLst>
          </p:cNvPr>
          <p:cNvSpPr>
            <a:spLocks noGrp="1"/>
          </p:cNvSpPr>
          <p:nvPr/>
        </p:nvSpPr>
        <p:spPr>
          <a:xfrm>
            <a:off x="2024034" y="714356"/>
            <a:ext cx="7715304" cy="642942"/>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j-ea"/>
                <a:cs typeface="Tahoma" pitchFamily="34" charset="0"/>
              </a:rPr>
              <a:t>                                                                                                </a:t>
            </a:r>
          </a:p>
        </p:txBody>
      </p:sp>
      <p:pic>
        <p:nvPicPr>
          <p:cNvPr id="3" name="Grafik 2">
            <a:extLst>
              <a:ext uri="{FF2B5EF4-FFF2-40B4-BE49-F238E27FC236}">
                <a16:creationId xmlns:a16="http://schemas.microsoft.com/office/drawing/2014/main" id="{87E384C9-5CD3-B8A9-ACA7-E59E57E87A88}"/>
              </a:ext>
            </a:extLst>
          </p:cNvPr>
          <p:cNvPicPr>
            <a:picLocks noChangeAspect="1"/>
          </p:cNvPicPr>
          <p:nvPr/>
        </p:nvPicPr>
        <p:blipFill>
          <a:blip r:embed="rId4"/>
          <a:srcRect l="7720" t="14369" r="33894" b="10093"/>
          <a:stretch>
            <a:fillRect/>
          </a:stretch>
        </p:blipFill>
        <p:spPr>
          <a:xfrm>
            <a:off x="613165" y="1285861"/>
            <a:ext cx="5515465" cy="5040000"/>
          </a:xfrm>
          <a:prstGeom prst="rect">
            <a:avLst/>
          </a:prstGeom>
          <a:ln w="6350">
            <a:solidFill>
              <a:schemeClr val="bg1">
                <a:lumMod val="50000"/>
              </a:schemeClr>
            </a:solidFill>
          </a:ln>
          <a:effectLst>
            <a:outerShdw blurRad="50800" dist="38100" dir="2700000" algn="tl" rotWithShape="0">
              <a:prstClr val="black">
                <a:alpha val="40000"/>
              </a:prstClr>
            </a:outerShdw>
          </a:effectLst>
        </p:spPr>
      </p:pic>
      <p:sp>
        <p:nvSpPr>
          <p:cNvPr id="6" name="Textfeld 5">
            <a:extLst>
              <a:ext uri="{FF2B5EF4-FFF2-40B4-BE49-F238E27FC236}">
                <a16:creationId xmlns:a16="http://schemas.microsoft.com/office/drawing/2014/main" id="{B2A455BE-7CE5-FA83-19D2-3966DFFE9B56}"/>
              </a:ext>
            </a:extLst>
          </p:cNvPr>
          <p:cNvSpPr txBox="1"/>
          <p:nvPr/>
        </p:nvSpPr>
        <p:spPr>
          <a:xfrm>
            <a:off x="6456040" y="1285860"/>
            <a:ext cx="4680000" cy="1938992"/>
          </a:xfrm>
          <a:prstGeom prst="rect">
            <a:avLst/>
          </a:prstGeom>
          <a:noFill/>
        </p:spPr>
        <p:txBody>
          <a:bodyPr wrap="square">
            <a:spAutoFit/>
          </a:bodyPr>
          <a:lstStyle/>
          <a:p>
            <a:pPr marL="342900" indent="-342900">
              <a:spcAft>
                <a:spcPts val="600"/>
              </a:spcAft>
              <a:buAutoNum type="arabicPeriod"/>
            </a:pPr>
            <a:r>
              <a:rPr lang="de-CH" dirty="0"/>
              <a:t>Baubereich «Alte Mehrzweckhalle»</a:t>
            </a:r>
          </a:p>
          <a:p>
            <a:pPr marL="742950" lvl="1" indent="-285750">
              <a:spcAft>
                <a:spcPts val="600"/>
              </a:spcAft>
              <a:buFont typeface="Symbol" panose="05050102010706020507" pitchFamily="18" charset="2"/>
              <a:buChar char="-"/>
            </a:pPr>
            <a:r>
              <a:rPr lang="de-CH" dirty="0"/>
              <a:t>Szenario: Ersatzneubau</a:t>
            </a:r>
          </a:p>
          <a:p>
            <a:pPr marL="742950" lvl="1" indent="-285750">
              <a:spcAft>
                <a:spcPts val="1200"/>
              </a:spcAft>
              <a:buFont typeface="Symbol" panose="05050102010706020507" pitchFamily="18" charset="2"/>
              <a:buChar char="-"/>
            </a:pPr>
            <a:r>
              <a:rPr lang="de-CH" dirty="0"/>
              <a:t>Szenario: Umnutzung und Sanierung</a:t>
            </a:r>
          </a:p>
          <a:p>
            <a:pPr>
              <a:spcAft>
                <a:spcPts val="1200"/>
              </a:spcAft>
            </a:pPr>
            <a:r>
              <a:rPr lang="de-CH" dirty="0"/>
              <a:t>2. Baubereich «Alte Post»</a:t>
            </a:r>
          </a:p>
          <a:p>
            <a:r>
              <a:rPr lang="de-CH" dirty="0"/>
              <a:t>3. Baubereich «Allwetterplätze»</a:t>
            </a:r>
          </a:p>
        </p:txBody>
      </p:sp>
      <p:pic>
        <p:nvPicPr>
          <p:cNvPr id="14" name="Grafik 13">
            <a:extLst>
              <a:ext uri="{FF2B5EF4-FFF2-40B4-BE49-F238E27FC236}">
                <a16:creationId xmlns:a16="http://schemas.microsoft.com/office/drawing/2014/main" id="{A0ECF7B8-4824-73BF-8898-1AB0A68515FA}"/>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6456040" y="3357320"/>
            <a:ext cx="4401272" cy="2952000"/>
          </a:xfrm>
          <a:prstGeom prst="rect">
            <a:avLst/>
          </a:prstGeom>
          <a:ln w="6350">
            <a:solidFill>
              <a:schemeClr val="bg1">
                <a:lumMod val="50000"/>
              </a:schemeClr>
            </a:solidFill>
          </a:ln>
          <a:effectLst>
            <a:outerShdw blurRad="50800" dist="38100" dir="2700000" algn="tl" rotWithShape="0">
              <a:prstClr val="black">
                <a:alpha val="40000"/>
              </a:prstClr>
            </a:outerShdw>
          </a:effectLst>
        </p:spPr>
      </p:pic>
      <p:sp>
        <p:nvSpPr>
          <p:cNvPr id="15" name="Textfeld 14">
            <a:extLst>
              <a:ext uri="{FF2B5EF4-FFF2-40B4-BE49-F238E27FC236}">
                <a16:creationId xmlns:a16="http://schemas.microsoft.com/office/drawing/2014/main" id="{2C3CD824-FFE9-530E-D61D-00E5CE95333F}"/>
              </a:ext>
            </a:extLst>
          </p:cNvPr>
          <p:cNvSpPr txBox="1"/>
          <p:nvPr/>
        </p:nvSpPr>
        <p:spPr>
          <a:xfrm>
            <a:off x="6542564" y="6021288"/>
            <a:ext cx="1569660" cy="246221"/>
          </a:xfrm>
          <a:prstGeom prst="rect">
            <a:avLst/>
          </a:prstGeom>
          <a:solidFill>
            <a:schemeClr val="bg1">
              <a:lumMod val="50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000" b="0" i="0" u="none" strike="noStrike" kern="1200" cap="none" spc="0" normalizeH="0" baseline="0" noProof="0" dirty="0">
                <a:ln>
                  <a:noFill/>
                </a:ln>
                <a:solidFill>
                  <a:prstClr val="white"/>
                </a:solidFill>
                <a:effectLst/>
                <a:uLnTx/>
                <a:uFillTx/>
                <a:latin typeface="Arial" charset="0"/>
                <a:ea typeface="+mn-ea"/>
                <a:cs typeface="+mn-cs"/>
              </a:rPr>
              <a:t>© Menzi Bürgler Kuithan</a:t>
            </a:r>
          </a:p>
        </p:txBody>
      </p:sp>
      <p:sp>
        <p:nvSpPr>
          <p:cNvPr id="16" name="Textfeld 15">
            <a:extLst>
              <a:ext uri="{FF2B5EF4-FFF2-40B4-BE49-F238E27FC236}">
                <a16:creationId xmlns:a16="http://schemas.microsoft.com/office/drawing/2014/main" id="{7A02F54D-BEFB-9326-6D4D-C4AF0374D5D5}"/>
              </a:ext>
            </a:extLst>
          </p:cNvPr>
          <p:cNvSpPr txBox="1"/>
          <p:nvPr/>
        </p:nvSpPr>
        <p:spPr>
          <a:xfrm>
            <a:off x="695400" y="6021288"/>
            <a:ext cx="1569660" cy="246221"/>
          </a:xfrm>
          <a:prstGeom prst="rect">
            <a:avLst/>
          </a:prstGeom>
          <a:solidFill>
            <a:schemeClr val="bg1">
              <a:lumMod val="50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000" b="0" i="0" u="none" strike="noStrike" kern="1200" cap="none" spc="0" normalizeH="0" baseline="0" noProof="0" dirty="0">
                <a:ln>
                  <a:noFill/>
                </a:ln>
                <a:solidFill>
                  <a:prstClr val="white"/>
                </a:solidFill>
                <a:effectLst/>
                <a:uLnTx/>
                <a:uFillTx/>
                <a:latin typeface="Arial" charset="0"/>
                <a:ea typeface="+mn-ea"/>
                <a:cs typeface="+mn-cs"/>
              </a:rPr>
              <a:t>© Menzi Bürgler Kuithan</a:t>
            </a:r>
          </a:p>
        </p:txBody>
      </p:sp>
      <p:pic>
        <p:nvPicPr>
          <p:cNvPr id="5" name="Grafik 4" descr="The image is a technical drawing of a building's static state report, detailing structural aspects for earthquake resilience and elevation.&#10;&#10;KI-generierte Inhalte können fehlerhaft sein.">
            <a:extLst>
              <a:ext uri="{FF2B5EF4-FFF2-40B4-BE49-F238E27FC236}">
                <a16:creationId xmlns:a16="http://schemas.microsoft.com/office/drawing/2014/main" id="{969648B3-8F03-9300-C18B-C96EF4621C1A}"/>
              </a:ext>
            </a:extLst>
          </p:cNvPr>
          <p:cNvPicPr>
            <a:picLocks noChangeAspect="1"/>
          </p:cNvPicPr>
          <p:nvPr/>
        </p:nvPicPr>
        <p:blipFill>
          <a:blip r:embed="rId6"/>
          <a:srcRect l="6643"/>
          <a:stretch>
            <a:fillRect/>
          </a:stretch>
        </p:blipFill>
        <p:spPr>
          <a:xfrm rot="600000">
            <a:off x="4001504" y="3391357"/>
            <a:ext cx="1754001" cy="2700000"/>
          </a:xfrm>
          <a:prstGeom prst="rect">
            <a:avLst/>
          </a:prstGeom>
          <a:ln w="6350">
            <a:solidFill>
              <a:schemeClr val="bg1">
                <a:lumMod val="50000"/>
              </a:schemeClr>
            </a:solidFill>
          </a:ln>
          <a:effectLst>
            <a:glow rad="101600">
              <a:schemeClr val="accent2">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1995330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E46F5-1731-FBC6-898D-7FF19CF79F21}"/>
            </a:ext>
          </a:extLst>
        </p:cNvPr>
        <p:cNvGrpSpPr/>
        <p:nvPr/>
      </p:nvGrpSpPr>
      <p:grpSpPr>
        <a:xfrm>
          <a:off x="0" y="0"/>
          <a:ext cx="0" cy="0"/>
          <a:chOff x="0" y="0"/>
          <a:chExt cx="0" cy="0"/>
        </a:xfrm>
      </p:grpSpPr>
      <p:pic>
        <p:nvPicPr>
          <p:cNvPr id="7" name="Grafik 6" descr="balken-rot.jpg">
            <a:extLst>
              <a:ext uri="{FF2B5EF4-FFF2-40B4-BE49-F238E27FC236}">
                <a16:creationId xmlns:a16="http://schemas.microsoft.com/office/drawing/2014/main" id="{C0C9A9A1-A3AC-FACC-19C8-CDE224843C42}"/>
              </a:ext>
            </a:extLst>
          </p:cNvPr>
          <p:cNvPicPr>
            <a:picLocks noChangeAspect="1"/>
          </p:cNvPicPr>
          <p:nvPr/>
        </p:nvPicPr>
        <p:blipFill>
          <a:blip r:embed="rId3" cstate="print"/>
          <a:stretch>
            <a:fillRect/>
          </a:stretch>
        </p:blipFill>
        <p:spPr>
          <a:xfrm>
            <a:off x="1524000" y="1"/>
            <a:ext cx="9144000" cy="214291"/>
          </a:xfrm>
          <a:prstGeom prst="rect">
            <a:avLst/>
          </a:prstGeom>
        </p:spPr>
      </p:pic>
      <p:sp>
        <p:nvSpPr>
          <p:cNvPr id="4" name="Textplatzhalter 3">
            <a:extLst>
              <a:ext uri="{FF2B5EF4-FFF2-40B4-BE49-F238E27FC236}">
                <a16:creationId xmlns:a16="http://schemas.microsoft.com/office/drawing/2014/main" id="{E5A3F86F-1353-4633-ED87-7FC9B4A20B00}"/>
              </a:ext>
            </a:extLst>
          </p:cNvPr>
          <p:cNvSpPr>
            <a:spLocks noGrp="1"/>
          </p:cNvSpPr>
          <p:nvPr>
            <p:ph type="body" sz="half" idx="2"/>
          </p:nvPr>
        </p:nvSpPr>
        <p:spPr>
          <a:xfrm>
            <a:off x="3524233" y="1285861"/>
            <a:ext cx="2071702" cy="428628"/>
          </a:xfrm>
        </p:spPr>
        <p:txBody>
          <a:bodyPr/>
          <a:lstStyle/>
          <a:p>
            <a:endParaRPr lang="de-CH" dirty="0"/>
          </a:p>
          <a:p>
            <a:endParaRPr lang="de-CH" dirty="0"/>
          </a:p>
        </p:txBody>
      </p:sp>
      <p:sp>
        <p:nvSpPr>
          <p:cNvPr id="8" name="Textfeld 7">
            <a:extLst>
              <a:ext uri="{FF2B5EF4-FFF2-40B4-BE49-F238E27FC236}">
                <a16:creationId xmlns:a16="http://schemas.microsoft.com/office/drawing/2014/main" id="{8DFC0332-5DC2-110B-176B-5B4E61A8CB6B}"/>
              </a:ext>
            </a:extLst>
          </p:cNvPr>
          <p:cNvSpPr txBox="1"/>
          <p:nvPr/>
        </p:nvSpPr>
        <p:spPr>
          <a:xfrm>
            <a:off x="1881158" y="1714488"/>
            <a:ext cx="785818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rPr>
              <a:t> </a:t>
            </a:r>
          </a:p>
        </p:txBody>
      </p:sp>
      <p:sp>
        <p:nvSpPr>
          <p:cNvPr id="11" name="Titel 1">
            <a:extLst>
              <a:ext uri="{FF2B5EF4-FFF2-40B4-BE49-F238E27FC236}">
                <a16:creationId xmlns:a16="http://schemas.microsoft.com/office/drawing/2014/main" id="{73B6FE44-3B8F-087E-0D48-4FAFFE850772}"/>
              </a:ext>
            </a:extLst>
          </p:cNvPr>
          <p:cNvSpPr>
            <a:spLocks noGrp="1"/>
          </p:cNvSpPr>
          <p:nvPr/>
        </p:nvSpPr>
        <p:spPr>
          <a:xfrm>
            <a:off x="2024034" y="714356"/>
            <a:ext cx="7715304" cy="642942"/>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j-ea"/>
                <a:cs typeface="Tahoma" pitchFamily="34" charset="0"/>
              </a:rPr>
              <a:t>                                                                                                </a:t>
            </a:r>
          </a:p>
        </p:txBody>
      </p:sp>
      <p:sp>
        <p:nvSpPr>
          <p:cNvPr id="9" name="Rectangle 3">
            <a:extLst>
              <a:ext uri="{FF2B5EF4-FFF2-40B4-BE49-F238E27FC236}">
                <a16:creationId xmlns:a16="http://schemas.microsoft.com/office/drawing/2014/main" id="{FF575749-CCDF-C0D0-5D0E-8FF842DA2D7B}"/>
              </a:ext>
            </a:extLst>
          </p:cNvPr>
          <p:cNvSpPr txBox="1">
            <a:spLocks noChangeArrowheads="1"/>
          </p:cNvSpPr>
          <p:nvPr/>
        </p:nvSpPr>
        <p:spPr bwMode="auto">
          <a:xfrm>
            <a:off x="479376" y="548680"/>
            <a:ext cx="9793088" cy="58578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r>
              <a:rPr kumimoji="0" lang="de-CH"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Aufgabenstellung – Übergeordnete Zielsetzung</a:t>
            </a:r>
          </a:p>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endParaRPr kumimoji="0" lang="de-CH"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ts val="600"/>
              </a:spcBef>
              <a:spcAft>
                <a:spcPts val="600"/>
              </a:spcAft>
              <a:buClrTx/>
              <a:buSzTx/>
              <a:buFontTx/>
              <a:buNone/>
              <a:tabLst>
                <a:tab pos="7170738" algn="r"/>
              </a:tabLst>
              <a:defRPr/>
            </a:pPr>
            <a: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Gegenstand des Projektwettbewerbs ist die Entwicklung eines überzeugenden architektonischen und freiräumlichen Gesamtkonzepts für den Erweiterungsbau der Schule Untersiggenthal.</a:t>
            </a:r>
          </a:p>
          <a:p>
            <a:pPr marL="0" marR="0" lvl="0" indent="0" algn="l" defTabSz="914400" rtl="0" eaLnBrk="0" fontAlgn="base" latinLnBrk="0" hangingPunct="0">
              <a:lnSpc>
                <a:spcPct val="100000"/>
              </a:lnSpc>
              <a:spcBef>
                <a:spcPts val="600"/>
              </a:spcBef>
              <a:spcAft>
                <a:spcPts val="600"/>
              </a:spcAft>
              <a:buClrTx/>
              <a:buSzTx/>
              <a:buFontTx/>
              <a:buNone/>
              <a:tabLst>
                <a:tab pos="7170738" algn="r"/>
              </a:tabLst>
              <a:defRPr/>
            </a:pPr>
            <a: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Der Neubau soll die bestehende Schulanlage funktional ergänzen und zugleich einen qualitätsvollen Beitrag zur räumlichen Weiterentwicklung des Areals leisten. </a:t>
            </a:r>
          </a:p>
        </p:txBody>
      </p:sp>
      <p:pic>
        <p:nvPicPr>
          <p:cNvPr id="3" name="Grafik 2" descr="The image depicts a suburban campus with multiple buildings, including modern structures and green areas, all situated on a well-maintained, open field.&#10;&#10;KI-generierte Inhalte können fehlerhaft sein.">
            <a:extLst>
              <a:ext uri="{FF2B5EF4-FFF2-40B4-BE49-F238E27FC236}">
                <a16:creationId xmlns:a16="http://schemas.microsoft.com/office/drawing/2014/main" id="{09869FB5-3F1A-14EE-E0D8-0401FEECA388}"/>
              </a:ext>
            </a:extLst>
          </p:cNvPr>
          <p:cNvPicPr>
            <a:picLocks noChangeAspect="1"/>
          </p:cNvPicPr>
          <p:nvPr/>
        </p:nvPicPr>
        <p:blipFill>
          <a:blip r:embed="rId4"/>
          <a:stretch>
            <a:fillRect/>
          </a:stretch>
        </p:blipFill>
        <p:spPr>
          <a:xfrm>
            <a:off x="3843575" y="3717352"/>
            <a:ext cx="4504850" cy="2880000"/>
          </a:xfrm>
          <a:prstGeom prst="rect">
            <a:avLst/>
          </a:prstGeom>
          <a:effectLst>
            <a:outerShdw blurRad="50800" dist="38100" dir="2700000" algn="tl" rotWithShape="0">
              <a:prstClr val="black">
                <a:alpha val="40000"/>
              </a:prstClr>
            </a:outerShdw>
          </a:effectLst>
        </p:spPr>
      </p:pic>
      <p:sp>
        <p:nvSpPr>
          <p:cNvPr id="2" name="Textfeld 1">
            <a:extLst>
              <a:ext uri="{FF2B5EF4-FFF2-40B4-BE49-F238E27FC236}">
                <a16:creationId xmlns:a16="http://schemas.microsoft.com/office/drawing/2014/main" id="{77357E44-62AC-04A2-E26E-8A88BD6C5BA0}"/>
              </a:ext>
            </a:extLst>
          </p:cNvPr>
          <p:cNvSpPr txBox="1"/>
          <p:nvPr/>
        </p:nvSpPr>
        <p:spPr>
          <a:xfrm>
            <a:off x="3928340" y="6255706"/>
            <a:ext cx="1263487" cy="246221"/>
          </a:xfrm>
          <a:prstGeom prst="rect">
            <a:avLst/>
          </a:prstGeom>
          <a:solidFill>
            <a:schemeClr val="bg1">
              <a:lumMod val="50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000" b="0" i="0" u="none" strike="noStrike" kern="1200" cap="none" spc="0" normalizeH="0" baseline="0" noProof="0" dirty="0">
                <a:ln>
                  <a:noFill/>
                </a:ln>
                <a:solidFill>
                  <a:prstClr val="white"/>
                </a:solidFill>
                <a:effectLst/>
                <a:uLnTx/>
                <a:uFillTx/>
                <a:latin typeface="Arial" charset="0"/>
                <a:ea typeface="+mn-ea"/>
                <a:cs typeface="+mn-cs"/>
              </a:rPr>
              <a:t>© Hanspeter Kühni</a:t>
            </a:r>
          </a:p>
        </p:txBody>
      </p:sp>
    </p:spTree>
    <p:extLst>
      <p:ext uri="{BB962C8B-B14F-4D97-AF65-F5344CB8AC3E}">
        <p14:creationId xmlns:p14="http://schemas.microsoft.com/office/powerpoint/2010/main" val="241546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A321A-B512-1C50-071B-FC52D248A36A}"/>
            </a:ext>
          </a:extLst>
        </p:cNvPr>
        <p:cNvGrpSpPr/>
        <p:nvPr/>
      </p:nvGrpSpPr>
      <p:grpSpPr>
        <a:xfrm>
          <a:off x="0" y="0"/>
          <a:ext cx="0" cy="0"/>
          <a:chOff x="0" y="0"/>
          <a:chExt cx="0" cy="0"/>
        </a:xfrm>
      </p:grpSpPr>
      <p:pic>
        <p:nvPicPr>
          <p:cNvPr id="7" name="Grafik 6" descr="balken-rot.jpg">
            <a:extLst>
              <a:ext uri="{FF2B5EF4-FFF2-40B4-BE49-F238E27FC236}">
                <a16:creationId xmlns:a16="http://schemas.microsoft.com/office/drawing/2014/main" id="{94054933-8129-549C-26E3-E77445BD8E52}"/>
              </a:ext>
            </a:extLst>
          </p:cNvPr>
          <p:cNvPicPr>
            <a:picLocks noChangeAspect="1"/>
          </p:cNvPicPr>
          <p:nvPr/>
        </p:nvPicPr>
        <p:blipFill>
          <a:blip r:embed="rId3" cstate="print"/>
          <a:stretch>
            <a:fillRect/>
          </a:stretch>
        </p:blipFill>
        <p:spPr>
          <a:xfrm>
            <a:off x="1524000" y="1"/>
            <a:ext cx="9144000" cy="214291"/>
          </a:xfrm>
          <a:prstGeom prst="rect">
            <a:avLst/>
          </a:prstGeom>
        </p:spPr>
      </p:pic>
      <p:sp>
        <p:nvSpPr>
          <p:cNvPr id="4" name="Textplatzhalter 3">
            <a:extLst>
              <a:ext uri="{FF2B5EF4-FFF2-40B4-BE49-F238E27FC236}">
                <a16:creationId xmlns:a16="http://schemas.microsoft.com/office/drawing/2014/main" id="{25C5FC04-CB45-C44A-C3F0-5398468866F5}"/>
              </a:ext>
            </a:extLst>
          </p:cNvPr>
          <p:cNvSpPr>
            <a:spLocks noGrp="1"/>
          </p:cNvSpPr>
          <p:nvPr>
            <p:ph type="body" sz="half" idx="2"/>
          </p:nvPr>
        </p:nvSpPr>
        <p:spPr>
          <a:xfrm>
            <a:off x="3524233" y="1285861"/>
            <a:ext cx="2071702" cy="428628"/>
          </a:xfrm>
        </p:spPr>
        <p:txBody>
          <a:bodyPr/>
          <a:lstStyle/>
          <a:p>
            <a:endParaRPr lang="de-CH" dirty="0"/>
          </a:p>
          <a:p>
            <a:endParaRPr lang="de-CH" dirty="0"/>
          </a:p>
        </p:txBody>
      </p:sp>
      <p:sp>
        <p:nvSpPr>
          <p:cNvPr id="8" name="Textfeld 7">
            <a:extLst>
              <a:ext uri="{FF2B5EF4-FFF2-40B4-BE49-F238E27FC236}">
                <a16:creationId xmlns:a16="http://schemas.microsoft.com/office/drawing/2014/main" id="{86DE6FB7-B672-FAFC-7BC4-4B22EB88A38F}"/>
              </a:ext>
            </a:extLst>
          </p:cNvPr>
          <p:cNvSpPr txBox="1"/>
          <p:nvPr/>
        </p:nvSpPr>
        <p:spPr>
          <a:xfrm>
            <a:off x="1881158" y="1714488"/>
            <a:ext cx="785818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rPr>
              <a:t> </a:t>
            </a:r>
          </a:p>
        </p:txBody>
      </p:sp>
      <p:sp>
        <p:nvSpPr>
          <p:cNvPr id="11" name="Titel 1">
            <a:extLst>
              <a:ext uri="{FF2B5EF4-FFF2-40B4-BE49-F238E27FC236}">
                <a16:creationId xmlns:a16="http://schemas.microsoft.com/office/drawing/2014/main" id="{869564BE-ECD2-387E-740F-CD89B6113AAB}"/>
              </a:ext>
            </a:extLst>
          </p:cNvPr>
          <p:cNvSpPr>
            <a:spLocks noGrp="1"/>
          </p:cNvSpPr>
          <p:nvPr/>
        </p:nvSpPr>
        <p:spPr>
          <a:xfrm>
            <a:off x="2024034" y="714356"/>
            <a:ext cx="7715304" cy="642942"/>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j-ea"/>
                <a:cs typeface="Tahoma" pitchFamily="34" charset="0"/>
              </a:rPr>
              <a:t>                                                                                                </a:t>
            </a:r>
          </a:p>
        </p:txBody>
      </p:sp>
      <p:sp>
        <p:nvSpPr>
          <p:cNvPr id="9" name="Rectangle 3">
            <a:extLst>
              <a:ext uri="{FF2B5EF4-FFF2-40B4-BE49-F238E27FC236}">
                <a16:creationId xmlns:a16="http://schemas.microsoft.com/office/drawing/2014/main" id="{CC3C416E-2AEB-BA3E-6235-FAE0AF2368C0}"/>
              </a:ext>
            </a:extLst>
          </p:cNvPr>
          <p:cNvSpPr txBox="1">
            <a:spLocks noChangeArrowheads="1"/>
          </p:cNvSpPr>
          <p:nvPr/>
        </p:nvSpPr>
        <p:spPr bwMode="auto">
          <a:xfrm>
            <a:off x="479376" y="548680"/>
            <a:ext cx="9793088" cy="58578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r>
              <a:rPr kumimoji="0" lang="de-CH"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Bestehende Erschliessung und Parkierung</a:t>
            </a:r>
          </a:p>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endParaRPr kumimoji="0" lang="de-CH"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R="0" lvl="0" algn="l" defTabSz="914400" rtl="0" eaLnBrk="0" fontAlgn="base" latinLnBrk="0" hangingPunct="0">
              <a:lnSpc>
                <a:spcPct val="100000"/>
              </a:lnSpc>
              <a:spcBef>
                <a:spcPts val="600"/>
              </a:spcBef>
              <a:spcAft>
                <a:spcPts val="600"/>
              </a:spcAft>
              <a:buClrTx/>
              <a:buSzTx/>
              <a:tabLst>
                <a:tab pos="7170738" algn="r"/>
              </a:tabLst>
              <a:defRPr/>
            </a:pPr>
            <a:endPar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Grafik 2" descr="The image depicts a detailed urban layout, featuring a street grid, various buildings, parks, a multi-use hall, and designated pedestrian and parking areas.&#10;&#10;KI-generierte Inhalte können fehlerhaft sein.">
            <a:extLst>
              <a:ext uri="{FF2B5EF4-FFF2-40B4-BE49-F238E27FC236}">
                <a16:creationId xmlns:a16="http://schemas.microsoft.com/office/drawing/2014/main" id="{80351984-7810-3540-6EF1-DB468932C422}"/>
              </a:ext>
            </a:extLst>
          </p:cNvPr>
          <p:cNvPicPr>
            <a:picLocks noChangeAspect="1"/>
          </p:cNvPicPr>
          <p:nvPr/>
        </p:nvPicPr>
        <p:blipFill>
          <a:blip r:embed="rId4"/>
          <a:stretch>
            <a:fillRect/>
          </a:stretch>
        </p:blipFill>
        <p:spPr>
          <a:xfrm>
            <a:off x="675080" y="1052736"/>
            <a:ext cx="9455299" cy="5616000"/>
          </a:xfrm>
          <a:prstGeom prst="rect">
            <a:avLst/>
          </a:prstGeom>
          <a:ln w="6350">
            <a:solidFill>
              <a:schemeClr val="bg1">
                <a:lumMod val="50000"/>
              </a:schemeClr>
            </a:solidFill>
          </a:ln>
          <a:effectLst>
            <a:outerShdw blurRad="50800" dist="38100" dir="2700000" algn="tl" rotWithShape="0">
              <a:prstClr val="black">
                <a:alpha val="40000"/>
              </a:prstClr>
            </a:outerShdw>
          </a:effectLst>
        </p:spPr>
      </p:pic>
      <p:sp>
        <p:nvSpPr>
          <p:cNvPr id="14" name="Textfeld 13">
            <a:extLst>
              <a:ext uri="{FF2B5EF4-FFF2-40B4-BE49-F238E27FC236}">
                <a16:creationId xmlns:a16="http://schemas.microsoft.com/office/drawing/2014/main" id="{CC2E54E0-F851-73E1-F759-89412E2990CA}"/>
              </a:ext>
            </a:extLst>
          </p:cNvPr>
          <p:cNvSpPr txBox="1"/>
          <p:nvPr/>
        </p:nvSpPr>
        <p:spPr>
          <a:xfrm>
            <a:off x="716020" y="6381328"/>
            <a:ext cx="1965603" cy="246221"/>
          </a:xfrm>
          <a:prstGeom prst="rect">
            <a:avLst/>
          </a:prstGeom>
          <a:solidFill>
            <a:schemeClr val="bg1">
              <a:lumMod val="50000"/>
            </a:schemeClr>
          </a:solidFill>
        </p:spPr>
        <p:txBody>
          <a:bodyPr wrap="none" rtlCol="0">
            <a:spAutoFit/>
          </a:bodyPr>
          <a:lstStyle/>
          <a:p>
            <a:pPr lvl="0">
              <a:defRPr/>
            </a:pPr>
            <a:r>
              <a:rPr lang="de-CH" sz="1000" dirty="0">
                <a:solidFill>
                  <a:prstClr val="white"/>
                </a:solidFill>
              </a:rPr>
              <a:t>© Bürgler Projekte &amp; Beratung</a:t>
            </a:r>
          </a:p>
        </p:txBody>
      </p:sp>
    </p:spTree>
    <p:extLst>
      <p:ext uri="{BB962C8B-B14F-4D97-AF65-F5344CB8AC3E}">
        <p14:creationId xmlns:p14="http://schemas.microsoft.com/office/powerpoint/2010/main" val="1256018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0722E-3AAE-E9FC-A311-9B760B255432}"/>
            </a:ext>
          </a:extLst>
        </p:cNvPr>
        <p:cNvGrpSpPr/>
        <p:nvPr/>
      </p:nvGrpSpPr>
      <p:grpSpPr>
        <a:xfrm>
          <a:off x="0" y="0"/>
          <a:ext cx="0" cy="0"/>
          <a:chOff x="0" y="0"/>
          <a:chExt cx="0" cy="0"/>
        </a:xfrm>
      </p:grpSpPr>
      <p:sp>
        <p:nvSpPr>
          <p:cNvPr id="9" name="Rectangle 3">
            <a:extLst>
              <a:ext uri="{FF2B5EF4-FFF2-40B4-BE49-F238E27FC236}">
                <a16:creationId xmlns:a16="http://schemas.microsoft.com/office/drawing/2014/main" id="{B74B56E9-9BD0-FBF9-EC8B-E0B1C5458009}"/>
              </a:ext>
            </a:extLst>
          </p:cNvPr>
          <p:cNvSpPr txBox="1">
            <a:spLocks noChangeArrowheads="1"/>
          </p:cNvSpPr>
          <p:nvPr/>
        </p:nvSpPr>
        <p:spPr bwMode="auto">
          <a:xfrm>
            <a:off x="479376" y="548680"/>
            <a:ext cx="9793088" cy="58578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r>
              <a:rPr kumimoji="0" lang="de-CH"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Technische Herausforderungen – Fernwärme</a:t>
            </a:r>
          </a:p>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endParaRPr kumimoji="0" lang="de-CH"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ts val="600"/>
              </a:spcBef>
              <a:spcAft>
                <a:spcPts val="0"/>
              </a:spcAft>
              <a:buClrTx/>
              <a:buSzTx/>
              <a:buFont typeface="Symbol" panose="05050102010706020507" pitchFamily="18" charset="2"/>
              <a:buChar char="-"/>
              <a:tabLst>
                <a:tab pos="7170738" algn="r"/>
              </a:tabLst>
              <a:defRPr/>
            </a:pPr>
            <a: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 Untergeschoss der heutigen Mehrzweckhalle befindet sich die Hauptverteilung der Fernwärme (Schulhäuser und Doppelturnhalle).</a:t>
            </a:r>
          </a:p>
          <a:p>
            <a:pPr marL="800100" lvl="1" indent="-342900" eaLnBrk="0" hangingPunct="0">
              <a:spcBef>
                <a:spcPts val="600"/>
              </a:spcBef>
              <a:spcAft>
                <a:spcPts val="0"/>
              </a:spcAft>
              <a:buFont typeface="Symbol" panose="05050102010706020507" pitchFamily="18" charset="2"/>
              <a:buChar char="-"/>
              <a:tabLst>
                <a:tab pos="7170738" algn="r"/>
              </a:tabLst>
              <a:defRPr/>
            </a:pPr>
            <a:r>
              <a:rPr lang="de-CH" sz="2400" dirty="0">
                <a:solidFill>
                  <a:prstClr val="black"/>
                </a:solidFill>
                <a:latin typeface="Arial" panose="020B0604020202020204" pitchFamily="34" charset="0"/>
                <a:cs typeface="Arial" panose="020B0604020202020204" pitchFamily="34" charset="0"/>
              </a:rPr>
              <a:t>Hauptverteilung der Fernwärme ist zu verlegen</a:t>
            </a:r>
          </a:p>
          <a:p>
            <a:pPr marL="800100" lvl="1" indent="-342900" eaLnBrk="0" hangingPunct="0">
              <a:spcBef>
                <a:spcPts val="600"/>
              </a:spcBef>
              <a:spcAft>
                <a:spcPts val="0"/>
              </a:spcAft>
              <a:buFont typeface="Symbol" panose="05050102010706020507" pitchFamily="18" charset="2"/>
              <a:buChar char="-"/>
              <a:tabLst>
                <a:tab pos="7170738" algn="r"/>
              </a:tabLst>
              <a:defRPr/>
            </a:pPr>
            <a:r>
              <a:rPr lang="de-CH" sz="2400" dirty="0">
                <a:solidFill>
                  <a:prstClr val="black"/>
                </a:solidFill>
                <a:latin typeface="Arial" panose="020B0604020202020204" pitchFamily="34" charset="0"/>
                <a:cs typeface="Arial" panose="020B0604020202020204" pitchFamily="34" charset="0"/>
              </a:rPr>
              <a:t>Planung und Projektierung sind bereits in Bearbeitung</a:t>
            </a:r>
            <a:endPar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Grafik 2" descr="The image is a detailed urban street map with building numbering, including locations of multiple schools (A, B, C, D), a double-decker hall (Doppelturnhalle), a multi-purpose hall (Mehrzvckhalle), and a public square (Hofacher).&#10;&#10;KI-generierte Inhalte können fehlerhaft sein.">
            <a:extLst>
              <a:ext uri="{FF2B5EF4-FFF2-40B4-BE49-F238E27FC236}">
                <a16:creationId xmlns:a16="http://schemas.microsoft.com/office/drawing/2014/main" id="{613044DF-B800-6DA7-E743-19F7CC81693B}"/>
              </a:ext>
            </a:extLst>
          </p:cNvPr>
          <p:cNvPicPr>
            <a:picLocks noChangeAspect="1"/>
          </p:cNvPicPr>
          <p:nvPr/>
        </p:nvPicPr>
        <p:blipFill>
          <a:blip r:embed="rId3"/>
          <a:stretch>
            <a:fillRect/>
          </a:stretch>
        </p:blipFill>
        <p:spPr>
          <a:xfrm rot="-5400000">
            <a:off x="1712509" y="2599075"/>
            <a:ext cx="3474853" cy="4140000"/>
          </a:xfrm>
          <a:prstGeom prst="rect">
            <a:avLst/>
          </a:prstGeom>
          <a:ln w="6350">
            <a:solidFill>
              <a:schemeClr val="bg1">
                <a:lumMod val="50000"/>
              </a:schemeClr>
            </a:solidFill>
          </a:ln>
          <a:effectLst>
            <a:outerShdw blurRad="50800" dist="38100" dir="2700000" algn="tl" rotWithShape="0">
              <a:prstClr val="black">
                <a:alpha val="40000"/>
              </a:prstClr>
            </a:outerShdw>
          </a:effectLst>
        </p:spPr>
      </p:pic>
      <p:pic>
        <p:nvPicPr>
          <p:cNvPr id="7" name="Grafik 6" descr="balken-rot.jpg">
            <a:extLst>
              <a:ext uri="{FF2B5EF4-FFF2-40B4-BE49-F238E27FC236}">
                <a16:creationId xmlns:a16="http://schemas.microsoft.com/office/drawing/2014/main" id="{3545EA91-2B8B-EDE3-FAF6-70D440B0399E}"/>
              </a:ext>
            </a:extLst>
          </p:cNvPr>
          <p:cNvPicPr>
            <a:picLocks noChangeAspect="1"/>
          </p:cNvPicPr>
          <p:nvPr/>
        </p:nvPicPr>
        <p:blipFill>
          <a:blip r:embed="rId4" cstate="print"/>
          <a:stretch>
            <a:fillRect/>
          </a:stretch>
        </p:blipFill>
        <p:spPr>
          <a:xfrm>
            <a:off x="1524000" y="1"/>
            <a:ext cx="9144000" cy="214291"/>
          </a:xfrm>
          <a:prstGeom prst="rect">
            <a:avLst/>
          </a:prstGeom>
        </p:spPr>
      </p:pic>
      <p:sp>
        <p:nvSpPr>
          <p:cNvPr id="4" name="Textplatzhalter 3">
            <a:extLst>
              <a:ext uri="{FF2B5EF4-FFF2-40B4-BE49-F238E27FC236}">
                <a16:creationId xmlns:a16="http://schemas.microsoft.com/office/drawing/2014/main" id="{17EDFD00-664E-A428-EF5D-1107E5E884C4}"/>
              </a:ext>
            </a:extLst>
          </p:cNvPr>
          <p:cNvSpPr>
            <a:spLocks noGrp="1"/>
          </p:cNvSpPr>
          <p:nvPr>
            <p:ph type="body" sz="half" idx="2"/>
          </p:nvPr>
        </p:nvSpPr>
        <p:spPr>
          <a:xfrm>
            <a:off x="3524233" y="1285861"/>
            <a:ext cx="2071702" cy="428628"/>
          </a:xfrm>
        </p:spPr>
        <p:txBody>
          <a:bodyPr/>
          <a:lstStyle/>
          <a:p>
            <a:endParaRPr lang="de-CH" dirty="0"/>
          </a:p>
          <a:p>
            <a:endParaRPr lang="de-CH" dirty="0"/>
          </a:p>
        </p:txBody>
      </p:sp>
      <p:sp>
        <p:nvSpPr>
          <p:cNvPr id="8" name="Textfeld 7">
            <a:extLst>
              <a:ext uri="{FF2B5EF4-FFF2-40B4-BE49-F238E27FC236}">
                <a16:creationId xmlns:a16="http://schemas.microsoft.com/office/drawing/2014/main" id="{38DD725D-F6A2-7A72-F490-BA9117E14A46}"/>
              </a:ext>
            </a:extLst>
          </p:cNvPr>
          <p:cNvSpPr txBox="1"/>
          <p:nvPr/>
        </p:nvSpPr>
        <p:spPr>
          <a:xfrm>
            <a:off x="1881158" y="1714488"/>
            <a:ext cx="785818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rPr>
              <a:t> </a:t>
            </a:r>
          </a:p>
        </p:txBody>
      </p:sp>
      <p:sp>
        <p:nvSpPr>
          <p:cNvPr id="11" name="Titel 1">
            <a:extLst>
              <a:ext uri="{FF2B5EF4-FFF2-40B4-BE49-F238E27FC236}">
                <a16:creationId xmlns:a16="http://schemas.microsoft.com/office/drawing/2014/main" id="{798F71B9-61A6-E2D4-CAE4-9595B4B445F4}"/>
              </a:ext>
            </a:extLst>
          </p:cNvPr>
          <p:cNvSpPr>
            <a:spLocks noGrp="1"/>
          </p:cNvSpPr>
          <p:nvPr/>
        </p:nvSpPr>
        <p:spPr>
          <a:xfrm>
            <a:off x="2024034" y="714356"/>
            <a:ext cx="7715304" cy="642942"/>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j-ea"/>
                <a:cs typeface="Tahoma" pitchFamily="34" charset="0"/>
              </a:rPr>
              <a:t>                                                                                                </a:t>
            </a:r>
          </a:p>
        </p:txBody>
      </p:sp>
      <p:sp>
        <p:nvSpPr>
          <p:cNvPr id="2" name="Rectangle 2">
            <a:extLst>
              <a:ext uri="{FF2B5EF4-FFF2-40B4-BE49-F238E27FC236}">
                <a16:creationId xmlns:a16="http://schemas.microsoft.com/office/drawing/2014/main" id="{EA75DA31-C3A3-9DF8-CAB4-F9FE705B416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dirty="0"/>
          </a:p>
        </p:txBody>
      </p:sp>
      <p:pic>
        <p:nvPicPr>
          <p:cNvPr id="1025" name="Picture 1">
            <a:extLst>
              <a:ext uri="{FF2B5EF4-FFF2-40B4-BE49-F238E27FC236}">
                <a16:creationId xmlns:a16="http://schemas.microsoft.com/office/drawing/2014/main" id="{DAB1941A-C09E-FF82-0F6E-B0820BE4AC72}"/>
              </a:ext>
            </a:extLst>
          </p:cNvPr>
          <p:cNvPicPr>
            <a:picLocks noChangeAspect="1" noChangeArrowheads="1"/>
          </p:cNvPicPr>
          <p:nvPr/>
        </p:nvPicPr>
        <p:blipFill>
          <a:blip r:embed="rId5" r:link="rId6" cstate="print">
            <a:extLst>
              <a:ext uri="{28A0092B-C50C-407E-A947-70E740481C1C}">
                <a14:useLocalDpi xmlns:a14="http://schemas.microsoft.com/office/drawing/2010/main"/>
              </a:ext>
            </a:extLst>
          </a:blip>
          <a:srcRect/>
          <a:stretch>
            <a:fillRect/>
          </a:stretch>
        </p:blipFill>
        <p:spPr bwMode="auto">
          <a:xfrm>
            <a:off x="6551300" y="2924944"/>
            <a:ext cx="2880000" cy="2160000"/>
          </a:xfrm>
          <a:prstGeom prst="rect">
            <a:avLst/>
          </a:prstGeom>
          <a:ln w="6350">
            <a:solidFill>
              <a:schemeClr val="bg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Rectangle 4">
            <a:extLst>
              <a:ext uri="{FF2B5EF4-FFF2-40B4-BE49-F238E27FC236}">
                <a16:creationId xmlns:a16="http://schemas.microsoft.com/office/drawing/2014/main" id="{2CA483CA-B032-7874-0795-EFDD602AFF1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dirty="0"/>
          </a:p>
        </p:txBody>
      </p:sp>
      <p:pic>
        <p:nvPicPr>
          <p:cNvPr id="1027" name="Picture 3">
            <a:extLst>
              <a:ext uri="{FF2B5EF4-FFF2-40B4-BE49-F238E27FC236}">
                <a16:creationId xmlns:a16="http://schemas.microsoft.com/office/drawing/2014/main" id="{C8A97731-763C-B441-C51F-CB21267DFB7D}"/>
              </a:ext>
            </a:extLst>
          </p:cNvPr>
          <p:cNvPicPr>
            <a:picLocks noChangeAspect="1" noChangeArrowheads="1"/>
          </p:cNvPicPr>
          <p:nvPr/>
        </p:nvPicPr>
        <p:blipFill>
          <a:blip r:embed="rId7" r:link="rId8" cstate="print">
            <a:extLst>
              <a:ext uri="{28A0092B-C50C-407E-A947-70E740481C1C}">
                <a14:useLocalDpi xmlns:a14="http://schemas.microsoft.com/office/drawing/2010/main"/>
              </a:ext>
            </a:extLst>
          </a:blip>
          <a:srcRect/>
          <a:stretch>
            <a:fillRect/>
          </a:stretch>
        </p:blipFill>
        <p:spPr bwMode="auto">
          <a:xfrm>
            <a:off x="7720578" y="4293336"/>
            <a:ext cx="2880000" cy="2160000"/>
          </a:xfrm>
          <a:prstGeom prst="rect">
            <a:avLst/>
          </a:prstGeom>
          <a:ln w="6350">
            <a:solidFill>
              <a:schemeClr val="bg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811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E74DD-CB17-6419-3DF9-315545A42FBB}"/>
            </a:ext>
          </a:extLst>
        </p:cNvPr>
        <p:cNvGrpSpPr/>
        <p:nvPr/>
      </p:nvGrpSpPr>
      <p:grpSpPr>
        <a:xfrm>
          <a:off x="0" y="0"/>
          <a:ext cx="0" cy="0"/>
          <a:chOff x="0" y="0"/>
          <a:chExt cx="0" cy="0"/>
        </a:xfrm>
      </p:grpSpPr>
      <p:pic>
        <p:nvPicPr>
          <p:cNvPr id="7" name="Grafik 6" descr="balken-rot.jpg">
            <a:extLst>
              <a:ext uri="{FF2B5EF4-FFF2-40B4-BE49-F238E27FC236}">
                <a16:creationId xmlns:a16="http://schemas.microsoft.com/office/drawing/2014/main" id="{C72A45FB-2B52-5E9E-79DC-049DA0C8F581}"/>
              </a:ext>
            </a:extLst>
          </p:cNvPr>
          <p:cNvPicPr>
            <a:picLocks noChangeAspect="1"/>
          </p:cNvPicPr>
          <p:nvPr/>
        </p:nvPicPr>
        <p:blipFill>
          <a:blip r:embed="rId3" cstate="print"/>
          <a:stretch>
            <a:fillRect/>
          </a:stretch>
        </p:blipFill>
        <p:spPr>
          <a:xfrm>
            <a:off x="1524000" y="1"/>
            <a:ext cx="9144000" cy="214291"/>
          </a:xfrm>
          <a:prstGeom prst="rect">
            <a:avLst/>
          </a:prstGeom>
        </p:spPr>
      </p:pic>
      <p:sp>
        <p:nvSpPr>
          <p:cNvPr id="4" name="Textplatzhalter 3">
            <a:extLst>
              <a:ext uri="{FF2B5EF4-FFF2-40B4-BE49-F238E27FC236}">
                <a16:creationId xmlns:a16="http://schemas.microsoft.com/office/drawing/2014/main" id="{8145915E-980D-6D26-E566-397D21A3D47D}"/>
              </a:ext>
            </a:extLst>
          </p:cNvPr>
          <p:cNvSpPr>
            <a:spLocks noGrp="1"/>
          </p:cNvSpPr>
          <p:nvPr>
            <p:ph type="body" sz="half" idx="2"/>
          </p:nvPr>
        </p:nvSpPr>
        <p:spPr>
          <a:xfrm>
            <a:off x="3524233" y="1285861"/>
            <a:ext cx="2071702" cy="428628"/>
          </a:xfrm>
        </p:spPr>
        <p:txBody>
          <a:bodyPr/>
          <a:lstStyle/>
          <a:p>
            <a:endParaRPr lang="de-CH" dirty="0"/>
          </a:p>
          <a:p>
            <a:endParaRPr lang="de-CH" dirty="0"/>
          </a:p>
        </p:txBody>
      </p:sp>
      <p:sp>
        <p:nvSpPr>
          <p:cNvPr id="8" name="Textfeld 7">
            <a:extLst>
              <a:ext uri="{FF2B5EF4-FFF2-40B4-BE49-F238E27FC236}">
                <a16:creationId xmlns:a16="http://schemas.microsoft.com/office/drawing/2014/main" id="{29B8361F-885B-21F6-B837-D466F7F8B14E}"/>
              </a:ext>
            </a:extLst>
          </p:cNvPr>
          <p:cNvSpPr txBox="1"/>
          <p:nvPr/>
        </p:nvSpPr>
        <p:spPr>
          <a:xfrm>
            <a:off x="1881158" y="1714488"/>
            <a:ext cx="785818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rPr>
              <a:t> </a:t>
            </a:r>
          </a:p>
        </p:txBody>
      </p:sp>
      <p:sp>
        <p:nvSpPr>
          <p:cNvPr id="11" name="Titel 1">
            <a:extLst>
              <a:ext uri="{FF2B5EF4-FFF2-40B4-BE49-F238E27FC236}">
                <a16:creationId xmlns:a16="http://schemas.microsoft.com/office/drawing/2014/main" id="{B0519D37-3DCC-A7CF-4A67-610CEF0E5FE5}"/>
              </a:ext>
            </a:extLst>
          </p:cNvPr>
          <p:cNvSpPr>
            <a:spLocks noGrp="1"/>
          </p:cNvSpPr>
          <p:nvPr/>
        </p:nvSpPr>
        <p:spPr>
          <a:xfrm>
            <a:off x="2024034" y="714356"/>
            <a:ext cx="7715304" cy="642942"/>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j-ea"/>
                <a:cs typeface="Tahoma" pitchFamily="34" charset="0"/>
              </a:rPr>
              <a:t>                                                                                                </a:t>
            </a:r>
          </a:p>
        </p:txBody>
      </p:sp>
      <p:sp>
        <p:nvSpPr>
          <p:cNvPr id="9" name="Rectangle 3">
            <a:extLst>
              <a:ext uri="{FF2B5EF4-FFF2-40B4-BE49-F238E27FC236}">
                <a16:creationId xmlns:a16="http://schemas.microsoft.com/office/drawing/2014/main" id="{B9328427-4307-0A6A-C551-9FE2EC8F91D1}"/>
              </a:ext>
            </a:extLst>
          </p:cNvPr>
          <p:cNvSpPr txBox="1">
            <a:spLocks noChangeArrowheads="1"/>
          </p:cNvSpPr>
          <p:nvPr/>
        </p:nvSpPr>
        <p:spPr bwMode="auto">
          <a:xfrm>
            <a:off x="479376" y="548680"/>
            <a:ext cx="9793088" cy="58578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r>
              <a:rPr kumimoji="0" lang="de-CH"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Technische Herausforderungen – Trafostation</a:t>
            </a:r>
          </a:p>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endParaRPr kumimoji="0" lang="de-CH"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indent="-342900" eaLnBrk="0" hangingPunct="0">
              <a:spcBef>
                <a:spcPts val="600"/>
              </a:spcBef>
              <a:spcAft>
                <a:spcPts val="0"/>
              </a:spcAft>
              <a:buFont typeface="Symbol" panose="05050102010706020507" pitchFamily="18" charset="2"/>
              <a:buChar char="-"/>
              <a:tabLst>
                <a:tab pos="7170738" algn="r"/>
              </a:tabLst>
              <a:defRPr/>
            </a:pPr>
            <a: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Unter dem heutigen Parkplatz befindet sich eine Trafostation der Elektrizitäts-Genossenschaft </a:t>
            </a:r>
            <a:r>
              <a:rPr lang="de-CH" sz="2400" dirty="0">
                <a:solidFill>
                  <a:prstClr val="black"/>
                </a:solidFill>
                <a:latin typeface="Arial" panose="020B0604020202020204" pitchFamily="34" charset="0"/>
                <a:cs typeface="Arial" panose="020B0604020202020204" pitchFamily="34" charset="0"/>
              </a:rPr>
              <a:t>Siggenthal.</a:t>
            </a:r>
          </a:p>
          <a:p>
            <a:pPr marL="800100" lvl="1" indent="-342900" eaLnBrk="0" hangingPunct="0">
              <a:spcBef>
                <a:spcPts val="600"/>
              </a:spcBef>
              <a:spcAft>
                <a:spcPts val="0"/>
              </a:spcAft>
              <a:buFont typeface="Symbol" panose="05050102010706020507" pitchFamily="18" charset="2"/>
              <a:buChar char="-"/>
              <a:tabLst>
                <a:tab pos="7170738" algn="r"/>
              </a:tabLst>
              <a:defRPr/>
            </a:pPr>
            <a:r>
              <a:rPr lang="de-CH" sz="2400" dirty="0">
                <a:solidFill>
                  <a:prstClr val="black"/>
                </a:solidFill>
                <a:latin typeface="Arial" panose="020B0604020202020204" pitchFamily="34" charset="0"/>
                <a:cs typeface="Arial" panose="020B0604020202020204" pitchFamily="34" charset="0"/>
              </a:rPr>
              <a:t>Trafostation am bestehenden Standort erhalten</a:t>
            </a:r>
          </a:p>
          <a:p>
            <a:pPr marL="342900" marR="0" lvl="0" indent="-342900" algn="l" defTabSz="914400" rtl="0" eaLnBrk="0" fontAlgn="base" latinLnBrk="0" hangingPunct="0">
              <a:lnSpc>
                <a:spcPct val="100000"/>
              </a:lnSpc>
              <a:spcBef>
                <a:spcPts val="600"/>
              </a:spcBef>
              <a:spcAft>
                <a:spcPts val="0"/>
              </a:spcAft>
              <a:buClrTx/>
              <a:buSzTx/>
              <a:buFont typeface="Symbol" panose="05050102010706020507" pitchFamily="18" charset="2"/>
              <a:buChar char="-"/>
              <a:tabLst>
                <a:tab pos="7170738" algn="r"/>
              </a:tabLst>
              <a:defRPr/>
            </a:pPr>
            <a:endPar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Grafik 2" descr="The image shows a street layout with buildings, including a parking lot and some architectural elements, marked with specific addresses.&#10;&#10;KI-generierte Inhalte können fehlerhaft sein.">
            <a:extLst>
              <a:ext uri="{FF2B5EF4-FFF2-40B4-BE49-F238E27FC236}">
                <a16:creationId xmlns:a16="http://schemas.microsoft.com/office/drawing/2014/main" id="{9D2E9E2C-BC7E-DA62-E77E-2B2590C8AA8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75961" y="2493762"/>
            <a:ext cx="4726554" cy="3600000"/>
          </a:xfrm>
          <a:prstGeom prst="rect">
            <a:avLst/>
          </a:prstGeom>
          <a:ln w="6350">
            <a:solidFill>
              <a:schemeClr val="bg1">
                <a:lumMod val="50000"/>
              </a:schemeClr>
            </a:solidFill>
          </a:ln>
          <a:effectLst>
            <a:outerShdw blurRad="50800" dist="38100" dir="2700000" algn="tl" rotWithShape="0">
              <a:prstClr val="black">
                <a:alpha val="40000"/>
              </a:prstClr>
            </a:outerShdw>
          </a:effectLst>
        </p:spPr>
      </p:pic>
      <p:pic>
        <p:nvPicPr>
          <p:cNvPr id="6" name="Grafik 5">
            <a:extLst>
              <a:ext uri="{FF2B5EF4-FFF2-40B4-BE49-F238E27FC236}">
                <a16:creationId xmlns:a16="http://schemas.microsoft.com/office/drawing/2014/main" id="{08936AA9-0694-9FFE-820E-849DF9A4FD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8048" y="2493762"/>
            <a:ext cx="2880000" cy="2160000"/>
          </a:xfrm>
          <a:prstGeom prst="rect">
            <a:avLst/>
          </a:prstGeom>
          <a:ln w="6350">
            <a:solidFill>
              <a:schemeClr val="bg1">
                <a:lumMod val="50000"/>
              </a:schemeClr>
            </a:solidFill>
          </a:ln>
          <a:effectLst>
            <a:outerShdw blurRad="50800" dist="38100" dir="2700000" algn="tl" rotWithShape="0">
              <a:prstClr val="black">
                <a:alpha val="40000"/>
              </a:prstClr>
            </a:outerShdw>
          </a:effectLst>
        </p:spPr>
      </p:pic>
      <p:pic>
        <p:nvPicPr>
          <p:cNvPr id="16" name="Grafik 15">
            <a:extLst>
              <a:ext uri="{FF2B5EF4-FFF2-40B4-BE49-F238E27FC236}">
                <a16:creationId xmlns:a16="http://schemas.microsoft.com/office/drawing/2014/main" id="{5B5E0B31-CE31-1088-B8ED-D22E65FA95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20578" y="3933762"/>
            <a:ext cx="2880000" cy="2160000"/>
          </a:xfrm>
          <a:prstGeom prst="rect">
            <a:avLst/>
          </a:prstGeom>
          <a:ln w="6350">
            <a:solidFill>
              <a:schemeClr val="bg1">
                <a:lumMod val="50000"/>
              </a:schemeClr>
            </a:solidFill>
          </a:ln>
          <a:effectLst>
            <a:outerShdw blurRad="50800" dist="38100" dir="2700000" algn="tl" rotWithShape="0">
              <a:prstClr val="black">
                <a:alpha val="40000"/>
              </a:prstClr>
            </a:outerShdw>
          </a:effectLst>
        </p:spPr>
      </p:pic>
      <p:sp>
        <p:nvSpPr>
          <p:cNvPr id="17" name="Textfeld 16">
            <a:extLst>
              <a:ext uri="{FF2B5EF4-FFF2-40B4-BE49-F238E27FC236}">
                <a16:creationId xmlns:a16="http://schemas.microsoft.com/office/drawing/2014/main" id="{277A8FCD-2AEC-3B4F-B642-4278B2C1502E}"/>
              </a:ext>
            </a:extLst>
          </p:cNvPr>
          <p:cNvSpPr txBox="1"/>
          <p:nvPr/>
        </p:nvSpPr>
        <p:spPr>
          <a:xfrm>
            <a:off x="1415480" y="5775067"/>
            <a:ext cx="1965603" cy="246221"/>
          </a:xfrm>
          <a:prstGeom prst="rect">
            <a:avLst/>
          </a:prstGeom>
          <a:solidFill>
            <a:schemeClr val="bg1">
              <a:lumMod val="50000"/>
            </a:schemeClr>
          </a:solidFill>
        </p:spPr>
        <p:txBody>
          <a:bodyPr wrap="none" rtlCol="0">
            <a:spAutoFit/>
          </a:bodyPr>
          <a:lstStyle/>
          <a:p>
            <a:pPr lvl="0">
              <a:defRPr/>
            </a:pPr>
            <a:r>
              <a:rPr lang="de-CH" sz="1000" dirty="0">
                <a:solidFill>
                  <a:prstClr val="white"/>
                </a:solidFill>
              </a:rPr>
              <a:t>© Bürgler Projekte &amp; Beratung</a:t>
            </a:r>
          </a:p>
        </p:txBody>
      </p:sp>
    </p:spTree>
    <p:extLst>
      <p:ext uri="{BB962C8B-B14F-4D97-AF65-F5344CB8AC3E}">
        <p14:creationId xmlns:p14="http://schemas.microsoft.com/office/powerpoint/2010/main" val="2267050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5FE37-27B9-07C7-CD0F-EF31C025F05F}"/>
            </a:ext>
          </a:extLst>
        </p:cNvPr>
        <p:cNvGrpSpPr/>
        <p:nvPr/>
      </p:nvGrpSpPr>
      <p:grpSpPr>
        <a:xfrm>
          <a:off x="0" y="0"/>
          <a:ext cx="0" cy="0"/>
          <a:chOff x="0" y="0"/>
          <a:chExt cx="0" cy="0"/>
        </a:xfrm>
      </p:grpSpPr>
      <p:sp>
        <p:nvSpPr>
          <p:cNvPr id="9" name="Rectangle 3">
            <a:extLst>
              <a:ext uri="{FF2B5EF4-FFF2-40B4-BE49-F238E27FC236}">
                <a16:creationId xmlns:a16="http://schemas.microsoft.com/office/drawing/2014/main" id="{D3B8161B-D738-196D-CA1B-3B5DC8EEF03F}"/>
              </a:ext>
            </a:extLst>
          </p:cNvPr>
          <p:cNvSpPr txBox="1">
            <a:spLocks noChangeArrowheads="1"/>
          </p:cNvSpPr>
          <p:nvPr/>
        </p:nvSpPr>
        <p:spPr bwMode="auto">
          <a:xfrm>
            <a:off x="479376" y="548680"/>
            <a:ext cx="9793088" cy="58578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lvl="1">
              <a:tabLst>
                <a:tab pos="5715000" algn="l"/>
                <a:tab pos="7527925" algn="r"/>
              </a:tabLst>
              <a:defRPr/>
            </a:pPr>
            <a:r>
              <a:rPr lang="de-CH" sz="2400" b="1" dirty="0">
                <a:solidFill>
                  <a:prstClr val="black"/>
                </a:solidFill>
                <a:latin typeface="Arial" panose="020B0604020202020204" pitchFamily="34" charset="0"/>
                <a:cs typeface="Arial" panose="020B0604020202020204" pitchFamily="34" charset="0"/>
              </a:rPr>
              <a:t>Herausforderung – </a:t>
            </a:r>
            <a:r>
              <a:rPr kumimoji="0" lang="de-CH"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Schutzräume </a:t>
            </a:r>
          </a:p>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endParaRPr kumimoji="0" lang="de-CH"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R="0" lvl="0" algn="l" defTabSz="914400" rtl="0" eaLnBrk="0" fontAlgn="base" latinLnBrk="0" hangingPunct="0">
              <a:lnSpc>
                <a:spcPct val="100000"/>
              </a:lnSpc>
              <a:spcBef>
                <a:spcPts val="600"/>
              </a:spcBef>
              <a:spcAft>
                <a:spcPts val="0"/>
              </a:spcAft>
              <a:buClrTx/>
              <a:buSzTx/>
              <a:tabLst>
                <a:tab pos="7170738" algn="r"/>
              </a:tabLst>
              <a:defRPr/>
            </a:pPr>
            <a:r>
              <a:rPr lang="de-CH" sz="2400" dirty="0">
                <a:solidFill>
                  <a:prstClr val="black"/>
                </a:solidFill>
                <a:latin typeface="Arial" panose="020B0604020202020204" pitchFamily="34" charset="0"/>
                <a:cs typeface="Arial" panose="020B0604020202020204" pitchFamily="34" charset="0"/>
              </a:rPr>
              <a:t>Es besteht ein </a:t>
            </a:r>
            <a: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Defizit an Schutzräumen in der Gemeinde (Deckungsgrad &lt;100%).</a:t>
            </a:r>
            <a:endParaRPr lang="de-CH" sz="2400" dirty="0">
              <a:solidFill>
                <a:prstClr val="black"/>
              </a:solidFill>
              <a:latin typeface="Arial" panose="020B0604020202020204" pitchFamily="34" charset="0"/>
              <a:cs typeface="Arial" panose="020B0604020202020204" pitchFamily="34" charset="0"/>
            </a:endParaRPr>
          </a:p>
          <a:p>
            <a:pPr lvl="0" eaLnBrk="0" hangingPunct="0">
              <a:lnSpc>
                <a:spcPct val="150000"/>
              </a:lnSpc>
              <a:spcBef>
                <a:spcPts val="1200"/>
              </a:spcBef>
              <a:spcAft>
                <a:spcPts val="0"/>
              </a:spcAft>
              <a:tabLst>
                <a:tab pos="5292725" algn="l"/>
                <a:tab pos="7170738" algn="r"/>
              </a:tabLst>
              <a:defRPr/>
            </a:pPr>
            <a:r>
              <a:rPr lang="de-CH" sz="2400" dirty="0">
                <a:solidFill>
                  <a:prstClr val="black"/>
                </a:solidFill>
                <a:latin typeface="Arial" panose="020B0604020202020204" pitchFamily="34" charset="0"/>
                <a:cs typeface="Arial" panose="020B0604020202020204" pitchFamily="34" charset="0"/>
              </a:rPr>
              <a:t>	– bau von 400 öffentlichen</a:t>
            </a:r>
            <a:br>
              <a:rPr lang="de-CH" sz="2400" dirty="0">
                <a:solidFill>
                  <a:prstClr val="black"/>
                </a:solidFill>
                <a:latin typeface="Arial" panose="020B0604020202020204" pitchFamily="34" charset="0"/>
                <a:cs typeface="Arial" panose="020B0604020202020204" pitchFamily="34" charset="0"/>
              </a:rPr>
            </a:br>
            <a:r>
              <a:rPr lang="de-CH" sz="2400" dirty="0">
                <a:solidFill>
                  <a:prstClr val="black"/>
                </a:solidFill>
                <a:latin typeface="Arial" panose="020B0604020202020204" pitchFamily="34" charset="0"/>
                <a:cs typeface="Arial" panose="020B0604020202020204" pitchFamily="34" charset="0"/>
              </a:rPr>
              <a:t>	   Schutzplätzen</a:t>
            </a:r>
            <a:br>
              <a:rPr lang="de-CH" sz="2400" dirty="0">
                <a:solidFill>
                  <a:prstClr val="black"/>
                </a:solidFill>
                <a:latin typeface="Arial" panose="020B0604020202020204" pitchFamily="34" charset="0"/>
                <a:cs typeface="Arial" panose="020B0604020202020204" pitchFamily="34" charset="0"/>
              </a:rPr>
            </a:br>
            <a:r>
              <a:rPr lang="de-CH" sz="2400" dirty="0">
                <a:solidFill>
                  <a:prstClr val="black"/>
                </a:solidFill>
                <a:latin typeface="Arial" panose="020B0604020202020204" pitchFamily="34" charset="0"/>
                <a:cs typeface="Arial" panose="020B0604020202020204" pitchFamily="34" charset="0"/>
              </a:rPr>
              <a:t>	– Anordnung im Untergeschoss</a:t>
            </a:r>
            <a:endPar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Grafik 5" descr="The image is a color-coded map displaying various locations in the region, with different colors representing different administrative areas or features, such as towns, villages, and geographical locations.&#10;&#10;KI-generierte Inhalte können fehlerhaft sein.">
            <a:extLst>
              <a:ext uri="{FF2B5EF4-FFF2-40B4-BE49-F238E27FC236}">
                <a16:creationId xmlns:a16="http://schemas.microsoft.com/office/drawing/2014/main" id="{AA05FD3D-8B98-0E43-FA95-7C000A5AC716}"/>
              </a:ext>
            </a:extLst>
          </p:cNvPr>
          <p:cNvPicPr>
            <a:picLocks noChangeAspect="1"/>
          </p:cNvPicPr>
          <p:nvPr/>
        </p:nvPicPr>
        <p:blipFill>
          <a:blip r:embed="rId3"/>
          <a:srcRect l="11820" t="10417" r="7274" b="8000"/>
          <a:stretch>
            <a:fillRect/>
          </a:stretch>
        </p:blipFill>
        <p:spPr>
          <a:xfrm>
            <a:off x="623392" y="2060848"/>
            <a:ext cx="4948312" cy="4320000"/>
          </a:xfrm>
          <a:prstGeom prst="rect">
            <a:avLst/>
          </a:prstGeom>
          <a:ln w="6350">
            <a:solidFill>
              <a:schemeClr val="bg1">
                <a:lumMod val="50000"/>
              </a:schemeClr>
            </a:solidFill>
          </a:ln>
          <a:effectLst>
            <a:outerShdw blurRad="50800" dist="38100" dir="2700000" algn="tl" rotWithShape="0">
              <a:prstClr val="black">
                <a:alpha val="40000"/>
              </a:prstClr>
            </a:outerShdw>
          </a:effectLst>
        </p:spPr>
      </p:pic>
      <p:pic>
        <p:nvPicPr>
          <p:cNvPr id="7" name="Grafik 6" descr="balken-rot.jpg">
            <a:extLst>
              <a:ext uri="{FF2B5EF4-FFF2-40B4-BE49-F238E27FC236}">
                <a16:creationId xmlns:a16="http://schemas.microsoft.com/office/drawing/2014/main" id="{589E159E-6D1E-F59C-91B7-85106E3E53BB}"/>
              </a:ext>
            </a:extLst>
          </p:cNvPr>
          <p:cNvPicPr>
            <a:picLocks noChangeAspect="1"/>
          </p:cNvPicPr>
          <p:nvPr/>
        </p:nvPicPr>
        <p:blipFill>
          <a:blip r:embed="rId4" cstate="print"/>
          <a:stretch>
            <a:fillRect/>
          </a:stretch>
        </p:blipFill>
        <p:spPr>
          <a:xfrm>
            <a:off x="1524000" y="1"/>
            <a:ext cx="9144000" cy="214291"/>
          </a:xfrm>
          <a:prstGeom prst="rect">
            <a:avLst/>
          </a:prstGeom>
        </p:spPr>
      </p:pic>
      <p:sp>
        <p:nvSpPr>
          <p:cNvPr id="4" name="Textplatzhalter 3">
            <a:extLst>
              <a:ext uri="{FF2B5EF4-FFF2-40B4-BE49-F238E27FC236}">
                <a16:creationId xmlns:a16="http://schemas.microsoft.com/office/drawing/2014/main" id="{D95E0FA8-5F5B-7B4F-F80C-003F0FC8B573}"/>
              </a:ext>
            </a:extLst>
          </p:cNvPr>
          <p:cNvSpPr>
            <a:spLocks noGrp="1"/>
          </p:cNvSpPr>
          <p:nvPr>
            <p:ph type="body" sz="half" idx="2"/>
          </p:nvPr>
        </p:nvSpPr>
        <p:spPr>
          <a:xfrm>
            <a:off x="3524233" y="1285861"/>
            <a:ext cx="2071702" cy="428628"/>
          </a:xfrm>
        </p:spPr>
        <p:txBody>
          <a:bodyPr/>
          <a:lstStyle/>
          <a:p>
            <a:endParaRPr lang="de-CH" dirty="0"/>
          </a:p>
          <a:p>
            <a:endParaRPr lang="de-CH" dirty="0"/>
          </a:p>
        </p:txBody>
      </p:sp>
      <p:sp>
        <p:nvSpPr>
          <p:cNvPr id="8" name="Textfeld 7">
            <a:extLst>
              <a:ext uri="{FF2B5EF4-FFF2-40B4-BE49-F238E27FC236}">
                <a16:creationId xmlns:a16="http://schemas.microsoft.com/office/drawing/2014/main" id="{6E8DEECB-99A0-778D-5C8C-F088DEA8A1A7}"/>
              </a:ext>
            </a:extLst>
          </p:cNvPr>
          <p:cNvSpPr txBox="1"/>
          <p:nvPr/>
        </p:nvSpPr>
        <p:spPr>
          <a:xfrm>
            <a:off x="1881158" y="1714488"/>
            <a:ext cx="785818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rPr>
              <a:t> </a:t>
            </a:r>
          </a:p>
        </p:txBody>
      </p:sp>
      <p:sp>
        <p:nvSpPr>
          <p:cNvPr id="11" name="Titel 1">
            <a:extLst>
              <a:ext uri="{FF2B5EF4-FFF2-40B4-BE49-F238E27FC236}">
                <a16:creationId xmlns:a16="http://schemas.microsoft.com/office/drawing/2014/main" id="{83B21730-5BC0-77FB-73C0-639F8EB9F74E}"/>
              </a:ext>
            </a:extLst>
          </p:cNvPr>
          <p:cNvSpPr>
            <a:spLocks noGrp="1"/>
          </p:cNvSpPr>
          <p:nvPr/>
        </p:nvSpPr>
        <p:spPr>
          <a:xfrm>
            <a:off x="2024034" y="714356"/>
            <a:ext cx="7715304" cy="642942"/>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j-ea"/>
                <a:cs typeface="Tahoma" pitchFamily="34" charset="0"/>
              </a:rPr>
              <a:t>                                                                                                </a:t>
            </a:r>
          </a:p>
        </p:txBody>
      </p:sp>
      <p:pic>
        <p:nvPicPr>
          <p:cNvPr id="3" name="Grafik 2" descr="kritisch&#10;&#10;KI-generierte Inhalte können fehlerhaft sein.">
            <a:extLst>
              <a:ext uri="{FF2B5EF4-FFF2-40B4-BE49-F238E27FC236}">
                <a16:creationId xmlns:a16="http://schemas.microsoft.com/office/drawing/2014/main" id="{F5404DA0-0E30-3272-167D-7401CB72BD26}"/>
              </a:ext>
            </a:extLst>
          </p:cNvPr>
          <p:cNvPicPr>
            <a:picLocks noChangeAspect="1"/>
          </p:cNvPicPr>
          <p:nvPr/>
        </p:nvPicPr>
        <p:blipFill>
          <a:blip r:embed="rId5"/>
          <a:stretch>
            <a:fillRect/>
          </a:stretch>
        </p:blipFill>
        <p:spPr>
          <a:xfrm>
            <a:off x="3171366" y="5373320"/>
            <a:ext cx="2324295" cy="936000"/>
          </a:xfrm>
          <a:prstGeom prst="rect">
            <a:avLst/>
          </a:prstGeom>
          <a:ln w="6350">
            <a:solidFill>
              <a:schemeClr val="bg1">
                <a:lumMod val="50000"/>
              </a:schemeClr>
            </a:solidFill>
          </a:ln>
          <a:effectLst>
            <a:outerShdw blurRad="50800" dist="38100" dir="2700000" algn="tl" rotWithShape="0">
              <a:prstClr val="black">
                <a:alpha val="40000"/>
              </a:prstClr>
            </a:outerShdw>
          </a:effectLst>
        </p:spPr>
      </p:pic>
      <p:sp>
        <p:nvSpPr>
          <p:cNvPr id="10" name="Textfeld 9">
            <a:extLst>
              <a:ext uri="{FF2B5EF4-FFF2-40B4-BE49-F238E27FC236}">
                <a16:creationId xmlns:a16="http://schemas.microsoft.com/office/drawing/2014/main" id="{8020169B-BCED-226D-06D7-B9069A143212}"/>
              </a:ext>
            </a:extLst>
          </p:cNvPr>
          <p:cNvSpPr txBox="1"/>
          <p:nvPr/>
        </p:nvSpPr>
        <p:spPr>
          <a:xfrm>
            <a:off x="710017" y="6063099"/>
            <a:ext cx="1162498" cy="246221"/>
          </a:xfrm>
          <a:prstGeom prst="rect">
            <a:avLst/>
          </a:prstGeom>
          <a:solidFill>
            <a:schemeClr val="bg1">
              <a:lumMod val="50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000" b="0" i="0" u="none" strike="noStrike" kern="1200" cap="none" spc="0" normalizeH="0" baseline="0" noProof="0" dirty="0">
                <a:ln>
                  <a:noFill/>
                </a:ln>
                <a:solidFill>
                  <a:prstClr val="white"/>
                </a:solidFill>
                <a:effectLst/>
                <a:uLnTx/>
                <a:uFillTx/>
                <a:latin typeface="Arial" charset="0"/>
                <a:ea typeface="+mn-ea"/>
                <a:cs typeface="+mn-cs"/>
              </a:rPr>
              <a:t>© Kanton Aargau</a:t>
            </a:r>
          </a:p>
        </p:txBody>
      </p:sp>
    </p:spTree>
    <p:extLst>
      <p:ext uri="{BB962C8B-B14F-4D97-AF65-F5344CB8AC3E}">
        <p14:creationId xmlns:p14="http://schemas.microsoft.com/office/powerpoint/2010/main" val="723750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BCD11-47FC-EE02-90FA-87BB9EA1A10B}"/>
            </a:ext>
          </a:extLst>
        </p:cNvPr>
        <p:cNvGrpSpPr/>
        <p:nvPr/>
      </p:nvGrpSpPr>
      <p:grpSpPr>
        <a:xfrm>
          <a:off x="0" y="0"/>
          <a:ext cx="0" cy="0"/>
          <a:chOff x="0" y="0"/>
          <a:chExt cx="0" cy="0"/>
        </a:xfrm>
      </p:grpSpPr>
      <p:sp>
        <p:nvSpPr>
          <p:cNvPr id="9" name="Rectangle 3">
            <a:extLst>
              <a:ext uri="{FF2B5EF4-FFF2-40B4-BE49-F238E27FC236}">
                <a16:creationId xmlns:a16="http://schemas.microsoft.com/office/drawing/2014/main" id="{62F8BCA1-3258-3EA9-39F5-183EFD61B96A}"/>
              </a:ext>
            </a:extLst>
          </p:cNvPr>
          <p:cNvSpPr txBox="1">
            <a:spLocks noChangeArrowheads="1"/>
          </p:cNvSpPr>
          <p:nvPr/>
        </p:nvSpPr>
        <p:spPr bwMode="auto">
          <a:xfrm>
            <a:off x="492944" y="539558"/>
            <a:ext cx="9793088" cy="58578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r>
              <a:rPr kumimoji="0" lang="de-CH"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Betrachtungs- und Bearbeitungsperimeter</a:t>
            </a:r>
            <a:endPar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Grafik 1">
            <a:extLst>
              <a:ext uri="{FF2B5EF4-FFF2-40B4-BE49-F238E27FC236}">
                <a16:creationId xmlns:a16="http://schemas.microsoft.com/office/drawing/2014/main" id="{BBF68F8B-5088-E577-8348-9D32CBDF7D02}"/>
              </a:ext>
            </a:extLst>
          </p:cNvPr>
          <p:cNvPicPr>
            <a:picLocks noChangeAspect="1"/>
          </p:cNvPicPr>
          <p:nvPr/>
        </p:nvPicPr>
        <p:blipFill>
          <a:blip r:embed="rId3"/>
          <a:stretch>
            <a:fillRect/>
          </a:stretch>
        </p:blipFill>
        <p:spPr>
          <a:xfrm>
            <a:off x="686302" y="1066052"/>
            <a:ext cx="8416513" cy="5616000"/>
          </a:xfrm>
          <a:prstGeom prst="rect">
            <a:avLst/>
          </a:prstGeom>
          <a:ln w="6350">
            <a:solidFill>
              <a:schemeClr val="bg1">
                <a:lumMod val="50000"/>
              </a:schemeClr>
            </a:solidFill>
          </a:ln>
          <a:effectLst>
            <a:outerShdw blurRad="50800" dist="38100" dir="2700000" algn="tl" rotWithShape="0">
              <a:prstClr val="black">
                <a:alpha val="40000"/>
              </a:prstClr>
            </a:outerShdw>
          </a:effectLst>
        </p:spPr>
      </p:pic>
      <p:pic>
        <p:nvPicPr>
          <p:cNvPr id="7" name="Grafik 6" descr="balken-rot.jpg">
            <a:extLst>
              <a:ext uri="{FF2B5EF4-FFF2-40B4-BE49-F238E27FC236}">
                <a16:creationId xmlns:a16="http://schemas.microsoft.com/office/drawing/2014/main" id="{D1CD8D4B-4529-2E69-37E2-DFEF7B371C6C}"/>
              </a:ext>
            </a:extLst>
          </p:cNvPr>
          <p:cNvPicPr>
            <a:picLocks noChangeAspect="1"/>
          </p:cNvPicPr>
          <p:nvPr/>
        </p:nvPicPr>
        <p:blipFill>
          <a:blip r:embed="rId4" cstate="print"/>
          <a:stretch>
            <a:fillRect/>
          </a:stretch>
        </p:blipFill>
        <p:spPr>
          <a:xfrm>
            <a:off x="1524000" y="1"/>
            <a:ext cx="9144000" cy="214291"/>
          </a:xfrm>
          <a:prstGeom prst="rect">
            <a:avLst/>
          </a:prstGeom>
        </p:spPr>
      </p:pic>
      <p:sp>
        <p:nvSpPr>
          <p:cNvPr id="4" name="Textplatzhalter 3">
            <a:extLst>
              <a:ext uri="{FF2B5EF4-FFF2-40B4-BE49-F238E27FC236}">
                <a16:creationId xmlns:a16="http://schemas.microsoft.com/office/drawing/2014/main" id="{26266171-CD42-E7C1-98D1-CA763D6202A5}"/>
              </a:ext>
            </a:extLst>
          </p:cNvPr>
          <p:cNvSpPr>
            <a:spLocks noGrp="1"/>
          </p:cNvSpPr>
          <p:nvPr>
            <p:ph type="body" sz="half" idx="2"/>
          </p:nvPr>
        </p:nvSpPr>
        <p:spPr>
          <a:xfrm>
            <a:off x="3524233" y="1285861"/>
            <a:ext cx="2071702" cy="428628"/>
          </a:xfrm>
        </p:spPr>
        <p:txBody>
          <a:bodyPr/>
          <a:lstStyle/>
          <a:p>
            <a:endParaRPr lang="de-CH" dirty="0"/>
          </a:p>
          <a:p>
            <a:endParaRPr lang="de-CH" dirty="0"/>
          </a:p>
        </p:txBody>
      </p:sp>
      <p:sp>
        <p:nvSpPr>
          <p:cNvPr id="8" name="Textfeld 7">
            <a:extLst>
              <a:ext uri="{FF2B5EF4-FFF2-40B4-BE49-F238E27FC236}">
                <a16:creationId xmlns:a16="http://schemas.microsoft.com/office/drawing/2014/main" id="{876E907E-270E-A807-98D3-31B109D990CA}"/>
              </a:ext>
            </a:extLst>
          </p:cNvPr>
          <p:cNvSpPr txBox="1"/>
          <p:nvPr/>
        </p:nvSpPr>
        <p:spPr>
          <a:xfrm>
            <a:off x="1881158" y="1714488"/>
            <a:ext cx="785818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rPr>
              <a:t> </a:t>
            </a:r>
          </a:p>
        </p:txBody>
      </p:sp>
      <p:sp>
        <p:nvSpPr>
          <p:cNvPr id="11" name="Titel 1">
            <a:extLst>
              <a:ext uri="{FF2B5EF4-FFF2-40B4-BE49-F238E27FC236}">
                <a16:creationId xmlns:a16="http://schemas.microsoft.com/office/drawing/2014/main" id="{1563BA86-126C-F3B6-1FA5-A9895D9A983F}"/>
              </a:ext>
            </a:extLst>
          </p:cNvPr>
          <p:cNvSpPr>
            <a:spLocks noGrp="1"/>
          </p:cNvSpPr>
          <p:nvPr/>
        </p:nvSpPr>
        <p:spPr>
          <a:xfrm>
            <a:off x="2024034" y="714356"/>
            <a:ext cx="7715304" cy="642942"/>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j-ea"/>
                <a:cs typeface="Tahoma" pitchFamily="34" charset="0"/>
              </a:rPr>
              <a:t>                                                                                                </a:t>
            </a:r>
          </a:p>
        </p:txBody>
      </p:sp>
      <p:sp>
        <p:nvSpPr>
          <p:cNvPr id="3" name="Textfeld 2">
            <a:extLst>
              <a:ext uri="{FF2B5EF4-FFF2-40B4-BE49-F238E27FC236}">
                <a16:creationId xmlns:a16="http://schemas.microsoft.com/office/drawing/2014/main" id="{FC05CF33-1637-592C-8457-B03B4ECBCF5D}"/>
              </a:ext>
            </a:extLst>
          </p:cNvPr>
          <p:cNvSpPr txBox="1"/>
          <p:nvPr/>
        </p:nvSpPr>
        <p:spPr>
          <a:xfrm>
            <a:off x="716020" y="6397380"/>
            <a:ext cx="1965603" cy="246221"/>
          </a:xfrm>
          <a:prstGeom prst="rect">
            <a:avLst/>
          </a:prstGeom>
          <a:solidFill>
            <a:schemeClr val="bg1">
              <a:lumMod val="50000"/>
            </a:schemeClr>
          </a:solidFill>
        </p:spPr>
        <p:txBody>
          <a:bodyPr wrap="none" rtlCol="0">
            <a:spAutoFit/>
          </a:bodyPr>
          <a:lstStyle/>
          <a:p>
            <a:pPr lvl="0">
              <a:defRPr/>
            </a:pPr>
            <a:r>
              <a:rPr lang="de-CH" sz="1000" dirty="0">
                <a:solidFill>
                  <a:prstClr val="white"/>
                </a:solidFill>
              </a:rPr>
              <a:t>© Bürgler Projekte &amp; Beratung</a:t>
            </a:r>
          </a:p>
        </p:txBody>
      </p:sp>
    </p:spTree>
    <p:extLst>
      <p:ext uri="{BB962C8B-B14F-4D97-AF65-F5344CB8AC3E}">
        <p14:creationId xmlns:p14="http://schemas.microsoft.com/office/powerpoint/2010/main" val="3627977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05F6C-A6E0-204F-BBA0-34C873F55753}"/>
            </a:ext>
          </a:extLst>
        </p:cNvPr>
        <p:cNvGrpSpPr/>
        <p:nvPr/>
      </p:nvGrpSpPr>
      <p:grpSpPr>
        <a:xfrm>
          <a:off x="0" y="0"/>
          <a:ext cx="0" cy="0"/>
          <a:chOff x="0" y="0"/>
          <a:chExt cx="0" cy="0"/>
        </a:xfrm>
      </p:grpSpPr>
      <p:sp>
        <p:nvSpPr>
          <p:cNvPr id="29" name="Shape 20">
            <a:extLst>
              <a:ext uri="{FF2B5EF4-FFF2-40B4-BE49-F238E27FC236}">
                <a16:creationId xmlns:a16="http://schemas.microsoft.com/office/drawing/2014/main" id="{EEEAC37F-E072-7922-AD91-48C650074D59}"/>
              </a:ext>
            </a:extLst>
          </p:cNvPr>
          <p:cNvSpPr/>
          <p:nvPr/>
        </p:nvSpPr>
        <p:spPr>
          <a:xfrm>
            <a:off x="1713291" y="4363253"/>
            <a:ext cx="8138160" cy="0"/>
          </a:xfrm>
          <a:prstGeom prst="line">
            <a:avLst/>
          </a:prstGeom>
          <a:noFill/>
          <a:ln w="25400">
            <a:solidFill>
              <a:srgbClr val="E30613"/>
            </a:solidFill>
            <a:prstDash val="solid"/>
            <a:headEnd type="none"/>
            <a:tailEnd type="triangle"/>
          </a:ln>
        </p:spPr>
        <p:txBody>
          <a:bodyPr/>
          <a:lstStyle/>
          <a:p>
            <a:endParaRPr lang="de-CH" dirty="0"/>
          </a:p>
        </p:txBody>
      </p:sp>
      <p:sp>
        <p:nvSpPr>
          <p:cNvPr id="3" name="Titel 2">
            <a:extLst>
              <a:ext uri="{FF2B5EF4-FFF2-40B4-BE49-F238E27FC236}">
                <a16:creationId xmlns:a16="http://schemas.microsoft.com/office/drawing/2014/main" id="{B23C92C2-06B6-9169-E5A1-9CC5A1683FC6}"/>
              </a:ext>
            </a:extLst>
          </p:cNvPr>
          <p:cNvSpPr>
            <a:spLocks noGrp="1"/>
          </p:cNvSpPr>
          <p:nvPr>
            <p:ph type="title"/>
          </p:nvPr>
        </p:nvSpPr>
        <p:spPr>
          <a:xfrm>
            <a:off x="839416" y="1196752"/>
            <a:ext cx="9396536" cy="1728192"/>
          </a:xfrm>
        </p:spPr>
        <p:txBody>
          <a:bodyPr/>
          <a:lstStyle/>
          <a:p>
            <a:pPr marL="342900" indent="-342900" algn="l">
              <a:lnSpc>
                <a:spcPct val="85000"/>
              </a:lnSpc>
              <a:spcBef>
                <a:spcPct val="20000"/>
              </a:spcBef>
              <a:tabLst>
                <a:tab pos="7170738" algn="r"/>
              </a:tabLst>
              <a:defRPr/>
            </a:pPr>
            <a:r>
              <a:rPr lang="de-CH" sz="2800" b="1" dirty="0">
                <a:latin typeface="Arial" panose="020B0604020202020204" pitchFamily="34" charset="0"/>
                <a:ea typeface="Tahoma" panose="020B0604030504040204" pitchFamily="34" charset="0"/>
                <a:cs typeface="Arial" panose="020B0604020202020204" pitchFamily="34" charset="0"/>
              </a:rPr>
              <a:t>Abfolge</a:t>
            </a:r>
            <a:br>
              <a:rPr lang="de-CH" sz="2400" b="1" dirty="0">
                <a:latin typeface="Arial" panose="020B0604020202020204" pitchFamily="34" charset="0"/>
                <a:ea typeface="Tahoma" panose="020B0604030504040204" pitchFamily="34" charset="0"/>
                <a:cs typeface="Arial" panose="020B0604020202020204" pitchFamily="34" charset="0"/>
              </a:rPr>
            </a:br>
            <a:br>
              <a:rPr lang="de-CH" sz="1600" b="1" dirty="0">
                <a:latin typeface="Arial" panose="020B0604020202020204" pitchFamily="34" charset="0"/>
                <a:ea typeface="Tahoma" panose="020B0604030504040204" pitchFamily="34" charset="0"/>
                <a:cs typeface="Arial" panose="020B0604020202020204" pitchFamily="34" charset="0"/>
              </a:rPr>
            </a:br>
            <a:br>
              <a:rPr lang="de-CH" sz="2000" dirty="0">
                <a:latin typeface="Arial" panose="020B0604020202020204" pitchFamily="34" charset="0"/>
                <a:ea typeface="Tahoma" panose="020B0604030504040204" pitchFamily="34" charset="0"/>
                <a:cs typeface="Arial" panose="020B0604020202020204" pitchFamily="34" charset="0"/>
              </a:rPr>
            </a:br>
            <a:br>
              <a:rPr lang="de-CH" dirty="0"/>
            </a:br>
            <a:br>
              <a:rPr lang="de-CH" sz="2400" dirty="0">
                <a:latin typeface="Arial" panose="020B0604020202020204" pitchFamily="34" charset="0"/>
                <a:cs typeface="Arial" panose="020B0604020202020204" pitchFamily="34" charset="0"/>
              </a:rPr>
            </a:br>
            <a:br>
              <a:rPr lang="de-CH" sz="2400" dirty="0">
                <a:latin typeface="Arial" panose="020B0604020202020204" pitchFamily="34" charset="0"/>
                <a:cs typeface="Arial" panose="020B0604020202020204" pitchFamily="34" charset="0"/>
              </a:rPr>
            </a:br>
            <a:br>
              <a:rPr lang="de-CH" sz="1800" dirty="0">
                <a:latin typeface="Arial" panose="020B0604020202020204" pitchFamily="34" charset="0"/>
                <a:ea typeface="Tahoma" panose="020B0604030504040204" pitchFamily="34" charset="0"/>
                <a:cs typeface="Arial" panose="020B0604020202020204" pitchFamily="34" charset="0"/>
              </a:rPr>
            </a:br>
            <a:endParaRPr lang="de-CH" sz="1800" dirty="0">
              <a:latin typeface="Arial" panose="020B0604020202020204" pitchFamily="34" charset="0"/>
              <a:ea typeface="Tahoma" panose="020B0604030504040204" pitchFamily="34" charset="0"/>
              <a:cs typeface="Arial" panose="020B0604020202020204" pitchFamily="34" charset="0"/>
            </a:endParaRPr>
          </a:p>
        </p:txBody>
      </p:sp>
      <p:sp>
        <p:nvSpPr>
          <p:cNvPr id="2" name="Shape 8">
            <a:extLst>
              <a:ext uri="{FF2B5EF4-FFF2-40B4-BE49-F238E27FC236}">
                <a16:creationId xmlns:a16="http://schemas.microsoft.com/office/drawing/2014/main" id="{1BA46566-60BF-3B1E-428D-2DD689B06FC3}"/>
              </a:ext>
            </a:extLst>
          </p:cNvPr>
          <p:cNvSpPr/>
          <p:nvPr/>
        </p:nvSpPr>
        <p:spPr>
          <a:xfrm>
            <a:off x="839416" y="2027677"/>
            <a:ext cx="2377440" cy="1371600"/>
          </a:xfrm>
          <a:prstGeom prst="roundRect">
            <a:avLst>
              <a:gd name="adj" fmla="val 5333"/>
            </a:avLst>
          </a:prstGeom>
          <a:solidFill>
            <a:srgbClr val="F6F6F6"/>
          </a:solidFill>
          <a:ln w="10160">
            <a:solidFill>
              <a:srgbClr val="DDDDDD"/>
            </a:solidFill>
            <a:prstDash val="solid"/>
          </a:ln>
        </p:spPr>
        <p:txBody>
          <a:bodyPr/>
          <a:lstStyle/>
          <a:p>
            <a:endParaRPr lang="de-CH" dirty="0"/>
          </a:p>
        </p:txBody>
      </p:sp>
      <p:sp>
        <p:nvSpPr>
          <p:cNvPr id="4" name="Shape 11">
            <a:extLst>
              <a:ext uri="{FF2B5EF4-FFF2-40B4-BE49-F238E27FC236}">
                <a16:creationId xmlns:a16="http://schemas.microsoft.com/office/drawing/2014/main" id="{F0744769-824A-1421-1420-AE433A403558}"/>
              </a:ext>
            </a:extLst>
          </p:cNvPr>
          <p:cNvSpPr/>
          <p:nvPr/>
        </p:nvSpPr>
        <p:spPr>
          <a:xfrm>
            <a:off x="3431704" y="2018695"/>
            <a:ext cx="2377440" cy="1371600"/>
          </a:xfrm>
          <a:prstGeom prst="roundRect">
            <a:avLst>
              <a:gd name="adj" fmla="val 5333"/>
            </a:avLst>
          </a:prstGeom>
          <a:solidFill>
            <a:srgbClr val="F6F6F6"/>
          </a:solidFill>
          <a:ln w="10160">
            <a:solidFill>
              <a:srgbClr val="DDDDDD"/>
            </a:solidFill>
            <a:prstDash val="solid"/>
          </a:ln>
        </p:spPr>
        <p:txBody>
          <a:bodyPr/>
          <a:lstStyle/>
          <a:p>
            <a:endParaRPr lang="de-CH" dirty="0"/>
          </a:p>
        </p:txBody>
      </p:sp>
      <p:sp>
        <p:nvSpPr>
          <p:cNvPr id="5" name="Shape 11">
            <a:extLst>
              <a:ext uri="{FF2B5EF4-FFF2-40B4-BE49-F238E27FC236}">
                <a16:creationId xmlns:a16="http://schemas.microsoft.com/office/drawing/2014/main" id="{8A37302E-48FB-8C80-483A-52BCBF802075}"/>
              </a:ext>
            </a:extLst>
          </p:cNvPr>
          <p:cNvSpPr/>
          <p:nvPr/>
        </p:nvSpPr>
        <p:spPr>
          <a:xfrm>
            <a:off x="6050752" y="2014271"/>
            <a:ext cx="2377440" cy="1371600"/>
          </a:xfrm>
          <a:prstGeom prst="roundRect">
            <a:avLst>
              <a:gd name="adj" fmla="val 5333"/>
            </a:avLst>
          </a:prstGeom>
          <a:solidFill>
            <a:srgbClr val="F6F6F6"/>
          </a:solidFill>
          <a:ln w="10160">
            <a:solidFill>
              <a:srgbClr val="DDDDDD"/>
            </a:solidFill>
            <a:prstDash val="solid"/>
          </a:ln>
        </p:spPr>
        <p:txBody>
          <a:bodyPr/>
          <a:lstStyle/>
          <a:p>
            <a:endParaRPr lang="de-CH" dirty="0"/>
          </a:p>
        </p:txBody>
      </p:sp>
      <p:sp>
        <p:nvSpPr>
          <p:cNvPr id="6" name="Shape 11">
            <a:extLst>
              <a:ext uri="{FF2B5EF4-FFF2-40B4-BE49-F238E27FC236}">
                <a16:creationId xmlns:a16="http://schemas.microsoft.com/office/drawing/2014/main" id="{958DF1B8-E436-FEFD-9A5D-12D2777A8F06}"/>
              </a:ext>
            </a:extLst>
          </p:cNvPr>
          <p:cNvSpPr/>
          <p:nvPr/>
        </p:nvSpPr>
        <p:spPr>
          <a:xfrm>
            <a:off x="8643040" y="2007129"/>
            <a:ext cx="2377440" cy="1371600"/>
          </a:xfrm>
          <a:prstGeom prst="roundRect">
            <a:avLst>
              <a:gd name="adj" fmla="val 5333"/>
            </a:avLst>
          </a:prstGeom>
          <a:solidFill>
            <a:srgbClr val="F6F6F6"/>
          </a:solidFill>
          <a:ln w="10160">
            <a:solidFill>
              <a:srgbClr val="DDDDDD"/>
            </a:solidFill>
            <a:prstDash val="solid"/>
          </a:ln>
        </p:spPr>
        <p:txBody>
          <a:bodyPr/>
          <a:lstStyle/>
          <a:p>
            <a:endParaRPr lang="de-CH" dirty="0"/>
          </a:p>
        </p:txBody>
      </p:sp>
      <p:sp>
        <p:nvSpPr>
          <p:cNvPr id="7" name="Text 18">
            <a:extLst>
              <a:ext uri="{FF2B5EF4-FFF2-40B4-BE49-F238E27FC236}">
                <a16:creationId xmlns:a16="http://schemas.microsoft.com/office/drawing/2014/main" id="{8F7099B2-7572-D73B-6AFC-9020B217F323}"/>
              </a:ext>
            </a:extLst>
          </p:cNvPr>
          <p:cNvSpPr/>
          <p:nvPr/>
        </p:nvSpPr>
        <p:spPr>
          <a:xfrm>
            <a:off x="8832859" y="2132856"/>
            <a:ext cx="1591056" cy="246888"/>
          </a:xfrm>
          <a:prstGeom prst="rect">
            <a:avLst/>
          </a:prstGeom>
          <a:noFill/>
          <a:ln/>
        </p:spPr>
        <p:txBody>
          <a:bodyPr wrap="square" lIns="0" tIns="0" rIns="0" bIns="0" rtlCol="0" anchor="ctr"/>
          <a:lstStyle/>
          <a:p>
            <a:pPr marL="0" indent="0">
              <a:buNone/>
            </a:pPr>
            <a:r>
              <a:rPr lang="en-US" sz="1500" b="1" dirty="0">
                <a:solidFill>
                  <a:srgbClr val="111111"/>
                </a:solidFill>
                <a:latin typeface="Arial" panose="020B0604020202020204" pitchFamily="34" charset="0"/>
                <a:ea typeface="Arial Narrow" pitchFamily="34" charset="-122"/>
                <a:cs typeface="Arial" panose="020B0604020202020204" pitchFamily="34" charset="0"/>
              </a:rPr>
              <a:t>Entscheid</a:t>
            </a:r>
            <a:endParaRPr lang="en-US" sz="1500" dirty="0">
              <a:latin typeface="Arial" panose="020B0604020202020204" pitchFamily="34" charset="0"/>
              <a:cs typeface="Arial" panose="020B0604020202020204" pitchFamily="34" charset="0"/>
            </a:endParaRPr>
          </a:p>
        </p:txBody>
      </p:sp>
      <p:sp>
        <p:nvSpPr>
          <p:cNvPr id="8" name="Text 15">
            <a:extLst>
              <a:ext uri="{FF2B5EF4-FFF2-40B4-BE49-F238E27FC236}">
                <a16:creationId xmlns:a16="http://schemas.microsoft.com/office/drawing/2014/main" id="{8C4A9379-0054-0A44-C772-8680CD4110C5}"/>
              </a:ext>
            </a:extLst>
          </p:cNvPr>
          <p:cNvSpPr/>
          <p:nvPr/>
        </p:nvSpPr>
        <p:spPr>
          <a:xfrm>
            <a:off x="6215344" y="2157410"/>
            <a:ext cx="2048256" cy="246888"/>
          </a:xfrm>
          <a:prstGeom prst="rect">
            <a:avLst/>
          </a:prstGeom>
          <a:noFill/>
          <a:ln/>
        </p:spPr>
        <p:txBody>
          <a:bodyPr wrap="square" lIns="0" tIns="0" rIns="0" bIns="0" rtlCol="0" anchor="ctr"/>
          <a:lstStyle/>
          <a:p>
            <a:pPr marL="0" indent="0">
              <a:buNone/>
            </a:pPr>
            <a:r>
              <a:rPr lang="en-US" sz="1500" b="1" dirty="0">
                <a:solidFill>
                  <a:srgbClr val="111111"/>
                </a:solidFill>
                <a:latin typeface="Arial" panose="020B0604020202020204" pitchFamily="34" charset="0"/>
                <a:ea typeface="Arial Narrow" pitchFamily="34" charset="-122"/>
                <a:cs typeface="Arial" panose="020B0604020202020204" pitchFamily="34" charset="0"/>
              </a:rPr>
              <a:t>Lösung</a:t>
            </a:r>
            <a:endParaRPr lang="en-US" sz="1500" dirty="0">
              <a:latin typeface="Arial" panose="020B0604020202020204" pitchFamily="34" charset="0"/>
              <a:cs typeface="Arial" panose="020B0604020202020204" pitchFamily="34" charset="0"/>
            </a:endParaRPr>
          </a:p>
        </p:txBody>
      </p:sp>
      <p:sp>
        <p:nvSpPr>
          <p:cNvPr id="9" name="Text 12">
            <a:extLst>
              <a:ext uri="{FF2B5EF4-FFF2-40B4-BE49-F238E27FC236}">
                <a16:creationId xmlns:a16="http://schemas.microsoft.com/office/drawing/2014/main" id="{085FEADE-74D6-E0A7-76CA-AF13EC342273}"/>
              </a:ext>
            </a:extLst>
          </p:cNvPr>
          <p:cNvSpPr/>
          <p:nvPr/>
        </p:nvSpPr>
        <p:spPr>
          <a:xfrm>
            <a:off x="3642541" y="2157410"/>
            <a:ext cx="2048256" cy="246888"/>
          </a:xfrm>
          <a:prstGeom prst="rect">
            <a:avLst/>
          </a:prstGeom>
          <a:noFill/>
          <a:ln/>
        </p:spPr>
        <p:txBody>
          <a:bodyPr wrap="square" lIns="0" tIns="0" rIns="0" bIns="0" rtlCol="0" anchor="ctr"/>
          <a:lstStyle/>
          <a:p>
            <a:pPr marL="0" indent="0">
              <a:buNone/>
            </a:pPr>
            <a:r>
              <a:rPr lang="en-US" sz="1500" b="1" dirty="0">
                <a:solidFill>
                  <a:srgbClr val="111111"/>
                </a:solidFill>
                <a:latin typeface="Arial" panose="020B0604020202020204" pitchFamily="34" charset="0"/>
                <a:ea typeface="Arial Narrow" pitchFamily="34" charset="-122"/>
                <a:cs typeface="Arial" panose="020B0604020202020204" pitchFamily="34" charset="0"/>
              </a:rPr>
              <a:t>Analyse</a:t>
            </a:r>
            <a:endParaRPr lang="en-US" sz="1500" dirty="0">
              <a:latin typeface="Arial" panose="020B0604020202020204" pitchFamily="34" charset="0"/>
              <a:cs typeface="Arial" panose="020B0604020202020204" pitchFamily="34" charset="0"/>
            </a:endParaRPr>
          </a:p>
        </p:txBody>
      </p:sp>
      <p:sp>
        <p:nvSpPr>
          <p:cNvPr id="10" name="Text 9">
            <a:extLst>
              <a:ext uri="{FF2B5EF4-FFF2-40B4-BE49-F238E27FC236}">
                <a16:creationId xmlns:a16="http://schemas.microsoft.com/office/drawing/2014/main" id="{F6CAA970-24AD-8780-8A9C-0571E3F1099C}"/>
              </a:ext>
            </a:extLst>
          </p:cNvPr>
          <p:cNvSpPr/>
          <p:nvPr/>
        </p:nvSpPr>
        <p:spPr>
          <a:xfrm>
            <a:off x="997720" y="2157251"/>
            <a:ext cx="2048256" cy="246888"/>
          </a:xfrm>
          <a:prstGeom prst="rect">
            <a:avLst/>
          </a:prstGeom>
          <a:noFill/>
          <a:ln/>
        </p:spPr>
        <p:txBody>
          <a:bodyPr wrap="square" lIns="0" tIns="0" rIns="0" bIns="0" rtlCol="0" anchor="ctr"/>
          <a:lstStyle/>
          <a:p>
            <a:pPr marL="0" indent="0">
              <a:buNone/>
            </a:pPr>
            <a:r>
              <a:rPr lang="en-US" sz="1500" b="1" dirty="0">
                <a:solidFill>
                  <a:srgbClr val="111111"/>
                </a:solidFill>
                <a:latin typeface="Arial" panose="020B0604020202020204" pitchFamily="34" charset="0"/>
                <a:ea typeface="Arial Narrow" pitchFamily="34" charset="-122"/>
                <a:cs typeface="Arial" panose="020B0604020202020204" pitchFamily="34" charset="0"/>
              </a:rPr>
              <a:t>Orientierung</a:t>
            </a:r>
            <a:endParaRPr lang="en-US" sz="1500" dirty="0">
              <a:latin typeface="Arial" panose="020B0604020202020204" pitchFamily="34" charset="0"/>
              <a:cs typeface="Arial" panose="020B0604020202020204" pitchFamily="34" charset="0"/>
            </a:endParaRPr>
          </a:p>
        </p:txBody>
      </p:sp>
      <p:sp>
        <p:nvSpPr>
          <p:cNvPr id="11" name="Text 10">
            <a:extLst>
              <a:ext uri="{FF2B5EF4-FFF2-40B4-BE49-F238E27FC236}">
                <a16:creationId xmlns:a16="http://schemas.microsoft.com/office/drawing/2014/main" id="{30D249D8-A14A-5FC3-E8B5-18ACD88E8CE0}"/>
              </a:ext>
            </a:extLst>
          </p:cNvPr>
          <p:cNvSpPr/>
          <p:nvPr/>
        </p:nvSpPr>
        <p:spPr>
          <a:xfrm>
            <a:off x="990628" y="2513464"/>
            <a:ext cx="2048256" cy="822960"/>
          </a:xfrm>
          <a:prstGeom prst="rect">
            <a:avLst/>
          </a:prstGeom>
          <a:noFill/>
          <a:ln/>
        </p:spPr>
        <p:txBody>
          <a:bodyPr wrap="square" lIns="254" tIns="254" rIns="254" bIns="254" rtlCol="0" anchor="ctr">
            <a:normAutofit/>
          </a:bodyPr>
          <a:lstStyle/>
          <a:p>
            <a:pPr marL="0" indent="0">
              <a:buNone/>
            </a:pPr>
            <a:r>
              <a:rPr lang="en-US" sz="1150" dirty="0">
                <a:solidFill>
                  <a:srgbClr val="111111"/>
                </a:solidFill>
              </a:rPr>
              <a:t>Ziel und Ausgangslage</a:t>
            </a:r>
          </a:p>
        </p:txBody>
      </p:sp>
      <p:sp>
        <p:nvSpPr>
          <p:cNvPr id="12" name="Text 13">
            <a:extLst>
              <a:ext uri="{FF2B5EF4-FFF2-40B4-BE49-F238E27FC236}">
                <a16:creationId xmlns:a16="http://schemas.microsoft.com/office/drawing/2014/main" id="{64AAF6A3-1513-FCF3-D29D-163A2C4A98AA}"/>
              </a:ext>
            </a:extLst>
          </p:cNvPr>
          <p:cNvSpPr/>
          <p:nvPr/>
        </p:nvSpPr>
        <p:spPr>
          <a:xfrm>
            <a:off x="3609676" y="2513464"/>
            <a:ext cx="2048256" cy="822960"/>
          </a:xfrm>
          <a:prstGeom prst="rect">
            <a:avLst/>
          </a:prstGeom>
          <a:noFill/>
          <a:ln/>
        </p:spPr>
        <p:txBody>
          <a:bodyPr wrap="square" lIns="254" tIns="254" rIns="254" bIns="254" rtlCol="0" anchor="ctr">
            <a:normAutofit/>
          </a:bodyPr>
          <a:lstStyle/>
          <a:p>
            <a:pPr marL="0" indent="0">
              <a:buNone/>
            </a:pPr>
            <a:r>
              <a:rPr lang="en-US" sz="1150" dirty="0">
                <a:solidFill>
                  <a:srgbClr val="111111"/>
                </a:solidFill>
              </a:rPr>
              <a:t>Geprüfte Optionen, Sozialraum-Erkenntnisse und Zahlen.</a:t>
            </a:r>
            <a:endParaRPr lang="en-US" sz="1150" dirty="0"/>
          </a:p>
        </p:txBody>
      </p:sp>
      <p:sp>
        <p:nvSpPr>
          <p:cNvPr id="13" name="Text 16">
            <a:extLst>
              <a:ext uri="{FF2B5EF4-FFF2-40B4-BE49-F238E27FC236}">
                <a16:creationId xmlns:a16="http://schemas.microsoft.com/office/drawing/2014/main" id="{2A779786-61AE-DD3B-BE62-F2B9605D0068}"/>
              </a:ext>
            </a:extLst>
          </p:cNvPr>
          <p:cNvSpPr/>
          <p:nvPr/>
        </p:nvSpPr>
        <p:spPr>
          <a:xfrm>
            <a:off x="6215344" y="2513464"/>
            <a:ext cx="2048256" cy="822960"/>
          </a:xfrm>
          <a:prstGeom prst="rect">
            <a:avLst/>
          </a:prstGeom>
          <a:noFill/>
          <a:ln/>
        </p:spPr>
        <p:txBody>
          <a:bodyPr wrap="square" lIns="254" tIns="254" rIns="254" bIns="254" rtlCol="0" anchor="ctr">
            <a:normAutofit/>
          </a:bodyPr>
          <a:lstStyle/>
          <a:p>
            <a:pPr marL="0" indent="0">
              <a:buNone/>
            </a:pPr>
            <a:r>
              <a:rPr lang="en-US" sz="1150" dirty="0">
                <a:solidFill>
                  <a:srgbClr val="111111"/>
                </a:solidFill>
              </a:rPr>
              <a:t>Mandat Stadt Baden, fünf Leistungsbereiche, Alltag und Steuerung.</a:t>
            </a:r>
            <a:endParaRPr lang="en-US" sz="1150" dirty="0"/>
          </a:p>
        </p:txBody>
      </p:sp>
      <p:sp>
        <p:nvSpPr>
          <p:cNvPr id="14" name="Text 19">
            <a:extLst>
              <a:ext uri="{FF2B5EF4-FFF2-40B4-BE49-F238E27FC236}">
                <a16:creationId xmlns:a16="http://schemas.microsoft.com/office/drawing/2014/main" id="{DD9F2CDB-D176-79BE-4CD8-67F30B650745}"/>
              </a:ext>
            </a:extLst>
          </p:cNvPr>
          <p:cNvSpPr/>
          <p:nvPr/>
        </p:nvSpPr>
        <p:spPr>
          <a:xfrm>
            <a:off x="8844658" y="2483388"/>
            <a:ext cx="1591056" cy="822960"/>
          </a:xfrm>
          <a:prstGeom prst="rect">
            <a:avLst/>
          </a:prstGeom>
          <a:noFill/>
          <a:ln/>
        </p:spPr>
        <p:txBody>
          <a:bodyPr wrap="square" lIns="254" tIns="254" rIns="254" bIns="254" rtlCol="0" anchor="ctr">
            <a:normAutofit/>
          </a:bodyPr>
          <a:lstStyle/>
          <a:p>
            <a:pPr marL="0" indent="0">
              <a:buNone/>
            </a:pPr>
            <a:r>
              <a:rPr lang="en-US" sz="1150" dirty="0">
                <a:solidFill>
                  <a:srgbClr val="111111"/>
                </a:solidFill>
              </a:rPr>
              <a:t>Kosten, Vertrag, Chancen/Risiken, Zeitplan und Fragen.</a:t>
            </a:r>
            <a:endParaRPr lang="en-US" sz="1150" dirty="0"/>
          </a:p>
        </p:txBody>
      </p:sp>
      <p:sp>
        <p:nvSpPr>
          <p:cNvPr id="15" name="Shape 21">
            <a:extLst>
              <a:ext uri="{FF2B5EF4-FFF2-40B4-BE49-F238E27FC236}">
                <a16:creationId xmlns:a16="http://schemas.microsoft.com/office/drawing/2014/main" id="{7EBFDABB-B5A2-4E01-75F3-61D0C4AD47FA}"/>
              </a:ext>
            </a:extLst>
          </p:cNvPr>
          <p:cNvSpPr/>
          <p:nvPr/>
        </p:nvSpPr>
        <p:spPr>
          <a:xfrm>
            <a:off x="1631504" y="4088933"/>
            <a:ext cx="548640" cy="548640"/>
          </a:xfrm>
          <a:prstGeom prst="ellipse">
            <a:avLst/>
          </a:prstGeom>
          <a:solidFill>
            <a:srgbClr val="E30613"/>
          </a:solidFill>
          <a:ln w="12700">
            <a:solidFill>
              <a:srgbClr val="E30613"/>
            </a:solidFill>
            <a:prstDash val="solid"/>
          </a:ln>
        </p:spPr>
        <p:txBody>
          <a:bodyPr/>
          <a:lstStyle/>
          <a:p>
            <a:endParaRPr lang="de-CH" dirty="0"/>
          </a:p>
        </p:txBody>
      </p:sp>
      <p:sp>
        <p:nvSpPr>
          <p:cNvPr id="16" name="Shape 21">
            <a:extLst>
              <a:ext uri="{FF2B5EF4-FFF2-40B4-BE49-F238E27FC236}">
                <a16:creationId xmlns:a16="http://schemas.microsoft.com/office/drawing/2014/main" id="{9AE84BA3-8768-D9A5-AF89-EB6BF2443BAB}"/>
              </a:ext>
            </a:extLst>
          </p:cNvPr>
          <p:cNvSpPr/>
          <p:nvPr/>
        </p:nvSpPr>
        <p:spPr>
          <a:xfrm>
            <a:off x="4346104" y="4088933"/>
            <a:ext cx="548640" cy="548640"/>
          </a:xfrm>
          <a:prstGeom prst="ellipse">
            <a:avLst/>
          </a:prstGeom>
          <a:solidFill>
            <a:srgbClr val="E30613"/>
          </a:solidFill>
          <a:ln w="12700">
            <a:solidFill>
              <a:srgbClr val="E30613"/>
            </a:solidFill>
            <a:prstDash val="solid"/>
          </a:ln>
        </p:spPr>
        <p:txBody>
          <a:bodyPr/>
          <a:lstStyle/>
          <a:p>
            <a:endParaRPr lang="de-CH" dirty="0"/>
          </a:p>
        </p:txBody>
      </p:sp>
      <p:sp>
        <p:nvSpPr>
          <p:cNvPr id="17" name="Shape 21">
            <a:extLst>
              <a:ext uri="{FF2B5EF4-FFF2-40B4-BE49-F238E27FC236}">
                <a16:creationId xmlns:a16="http://schemas.microsoft.com/office/drawing/2014/main" id="{CA5D99AC-3697-0475-4507-E064F64311DE}"/>
              </a:ext>
            </a:extLst>
          </p:cNvPr>
          <p:cNvSpPr/>
          <p:nvPr/>
        </p:nvSpPr>
        <p:spPr>
          <a:xfrm>
            <a:off x="6965152" y="4088933"/>
            <a:ext cx="548640" cy="548640"/>
          </a:xfrm>
          <a:prstGeom prst="ellipse">
            <a:avLst/>
          </a:prstGeom>
          <a:solidFill>
            <a:srgbClr val="E30613"/>
          </a:solidFill>
          <a:ln w="12700">
            <a:solidFill>
              <a:srgbClr val="E30613"/>
            </a:solidFill>
            <a:prstDash val="solid"/>
          </a:ln>
        </p:spPr>
        <p:txBody>
          <a:bodyPr/>
          <a:lstStyle/>
          <a:p>
            <a:endParaRPr lang="de-CH" dirty="0"/>
          </a:p>
        </p:txBody>
      </p:sp>
      <p:sp>
        <p:nvSpPr>
          <p:cNvPr id="18" name="Shape 21">
            <a:extLst>
              <a:ext uri="{FF2B5EF4-FFF2-40B4-BE49-F238E27FC236}">
                <a16:creationId xmlns:a16="http://schemas.microsoft.com/office/drawing/2014/main" id="{0B76AD49-7985-689D-521D-5C28AC7FA985}"/>
              </a:ext>
            </a:extLst>
          </p:cNvPr>
          <p:cNvSpPr/>
          <p:nvPr/>
        </p:nvSpPr>
        <p:spPr>
          <a:xfrm>
            <a:off x="9640186" y="4088933"/>
            <a:ext cx="548640" cy="548640"/>
          </a:xfrm>
          <a:prstGeom prst="ellipse">
            <a:avLst/>
          </a:prstGeom>
          <a:solidFill>
            <a:srgbClr val="E30613"/>
          </a:solidFill>
          <a:ln w="12700">
            <a:solidFill>
              <a:srgbClr val="E30613"/>
            </a:solidFill>
            <a:prstDash val="solid"/>
          </a:ln>
        </p:spPr>
        <p:txBody>
          <a:bodyPr/>
          <a:lstStyle/>
          <a:p>
            <a:endParaRPr lang="de-CH" dirty="0"/>
          </a:p>
        </p:txBody>
      </p:sp>
      <p:sp>
        <p:nvSpPr>
          <p:cNvPr id="20" name="Text 23">
            <a:extLst>
              <a:ext uri="{FF2B5EF4-FFF2-40B4-BE49-F238E27FC236}">
                <a16:creationId xmlns:a16="http://schemas.microsoft.com/office/drawing/2014/main" id="{1CA2716C-65E8-00B2-9FBF-861B8D81DF7D}"/>
              </a:ext>
            </a:extLst>
          </p:cNvPr>
          <p:cNvSpPr/>
          <p:nvPr/>
        </p:nvSpPr>
        <p:spPr>
          <a:xfrm>
            <a:off x="1311464" y="5126365"/>
            <a:ext cx="1188720" cy="228600"/>
          </a:xfrm>
          <a:prstGeom prst="rect">
            <a:avLst/>
          </a:prstGeom>
          <a:noFill/>
          <a:ln/>
        </p:spPr>
        <p:txBody>
          <a:bodyPr wrap="square" lIns="0" tIns="0" rIns="0" bIns="0" rtlCol="0" anchor="ctr"/>
          <a:lstStyle/>
          <a:p>
            <a:pPr marL="0" indent="0" algn="ctr">
              <a:buNone/>
            </a:pPr>
            <a:r>
              <a:rPr lang="en-US" sz="1200" b="1" dirty="0">
                <a:solidFill>
                  <a:srgbClr val="111111"/>
                </a:solidFill>
              </a:rPr>
              <a:t>Start</a:t>
            </a:r>
            <a:endParaRPr lang="en-US" sz="1200" dirty="0"/>
          </a:p>
        </p:txBody>
      </p:sp>
      <p:sp>
        <p:nvSpPr>
          <p:cNvPr id="21" name="Text 26">
            <a:extLst>
              <a:ext uri="{FF2B5EF4-FFF2-40B4-BE49-F238E27FC236}">
                <a16:creationId xmlns:a16="http://schemas.microsoft.com/office/drawing/2014/main" id="{2B15AC64-4070-35BA-6406-4A30A9D72DBD}"/>
              </a:ext>
            </a:extLst>
          </p:cNvPr>
          <p:cNvSpPr/>
          <p:nvPr/>
        </p:nvSpPr>
        <p:spPr>
          <a:xfrm>
            <a:off x="4026064" y="5126365"/>
            <a:ext cx="1188720" cy="228600"/>
          </a:xfrm>
          <a:prstGeom prst="rect">
            <a:avLst/>
          </a:prstGeom>
          <a:noFill/>
          <a:ln/>
        </p:spPr>
        <p:txBody>
          <a:bodyPr wrap="square" lIns="0" tIns="0" rIns="0" bIns="0" rtlCol="0" anchor="ctr"/>
          <a:lstStyle/>
          <a:p>
            <a:pPr marL="0" indent="0" algn="ctr">
              <a:buNone/>
            </a:pPr>
            <a:r>
              <a:rPr lang="en-US" sz="1200" b="1" dirty="0">
                <a:solidFill>
                  <a:srgbClr val="111111"/>
                </a:solidFill>
              </a:rPr>
              <a:t>Verstehen</a:t>
            </a:r>
            <a:endParaRPr lang="en-US" sz="1200" dirty="0"/>
          </a:p>
        </p:txBody>
      </p:sp>
      <p:sp>
        <p:nvSpPr>
          <p:cNvPr id="22" name="Text 29">
            <a:extLst>
              <a:ext uri="{FF2B5EF4-FFF2-40B4-BE49-F238E27FC236}">
                <a16:creationId xmlns:a16="http://schemas.microsoft.com/office/drawing/2014/main" id="{34851923-F3C7-E2DF-3B76-FF60638FE3AA}"/>
              </a:ext>
            </a:extLst>
          </p:cNvPr>
          <p:cNvSpPr/>
          <p:nvPr/>
        </p:nvSpPr>
        <p:spPr>
          <a:xfrm>
            <a:off x="6645112" y="5144076"/>
            <a:ext cx="1188720" cy="228600"/>
          </a:xfrm>
          <a:prstGeom prst="rect">
            <a:avLst/>
          </a:prstGeom>
          <a:noFill/>
          <a:ln/>
        </p:spPr>
        <p:txBody>
          <a:bodyPr wrap="square" lIns="0" tIns="0" rIns="0" bIns="0" rtlCol="0" anchor="ctr"/>
          <a:lstStyle/>
          <a:p>
            <a:pPr marL="0" indent="0" algn="ctr">
              <a:buNone/>
            </a:pPr>
            <a:r>
              <a:rPr lang="en-US" sz="1200" b="1" dirty="0">
                <a:solidFill>
                  <a:srgbClr val="111111"/>
                </a:solidFill>
              </a:rPr>
              <a:t>Bewerten</a:t>
            </a:r>
            <a:endParaRPr lang="en-US" sz="1200" dirty="0"/>
          </a:p>
        </p:txBody>
      </p:sp>
      <p:sp>
        <p:nvSpPr>
          <p:cNvPr id="23" name="Text 32">
            <a:extLst>
              <a:ext uri="{FF2B5EF4-FFF2-40B4-BE49-F238E27FC236}">
                <a16:creationId xmlns:a16="http://schemas.microsoft.com/office/drawing/2014/main" id="{F1947327-C042-6C9C-7B92-333F93ACA7F7}"/>
              </a:ext>
            </a:extLst>
          </p:cNvPr>
          <p:cNvSpPr/>
          <p:nvPr/>
        </p:nvSpPr>
        <p:spPr>
          <a:xfrm>
            <a:off x="9360762" y="5160499"/>
            <a:ext cx="1188720" cy="228600"/>
          </a:xfrm>
          <a:prstGeom prst="rect">
            <a:avLst/>
          </a:prstGeom>
          <a:noFill/>
          <a:ln/>
        </p:spPr>
        <p:txBody>
          <a:bodyPr wrap="square" lIns="0" tIns="0" rIns="0" bIns="0" rtlCol="0" anchor="ctr"/>
          <a:lstStyle/>
          <a:p>
            <a:pPr marL="0" indent="0" algn="ctr">
              <a:buNone/>
            </a:pPr>
            <a:r>
              <a:rPr lang="en-US" sz="1200" b="1" dirty="0">
                <a:solidFill>
                  <a:srgbClr val="111111"/>
                </a:solidFill>
              </a:rPr>
              <a:t>Entscheiden</a:t>
            </a:r>
            <a:endParaRPr lang="en-US" sz="1200" dirty="0"/>
          </a:p>
        </p:txBody>
      </p:sp>
      <p:sp>
        <p:nvSpPr>
          <p:cNvPr id="25" name="Text 22">
            <a:extLst>
              <a:ext uri="{FF2B5EF4-FFF2-40B4-BE49-F238E27FC236}">
                <a16:creationId xmlns:a16="http://schemas.microsoft.com/office/drawing/2014/main" id="{59F12B3B-E836-9C26-3754-192F90C6BE98}"/>
              </a:ext>
            </a:extLst>
          </p:cNvPr>
          <p:cNvSpPr/>
          <p:nvPr/>
        </p:nvSpPr>
        <p:spPr>
          <a:xfrm>
            <a:off x="1875156" y="4254232"/>
            <a:ext cx="228600" cy="182880"/>
          </a:xfrm>
          <a:prstGeom prst="rect">
            <a:avLst/>
          </a:prstGeom>
          <a:noFill/>
          <a:ln/>
        </p:spPr>
        <p:txBody>
          <a:bodyPr wrap="square" lIns="0" tIns="0" rIns="0" bIns="0" rtlCol="0" anchor="ctr"/>
          <a:lstStyle/>
          <a:p>
            <a:pPr marL="0" indent="0">
              <a:buNone/>
            </a:pPr>
            <a:r>
              <a:rPr lang="en-US" sz="1100" b="1" dirty="0">
                <a:solidFill>
                  <a:srgbClr val="FFFFFF"/>
                </a:solidFill>
              </a:rPr>
              <a:t>1</a:t>
            </a:r>
            <a:endParaRPr lang="en-US" sz="1100" dirty="0"/>
          </a:p>
        </p:txBody>
      </p:sp>
      <p:sp>
        <p:nvSpPr>
          <p:cNvPr id="26" name="Text 25">
            <a:extLst>
              <a:ext uri="{FF2B5EF4-FFF2-40B4-BE49-F238E27FC236}">
                <a16:creationId xmlns:a16="http://schemas.microsoft.com/office/drawing/2014/main" id="{427C67B6-9C7A-5656-E97F-C610B5ADD55B}"/>
              </a:ext>
            </a:extLst>
          </p:cNvPr>
          <p:cNvSpPr/>
          <p:nvPr/>
        </p:nvSpPr>
        <p:spPr>
          <a:xfrm>
            <a:off x="4591063" y="4251993"/>
            <a:ext cx="228600" cy="182880"/>
          </a:xfrm>
          <a:prstGeom prst="rect">
            <a:avLst/>
          </a:prstGeom>
          <a:noFill/>
          <a:ln/>
        </p:spPr>
        <p:txBody>
          <a:bodyPr wrap="square" lIns="0" tIns="0" rIns="0" bIns="0" rtlCol="0" anchor="ctr"/>
          <a:lstStyle/>
          <a:p>
            <a:pPr marL="0" indent="0">
              <a:buNone/>
            </a:pPr>
            <a:r>
              <a:rPr lang="en-US" sz="1100" b="1" dirty="0">
                <a:solidFill>
                  <a:srgbClr val="FFFFFF"/>
                </a:solidFill>
              </a:rPr>
              <a:t>2</a:t>
            </a:r>
            <a:endParaRPr lang="en-US" sz="1100" dirty="0"/>
          </a:p>
        </p:txBody>
      </p:sp>
      <p:sp>
        <p:nvSpPr>
          <p:cNvPr id="27" name="Text 28">
            <a:extLst>
              <a:ext uri="{FF2B5EF4-FFF2-40B4-BE49-F238E27FC236}">
                <a16:creationId xmlns:a16="http://schemas.microsoft.com/office/drawing/2014/main" id="{AFD0FA33-694A-D615-F32C-CEE378B35E02}"/>
              </a:ext>
            </a:extLst>
          </p:cNvPr>
          <p:cNvSpPr/>
          <p:nvPr/>
        </p:nvSpPr>
        <p:spPr>
          <a:xfrm>
            <a:off x="7196733" y="4251993"/>
            <a:ext cx="228600" cy="182881"/>
          </a:xfrm>
          <a:prstGeom prst="rect">
            <a:avLst/>
          </a:prstGeom>
          <a:noFill/>
          <a:ln/>
        </p:spPr>
        <p:txBody>
          <a:bodyPr wrap="square" lIns="0" tIns="0" rIns="0" bIns="0" rtlCol="0" anchor="ctr"/>
          <a:lstStyle/>
          <a:p>
            <a:pPr marL="0" indent="0">
              <a:buNone/>
            </a:pPr>
            <a:r>
              <a:rPr lang="en-US" sz="1100" b="1" dirty="0">
                <a:solidFill>
                  <a:srgbClr val="FFFFFF"/>
                </a:solidFill>
              </a:rPr>
              <a:t>3</a:t>
            </a:r>
            <a:endParaRPr lang="en-US" sz="1100" dirty="0"/>
          </a:p>
        </p:txBody>
      </p:sp>
      <p:sp>
        <p:nvSpPr>
          <p:cNvPr id="28" name="Text 31">
            <a:extLst>
              <a:ext uri="{FF2B5EF4-FFF2-40B4-BE49-F238E27FC236}">
                <a16:creationId xmlns:a16="http://schemas.microsoft.com/office/drawing/2014/main" id="{865ED61C-EC86-4455-2C06-7D32CB2A3F37}"/>
              </a:ext>
            </a:extLst>
          </p:cNvPr>
          <p:cNvSpPr/>
          <p:nvPr/>
        </p:nvSpPr>
        <p:spPr>
          <a:xfrm>
            <a:off x="9863814" y="4251993"/>
            <a:ext cx="228600" cy="182880"/>
          </a:xfrm>
          <a:prstGeom prst="rect">
            <a:avLst/>
          </a:prstGeom>
          <a:noFill/>
          <a:ln/>
        </p:spPr>
        <p:txBody>
          <a:bodyPr wrap="square" lIns="0" tIns="0" rIns="0" bIns="0" rtlCol="0" anchor="ctr"/>
          <a:lstStyle/>
          <a:p>
            <a:pPr marL="0" indent="0">
              <a:buNone/>
            </a:pPr>
            <a:r>
              <a:rPr lang="en-US" sz="1100" b="1" dirty="0">
                <a:solidFill>
                  <a:srgbClr val="FFFFFF"/>
                </a:solidFill>
              </a:rPr>
              <a:t>4</a:t>
            </a:r>
            <a:endParaRPr lang="en-US" sz="1100" dirty="0"/>
          </a:p>
        </p:txBody>
      </p:sp>
    </p:spTree>
    <p:extLst>
      <p:ext uri="{BB962C8B-B14F-4D97-AF65-F5344CB8AC3E}">
        <p14:creationId xmlns:p14="http://schemas.microsoft.com/office/powerpoint/2010/main" val="72744803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DCCD2-F6F1-2567-5BE9-45130AED2884}"/>
            </a:ext>
          </a:extLst>
        </p:cNvPr>
        <p:cNvGrpSpPr/>
        <p:nvPr/>
      </p:nvGrpSpPr>
      <p:grpSpPr>
        <a:xfrm>
          <a:off x="0" y="0"/>
          <a:ext cx="0" cy="0"/>
          <a:chOff x="0" y="0"/>
          <a:chExt cx="0" cy="0"/>
        </a:xfrm>
      </p:grpSpPr>
      <p:sp>
        <p:nvSpPr>
          <p:cNvPr id="9" name="Rectangle 3">
            <a:extLst>
              <a:ext uri="{FF2B5EF4-FFF2-40B4-BE49-F238E27FC236}">
                <a16:creationId xmlns:a16="http://schemas.microsoft.com/office/drawing/2014/main" id="{72EBE40F-C0A9-ECEE-6B54-B784CCB4666E}"/>
              </a:ext>
            </a:extLst>
          </p:cNvPr>
          <p:cNvSpPr txBox="1">
            <a:spLocks noChangeArrowheads="1"/>
          </p:cNvSpPr>
          <p:nvPr/>
        </p:nvSpPr>
        <p:spPr bwMode="auto">
          <a:xfrm>
            <a:off x="479376" y="548680"/>
            <a:ext cx="9793088" cy="58578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lvl="1">
              <a:tabLst>
                <a:tab pos="5715000" algn="l"/>
                <a:tab pos="7527925" algn="r"/>
              </a:tabLst>
              <a:defRPr/>
            </a:pPr>
            <a:r>
              <a:rPr kumimoji="0" lang="de-CH"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Raumprogramm – </a:t>
            </a:r>
            <a:r>
              <a:rPr lang="de-CH" sz="2400" dirty="0"/>
              <a:t>Hauptnutzfläche (HNF)</a:t>
            </a:r>
            <a:endParaRPr kumimoji="0" lang="de-CH"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endParaRPr kumimoji="0" lang="de-CH"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ts val="600"/>
              </a:spcBef>
              <a:spcAft>
                <a:spcPts val="600"/>
              </a:spcAft>
              <a:buClrTx/>
              <a:buSzTx/>
              <a:buFontTx/>
              <a:buNone/>
              <a:tabLst>
                <a:tab pos="7170738" algn="r"/>
              </a:tabLst>
              <a:defRPr/>
            </a:pPr>
            <a:endPar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Grafik 16" descr="The image displays a table listing room dimensions, with a total area of 2,909 square meters.&#10;&#10;KI-generierte Inhalte können fehlerhaft sein.">
            <a:extLst>
              <a:ext uri="{FF2B5EF4-FFF2-40B4-BE49-F238E27FC236}">
                <a16:creationId xmlns:a16="http://schemas.microsoft.com/office/drawing/2014/main" id="{43C52D6F-95B6-F249-614C-A791D6B6542F}"/>
              </a:ext>
            </a:extLst>
          </p:cNvPr>
          <p:cNvPicPr>
            <a:picLocks noChangeAspect="1"/>
          </p:cNvPicPr>
          <p:nvPr/>
        </p:nvPicPr>
        <p:blipFill>
          <a:blip r:embed="rId3"/>
          <a:stretch>
            <a:fillRect/>
          </a:stretch>
        </p:blipFill>
        <p:spPr>
          <a:xfrm>
            <a:off x="479372" y="1317594"/>
            <a:ext cx="10440000" cy="664209"/>
          </a:xfrm>
          <a:prstGeom prst="rect">
            <a:avLst/>
          </a:prstGeom>
        </p:spPr>
      </p:pic>
      <p:pic>
        <p:nvPicPr>
          <p:cNvPr id="7" name="Grafik 6" descr="balken-rot.jpg">
            <a:extLst>
              <a:ext uri="{FF2B5EF4-FFF2-40B4-BE49-F238E27FC236}">
                <a16:creationId xmlns:a16="http://schemas.microsoft.com/office/drawing/2014/main" id="{D5B8E76C-E1AC-C69A-6DC5-8A1055CC0D0C}"/>
              </a:ext>
            </a:extLst>
          </p:cNvPr>
          <p:cNvPicPr>
            <a:picLocks noChangeAspect="1"/>
          </p:cNvPicPr>
          <p:nvPr/>
        </p:nvPicPr>
        <p:blipFill>
          <a:blip r:embed="rId4" cstate="print"/>
          <a:stretch>
            <a:fillRect/>
          </a:stretch>
        </p:blipFill>
        <p:spPr>
          <a:xfrm>
            <a:off x="1524000" y="1"/>
            <a:ext cx="9144000" cy="214291"/>
          </a:xfrm>
          <a:prstGeom prst="rect">
            <a:avLst/>
          </a:prstGeom>
        </p:spPr>
      </p:pic>
      <p:sp>
        <p:nvSpPr>
          <p:cNvPr id="4" name="Textplatzhalter 3">
            <a:extLst>
              <a:ext uri="{FF2B5EF4-FFF2-40B4-BE49-F238E27FC236}">
                <a16:creationId xmlns:a16="http://schemas.microsoft.com/office/drawing/2014/main" id="{A175CA49-A3C9-7C5A-5275-AF5C3BA83FAB}"/>
              </a:ext>
            </a:extLst>
          </p:cNvPr>
          <p:cNvSpPr>
            <a:spLocks noGrp="1"/>
          </p:cNvSpPr>
          <p:nvPr>
            <p:ph type="body" sz="half" idx="2"/>
          </p:nvPr>
        </p:nvSpPr>
        <p:spPr>
          <a:xfrm>
            <a:off x="3524233" y="1285861"/>
            <a:ext cx="2071702" cy="428628"/>
          </a:xfrm>
        </p:spPr>
        <p:txBody>
          <a:bodyPr/>
          <a:lstStyle/>
          <a:p>
            <a:endParaRPr lang="de-CH" dirty="0"/>
          </a:p>
          <a:p>
            <a:endParaRPr lang="de-CH" dirty="0"/>
          </a:p>
        </p:txBody>
      </p:sp>
      <p:sp>
        <p:nvSpPr>
          <p:cNvPr id="11" name="Titel 1">
            <a:extLst>
              <a:ext uri="{FF2B5EF4-FFF2-40B4-BE49-F238E27FC236}">
                <a16:creationId xmlns:a16="http://schemas.microsoft.com/office/drawing/2014/main" id="{9D2FBFE2-1054-3E3B-5C63-2F86B0492F0F}"/>
              </a:ext>
            </a:extLst>
          </p:cNvPr>
          <p:cNvSpPr>
            <a:spLocks noGrp="1"/>
          </p:cNvSpPr>
          <p:nvPr/>
        </p:nvSpPr>
        <p:spPr>
          <a:xfrm>
            <a:off x="2024034" y="714356"/>
            <a:ext cx="7715304" cy="642942"/>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j-ea"/>
                <a:cs typeface="Tahoma" pitchFamily="34" charset="0"/>
              </a:rPr>
              <a:t>                                                                                                </a:t>
            </a:r>
          </a:p>
        </p:txBody>
      </p:sp>
      <p:pic>
        <p:nvPicPr>
          <p:cNvPr id="14" name="Grafik 13" descr="The image depicts a busy office environment with several people working at their desks, surrounded by cubicles and a whiteboard on the wall.&#10;&#10;KI-generierte Inhalte können fehlerhaft sein.">
            <a:extLst>
              <a:ext uri="{FF2B5EF4-FFF2-40B4-BE49-F238E27FC236}">
                <a16:creationId xmlns:a16="http://schemas.microsoft.com/office/drawing/2014/main" id="{890B898A-980A-F304-FEA7-1010B92292B3}"/>
              </a:ext>
            </a:extLst>
          </p:cNvPr>
          <p:cNvPicPr>
            <a:picLocks noChangeAspect="1"/>
          </p:cNvPicPr>
          <p:nvPr/>
        </p:nvPicPr>
        <p:blipFill>
          <a:blip r:embed="rId5"/>
          <a:stretch>
            <a:fillRect/>
          </a:stretch>
        </p:blipFill>
        <p:spPr>
          <a:xfrm>
            <a:off x="2496657" y="3896760"/>
            <a:ext cx="4837775" cy="2520000"/>
          </a:xfrm>
          <a:prstGeom prst="rect">
            <a:avLst/>
          </a:prstGeom>
          <a:ln w="6350">
            <a:solidFill>
              <a:schemeClr val="bg1">
                <a:lumMod val="50000"/>
              </a:schemeClr>
            </a:solidFill>
          </a:ln>
          <a:effectLst>
            <a:outerShdw blurRad="50800" dist="38100" dir="2700000" algn="tl" rotWithShape="0">
              <a:prstClr val="black">
                <a:alpha val="40000"/>
              </a:prstClr>
            </a:outerShdw>
          </a:effectLst>
        </p:spPr>
      </p:pic>
      <p:sp>
        <p:nvSpPr>
          <p:cNvPr id="15" name="Textfeld 14">
            <a:extLst>
              <a:ext uri="{FF2B5EF4-FFF2-40B4-BE49-F238E27FC236}">
                <a16:creationId xmlns:a16="http://schemas.microsoft.com/office/drawing/2014/main" id="{813E402E-89CF-A583-D418-8886DCD0CB37}"/>
              </a:ext>
            </a:extLst>
          </p:cNvPr>
          <p:cNvSpPr txBox="1"/>
          <p:nvPr/>
        </p:nvSpPr>
        <p:spPr>
          <a:xfrm>
            <a:off x="2567608" y="6134281"/>
            <a:ext cx="1632178" cy="246221"/>
          </a:xfrm>
          <a:prstGeom prst="rect">
            <a:avLst/>
          </a:prstGeom>
          <a:solidFill>
            <a:schemeClr val="bg1">
              <a:lumMod val="50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000" b="0" i="0" u="none" strike="noStrike" kern="1200" cap="none" spc="0" normalizeH="0" baseline="0" noProof="0" dirty="0">
                <a:ln>
                  <a:noFill/>
                </a:ln>
                <a:solidFill>
                  <a:prstClr val="white"/>
                </a:solidFill>
                <a:effectLst/>
                <a:uLnTx/>
                <a:uFillTx/>
                <a:latin typeface="Arial" charset="0"/>
                <a:ea typeface="+mn-ea"/>
                <a:cs typeface="+mn-cs"/>
              </a:rPr>
              <a:t>© Schule Untersiggenthal</a:t>
            </a:r>
          </a:p>
        </p:txBody>
      </p:sp>
      <p:pic>
        <p:nvPicPr>
          <p:cNvPr id="13" name="Grafik 12" descr="The text appears to be a table or list detailing different types of learning spaces, their capacities, and some additional numerical data.&#10;&#10;KI-generierte Inhalte können fehlerhaft sein.">
            <a:extLst>
              <a:ext uri="{FF2B5EF4-FFF2-40B4-BE49-F238E27FC236}">
                <a16:creationId xmlns:a16="http://schemas.microsoft.com/office/drawing/2014/main" id="{8A518E19-A076-D249-58C1-6D474CF89751}"/>
              </a:ext>
            </a:extLst>
          </p:cNvPr>
          <p:cNvPicPr>
            <a:picLocks noChangeAspect="1"/>
          </p:cNvPicPr>
          <p:nvPr/>
        </p:nvPicPr>
        <p:blipFill>
          <a:blip r:embed="rId6"/>
          <a:stretch>
            <a:fillRect/>
          </a:stretch>
        </p:blipFill>
        <p:spPr>
          <a:xfrm>
            <a:off x="492380" y="2060848"/>
            <a:ext cx="10440000" cy="130820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09860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07995-8642-E42C-EC1A-7AE5419E0130}"/>
            </a:ext>
          </a:extLst>
        </p:cNvPr>
        <p:cNvGrpSpPr/>
        <p:nvPr/>
      </p:nvGrpSpPr>
      <p:grpSpPr>
        <a:xfrm>
          <a:off x="0" y="0"/>
          <a:ext cx="0" cy="0"/>
          <a:chOff x="0" y="0"/>
          <a:chExt cx="0" cy="0"/>
        </a:xfrm>
      </p:grpSpPr>
      <p:pic>
        <p:nvPicPr>
          <p:cNvPr id="13" name="Grafik 12" descr="The table lists various specialized spaces in a school, detailing their functions, such as theory teaching rooms, kitchen for nutrition and eating, utility and cleaning areas, and spaces for teachers, including a social work room.&#10;&#10;KI-generierte Inhalte können fehlerhaft sein.">
            <a:extLst>
              <a:ext uri="{FF2B5EF4-FFF2-40B4-BE49-F238E27FC236}">
                <a16:creationId xmlns:a16="http://schemas.microsoft.com/office/drawing/2014/main" id="{66686D10-7D34-2F2F-81F9-C91B6DB08438}"/>
              </a:ext>
            </a:extLst>
          </p:cNvPr>
          <p:cNvPicPr>
            <a:picLocks noChangeAspect="1"/>
          </p:cNvPicPr>
          <p:nvPr/>
        </p:nvPicPr>
        <p:blipFill>
          <a:blip r:embed="rId3"/>
          <a:srcRect r="329"/>
          <a:stretch>
            <a:fillRect/>
          </a:stretch>
        </p:blipFill>
        <p:spPr>
          <a:xfrm>
            <a:off x="513686" y="2050846"/>
            <a:ext cx="10405686" cy="4649462"/>
          </a:xfrm>
          <a:prstGeom prst="rect">
            <a:avLst/>
          </a:prstGeom>
          <a:effectLst>
            <a:outerShdw blurRad="50800" dist="38100" dir="2700000" algn="tl" rotWithShape="0">
              <a:prstClr val="black">
                <a:alpha val="40000"/>
              </a:prstClr>
            </a:outerShdw>
          </a:effectLst>
        </p:spPr>
      </p:pic>
      <p:sp>
        <p:nvSpPr>
          <p:cNvPr id="9" name="Rectangle 3">
            <a:extLst>
              <a:ext uri="{FF2B5EF4-FFF2-40B4-BE49-F238E27FC236}">
                <a16:creationId xmlns:a16="http://schemas.microsoft.com/office/drawing/2014/main" id="{F1D795F0-773E-4FFD-7A41-A0A43C82BE60}"/>
              </a:ext>
            </a:extLst>
          </p:cNvPr>
          <p:cNvSpPr txBox="1">
            <a:spLocks noChangeArrowheads="1"/>
          </p:cNvSpPr>
          <p:nvPr/>
        </p:nvSpPr>
        <p:spPr bwMode="auto">
          <a:xfrm>
            <a:off x="479376" y="548680"/>
            <a:ext cx="9793088" cy="58578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lvl="1">
              <a:tabLst>
                <a:tab pos="5715000" algn="l"/>
                <a:tab pos="7527925" algn="r"/>
              </a:tabLst>
              <a:defRPr/>
            </a:pPr>
            <a:r>
              <a:rPr kumimoji="0" lang="de-CH"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Raumprogramm</a:t>
            </a:r>
            <a:r>
              <a:rPr lang="de-CH" sz="2400" dirty="0"/>
              <a:t> – Hauptnutzfläche (HNF)</a:t>
            </a:r>
            <a:endParaRPr kumimoji="0" lang="de-CH"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endParaRPr kumimoji="0" lang="de-CH"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ts val="600"/>
              </a:spcBef>
              <a:spcAft>
                <a:spcPts val="600"/>
              </a:spcAft>
              <a:buClrTx/>
              <a:buSzTx/>
              <a:buFontTx/>
              <a:buNone/>
              <a:tabLst>
                <a:tab pos="7170738" algn="r"/>
              </a:tabLst>
              <a:defRPr/>
            </a:pPr>
            <a:endPar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Grafik 6" descr="balken-rot.jpg">
            <a:extLst>
              <a:ext uri="{FF2B5EF4-FFF2-40B4-BE49-F238E27FC236}">
                <a16:creationId xmlns:a16="http://schemas.microsoft.com/office/drawing/2014/main" id="{7B0011E7-DE78-D305-3F50-E6E75DEF5FEA}"/>
              </a:ext>
            </a:extLst>
          </p:cNvPr>
          <p:cNvPicPr>
            <a:picLocks noChangeAspect="1"/>
          </p:cNvPicPr>
          <p:nvPr/>
        </p:nvPicPr>
        <p:blipFill>
          <a:blip r:embed="rId4" cstate="print"/>
          <a:stretch>
            <a:fillRect/>
          </a:stretch>
        </p:blipFill>
        <p:spPr>
          <a:xfrm>
            <a:off x="1524000" y="1"/>
            <a:ext cx="9144000" cy="214291"/>
          </a:xfrm>
          <a:prstGeom prst="rect">
            <a:avLst/>
          </a:prstGeom>
        </p:spPr>
      </p:pic>
      <p:sp>
        <p:nvSpPr>
          <p:cNvPr id="4" name="Textplatzhalter 3">
            <a:extLst>
              <a:ext uri="{FF2B5EF4-FFF2-40B4-BE49-F238E27FC236}">
                <a16:creationId xmlns:a16="http://schemas.microsoft.com/office/drawing/2014/main" id="{216EC409-8281-032C-748D-EECB54DEBE6E}"/>
              </a:ext>
            </a:extLst>
          </p:cNvPr>
          <p:cNvSpPr>
            <a:spLocks noGrp="1"/>
          </p:cNvSpPr>
          <p:nvPr>
            <p:ph type="body" sz="half" idx="2"/>
          </p:nvPr>
        </p:nvSpPr>
        <p:spPr>
          <a:xfrm>
            <a:off x="3524233" y="1285861"/>
            <a:ext cx="2071702" cy="428628"/>
          </a:xfrm>
        </p:spPr>
        <p:txBody>
          <a:bodyPr/>
          <a:lstStyle/>
          <a:p>
            <a:endParaRPr lang="de-CH" dirty="0"/>
          </a:p>
          <a:p>
            <a:endParaRPr lang="de-CH" dirty="0"/>
          </a:p>
        </p:txBody>
      </p:sp>
      <p:sp>
        <p:nvSpPr>
          <p:cNvPr id="8" name="Textfeld 7">
            <a:extLst>
              <a:ext uri="{FF2B5EF4-FFF2-40B4-BE49-F238E27FC236}">
                <a16:creationId xmlns:a16="http://schemas.microsoft.com/office/drawing/2014/main" id="{D86BBCA8-116B-AF15-A9EA-A240B0C50535}"/>
              </a:ext>
            </a:extLst>
          </p:cNvPr>
          <p:cNvSpPr txBox="1"/>
          <p:nvPr/>
        </p:nvSpPr>
        <p:spPr>
          <a:xfrm>
            <a:off x="1881158" y="1714488"/>
            <a:ext cx="785818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rPr>
              <a:t> </a:t>
            </a:r>
          </a:p>
        </p:txBody>
      </p:sp>
      <p:sp>
        <p:nvSpPr>
          <p:cNvPr id="11" name="Titel 1">
            <a:extLst>
              <a:ext uri="{FF2B5EF4-FFF2-40B4-BE49-F238E27FC236}">
                <a16:creationId xmlns:a16="http://schemas.microsoft.com/office/drawing/2014/main" id="{B4BC69A4-3C9B-8C1C-2A2C-9046427BEB16}"/>
              </a:ext>
            </a:extLst>
          </p:cNvPr>
          <p:cNvSpPr>
            <a:spLocks noGrp="1"/>
          </p:cNvSpPr>
          <p:nvPr/>
        </p:nvSpPr>
        <p:spPr>
          <a:xfrm>
            <a:off x="2024034" y="714356"/>
            <a:ext cx="7715304" cy="642942"/>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j-ea"/>
                <a:cs typeface="Tahoma" pitchFamily="34" charset="0"/>
              </a:rPr>
              <a:t>                                                                                                </a:t>
            </a:r>
          </a:p>
        </p:txBody>
      </p:sp>
      <p:pic>
        <p:nvPicPr>
          <p:cNvPr id="12" name="Grafik 11" descr="The image displays a list with measurements, specifically 2,834 square meters (m2) for HNF.&#10;&#10;KI-generierte Inhalte können fehlerhaft sein.">
            <a:extLst>
              <a:ext uri="{FF2B5EF4-FFF2-40B4-BE49-F238E27FC236}">
                <a16:creationId xmlns:a16="http://schemas.microsoft.com/office/drawing/2014/main" id="{538434A5-40ED-3C5F-AE5E-C891842E1174}"/>
              </a:ext>
            </a:extLst>
          </p:cNvPr>
          <p:cNvPicPr>
            <a:picLocks noChangeAspect="1"/>
          </p:cNvPicPr>
          <p:nvPr/>
        </p:nvPicPr>
        <p:blipFill>
          <a:blip r:embed="rId5"/>
          <a:stretch>
            <a:fillRect/>
          </a:stretch>
        </p:blipFill>
        <p:spPr>
          <a:xfrm>
            <a:off x="479375" y="1341639"/>
            <a:ext cx="7858364" cy="567007"/>
          </a:xfrm>
          <a:prstGeom prst="rect">
            <a:avLst/>
          </a:prstGeom>
        </p:spPr>
      </p:pic>
      <p:pic>
        <p:nvPicPr>
          <p:cNvPr id="6" name="Grafik 5" descr="The image displays a table listing room dimensions, with a total area of 2,909 square meters.&#10;&#10;KI-generierte Inhalte können fehlerhaft sein.">
            <a:extLst>
              <a:ext uri="{FF2B5EF4-FFF2-40B4-BE49-F238E27FC236}">
                <a16:creationId xmlns:a16="http://schemas.microsoft.com/office/drawing/2014/main" id="{051BE83D-DB40-B2B7-71DD-6F4518515550}"/>
              </a:ext>
            </a:extLst>
          </p:cNvPr>
          <p:cNvPicPr>
            <a:picLocks noChangeAspect="1"/>
          </p:cNvPicPr>
          <p:nvPr/>
        </p:nvPicPr>
        <p:blipFill>
          <a:blip r:embed="rId6"/>
          <a:stretch>
            <a:fillRect/>
          </a:stretch>
        </p:blipFill>
        <p:spPr>
          <a:xfrm>
            <a:off x="479372" y="1317594"/>
            <a:ext cx="10440000" cy="664209"/>
          </a:xfrm>
          <a:prstGeom prst="rect">
            <a:avLst/>
          </a:prstGeom>
        </p:spPr>
      </p:pic>
    </p:spTree>
    <p:extLst>
      <p:ext uri="{BB962C8B-B14F-4D97-AF65-F5344CB8AC3E}">
        <p14:creationId xmlns:p14="http://schemas.microsoft.com/office/powerpoint/2010/main" val="1829427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9271C-0FD4-7217-8E80-6A8C50A98F94}"/>
            </a:ext>
          </a:extLst>
        </p:cNvPr>
        <p:cNvGrpSpPr/>
        <p:nvPr/>
      </p:nvGrpSpPr>
      <p:grpSpPr>
        <a:xfrm>
          <a:off x="0" y="0"/>
          <a:ext cx="0" cy="0"/>
          <a:chOff x="0" y="0"/>
          <a:chExt cx="0" cy="0"/>
        </a:xfrm>
      </p:grpSpPr>
      <p:sp>
        <p:nvSpPr>
          <p:cNvPr id="9" name="Rectangle 3">
            <a:extLst>
              <a:ext uri="{FF2B5EF4-FFF2-40B4-BE49-F238E27FC236}">
                <a16:creationId xmlns:a16="http://schemas.microsoft.com/office/drawing/2014/main" id="{92AD3710-7022-3D5A-90B0-EDD78B16940C}"/>
              </a:ext>
            </a:extLst>
          </p:cNvPr>
          <p:cNvSpPr txBox="1">
            <a:spLocks noChangeArrowheads="1"/>
          </p:cNvSpPr>
          <p:nvPr/>
        </p:nvSpPr>
        <p:spPr bwMode="auto">
          <a:xfrm>
            <a:off x="479376" y="548680"/>
            <a:ext cx="9793088" cy="58578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lvl="1">
              <a:tabLst>
                <a:tab pos="5715000" algn="l"/>
                <a:tab pos="7527925" algn="r"/>
              </a:tabLst>
              <a:defRPr/>
            </a:pPr>
            <a:r>
              <a:rPr kumimoji="0" lang="de-CH"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Raumprogramm </a:t>
            </a:r>
            <a:r>
              <a:rPr kumimoji="0" lang="de-CH" sz="2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de-CH"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de-CH" sz="2400" dirty="0"/>
              <a:t>Hauptnutzfläche (HNF)</a:t>
            </a:r>
            <a:endParaRPr kumimoji="0" lang="de-CH"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endParaRPr kumimoji="0" lang="de-CH"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ts val="600"/>
              </a:spcBef>
              <a:spcAft>
                <a:spcPts val="600"/>
              </a:spcAft>
              <a:buClrTx/>
              <a:buSzTx/>
              <a:buFontTx/>
              <a:buNone/>
              <a:tabLst>
                <a:tab pos="7170738" algn="r"/>
              </a:tabLst>
              <a:defRPr/>
            </a:pPr>
            <a:endPar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Grafik 6" descr="balken-rot.jpg">
            <a:extLst>
              <a:ext uri="{FF2B5EF4-FFF2-40B4-BE49-F238E27FC236}">
                <a16:creationId xmlns:a16="http://schemas.microsoft.com/office/drawing/2014/main" id="{1D3E4CCF-E9B3-8EA0-27E6-C87F4110F8BD}"/>
              </a:ext>
            </a:extLst>
          </p:cNvPr>
          <p:cNvPicPr>
            <a:picLocks noChangeAspect="1"/>
          </p:cNvPicPr>
          <p:nvPr/>
        </p:nvPicPr>
        <p:blipFill>
          <a:blip r:embed="rId3" cstate="print"/>
          <a:stretch>
            <a:fillRect/>
          </a:stretch>
        </p:blipFill>
        <p:spPr>
          <a:xfrm>
            <a:off x="1524000" y="1"/>
            <a:ext cx="9144000" cy="214291"/>
          </a:xfrm>
          <a:prstGeom prst="rect">
            <a:avLst/>
          </a:prstGeom>
        </p:spPr>
      </p:pic>
      <p:sp>
        <p:nvSpPr>
          <p:cNvPr id="4" name="Textplatzhalter 3">
            <a:extLst>
              <a:ext uri="{FF2B5EF4-FFF2-40B4-BE49-F238E27FC236}">
                <a16:creationId xmlns:a16="http://schemas.microsoft.com/office/drawing/2014/main" id="{960C3669-0DE5-DCCC-5C7E-4DDA9D42BFC0}"/>
              </a:ext>
            </a:extLst>
          </p:cNvPr>
          <p:cNvSpPr>
            <a:spLocks noGrp="1"/>
          </p:cNvSpPr>
          <p:nvPr>
            <p:ph type="body" sz="half" idx="2"/>
          </p:nvPr>
        </p:nvSpPr>
        <p:spPr>
          <a:xfrm>
            <a:off x="3524233" y="1285861"/>
            <a:ext cx="2071702" cy="428628"/>
          </a:xfrm>
        </p:spPr>
        <p:txBody>
          <a:bodyPr/>
          <a:lstStyle/>
          <a:p>
            <a:endParaRPr lang="de-CH" dirty="0"/>
          </a:p>
          <a:p>
            <a:endParaRPr lang="de-CH" dirty="0"/>
          </a:p>
        </p:txBody>
      </p:sp>
      <p:sp>
        <p:nvSpPr>
          <p:cNvPr id="8" name="Textfeld 7">
            <a:extLst>
              <a:ext uri="{FF2B5EF4-FFF2-40B4-BE49-F238E27FC236}">
                <a16:creationId xmlns:a16="http://schemas.microsoft.com/office/drawing/2014/main" id="{C725AA1D-0321-D834-E3E8-AA3207513D92}"/>
              </a:ext>
            </a:extLst>
          </p:cNvPr>
          <p:cNvSpPr txBox="1"/>
          <p:nvPr/>
        </p:nvSpPr>
        <p:spPr>
          <a:xfrm>
            <a:off x="1881158" y="1714488"/>
            <a:ext cx="785818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rPr>
              <a:t> </a:t>
            </a:r>
          </a:p>
        </p:txBody>
      </p:sp>
      <p:sp>
        <p:nvSpPr>
          <p:cNvPr id="11" name="Titel 1">
            <a:extLst>
              <a:ext uri="{FF2B5EF4-FFF2-40B4-BE49-F238E27FC236}">
                <a16:creationId xmlns:a16="http://schemas.microsoft.com/office/drawing/2014/main" id="{5B792208-1855-3F5F-2C3F-480802EA7C4D}"/>
              </a:ext>
            </a:extLst>
          </p:cNvPr>
          <p:cNvSpPr>
            <a:spLocks noGrp="1"/>
          </p:cNvSpPr>
          <p:nvPr/>
        </p:nvSpPr>
        <p:spPr>
          <a:xfrm>
            <a:off x="2024034" y="714356"/>
            <a:ext cx="7715304" cy="642942"/>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j-ea"/>
                <a:cs typeface="Tahoma" pitchFamily="34" charset="0"/>
              </a:rPr>
              <a:t>                                                                                                </a:t>
            </a:r>
          </a:p>
        </p:txBody>
      </p:sp>
      <p:pic>
        <p:nvPicPr>
          <p:cNvPr id="10" name="Grafik 9" descr="The image displays a list with measurements, specifically 2,834 square meters (m2) for HNF.&#10;&#10;KI-generierte Inhalte können fehlerhaft sein.">
            <a:extLst>
              <a:ext uri="{FF2B5EF4-FFF2-40B4-BE49-F238E27FC236}">
                <a16:creationId xmlns:a16="http://schemas.microsoft.com/office/drawing/2014/main" id="{0BC2B5A7-6325-D5A6-D6C2-2485AA6722B9}"/>
              </a:ext>
            </a:extLst>
          </p:cNvPr>
          <p:cNvPicPr>
            <a:picLocks noChangeAspect="1"/>
          </p:cNvPicPr>
          <p:nvPr/>
        </p:nvPicPr>
        <p:blipFill>
          <a:blip r:embed="rId4"/>
          <a:stretch>
            <a:fillRect/>
          </a:stretch>
        </p:blipFill>
        <p:spPr>
          <a:xfrm>
            <a:off x="479372" y="1341634"/>
            <a:ext cx="8872347" cy="640169"/>
          </a:xfrm>
          <a:prstGeom prst="rect">
            <a:avLst/>
          </a:prstGeom>
        </p:spPr>
      </p:pic>
      <p:pic>
        <p:nvPicPr>
          <p:cNvPr id="2" name="Grafik 1" descr="The image displays a table listing room dimensions, with a total area of 2,909 square meters.&#10;&#10;KI-generierte Inhalte können fehlerhaft sein.">
            <a:extLst>
              <a:ext uri="{FF2B5EF4-FFF2-40B4-BE49-F238E27FC236}">
                <a16:creationId xmlns:a16="http://schemas.microsoft.com/office/drawing/2014/main" id="{7ED32DFA-08E8-4438-6F5B-371F4BBF5E90}"/>
              </a:ext>
            </a:extLst>
          </p:cNvPr>
          <p:cNvPicPr>
            <a:picLocks noChangeAspect="1"/>
          </p:cNvPicPr>
          <p:nvPr/>
        </p:nvPicPr>
        <p:blipFill>
          <a:blip r:embed="rId5"/>
          <a:stretch>
            <a:fillRect/>
          </a:stretch>
        </p:blipFill>
        <p:spPr>
          <a:xfrm>
            <a:off x="479372" y="1317594"/>
            <a:ext cx="10440000" cy="664209"/>
          </a:xfrm>
          <a:prstGeom prst="rect">
            <a:avLst/>
          </a:prstGeom>
        </p:spPr>
      </p:pic>
      <p:pic>
        <p:nvPicPr>
          <p:cNvPr id="6" name="Grafik 5" descr="Zahnpflegebereich&#10;&#10;KI-generierte Inhalte können fehlerhaft sein.">
            <a:extLst>
              <a:ext uri="{FF2B5EF4-FFF2-40B4-BE49-F238E27FC236}">
                <a16:creationId xmlns:a16="http://schemas.microsoft.com/office/drawing/2014/main" id="{DC8D9B11-0780-ED52-DFE6-D2C811316783}"/>
              </a:ext>
            </a:extLst>
          </p:cNvPr>
          <p:cNvPicPr>
            <a:picLocks noChangeAspect="1"/>
          </p:cNvPicPr>
          <p:nvPr/>
        </p:nvPicPr>
        <p:blipFill>
          <a:blip r:embed="rId6"/>
          <a:stretch>
            <a:fillRect/>
          </a:stretch>
        </p:blipFill>
        <p:spPr>
          <a:xfrm>
            <a:off x="479372" y="2085746"/>
            <a:ext cx="10440000" cy="236183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3783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8988A-7470-5499-8CEB-B2F78A2C76B0}"/>
            </a:ext>
          </a:extLst>
        </p:cNvPr>
        <p:cNvGrpSpPr/>
        <p:nvPr/>
      </p:nvGrpSpPr>
      <p:grpSpPr>
        <a:xfrm>
          <a:off x="0" y="0"/>
          <a:ext cx="0" cy="0"/>
          <a:chOff x="0" y="0"/>
          <a:chExt cx="0" cy="0"/>
        </a:xfrm>
      </p:grpSpPr>
      <p:sp>
        <p:nvSpPr>
          <p:cNvPr id="9" name="Rectangle 3">
            <a:extLst>
              <a:ext uri="{FF2B5EF4-FFF2-40B4-BE49-F238E27FC236}">
                <a16:creationId xmlns:a16="http://schemas.microsoft.com/office/drawing/2014/main" id="{471C8D2C-F8D2-762F-A34F-E9442CF5523B}"/>
              </a:ext>
            </a:extLst>
          </p:cNvPr>
          <p:cNvSpPr txBox="1">
            <a:spLocks noChangeArrowheads="1"/>
          </p:cNvSpPr>
          <p:nvPr/>
        </p:nvSpPr>
        <p:spPr bwMode="auto">
          <a:xfrm>
            <a:off x="479376" y="548680"/>
            <a:ext cx="9793088" cy="58578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lvl="1">
              <a:tabLst>
                <a:tab pos="5715000" algn="l"/>
                <a:tab pos="7527925" algn="r"/>
              </a:tabLst>
              <a:defRPr/>
            </a:pPr>
            <a:r>
              <a:rPr lang="de-CH" sz="2400" b="1" dirty="0">
                <a:solidFill>
                  <a:prstClr val="black"/>
                </a:solidFill>
                <a:latin typeface="Arial" panose="020B0604020202020204" pitchFamily="34" charset="0"/>
                <a:cs typeface="Arial" panose="020B0604020202020204" pitchFamily="34" charset="0"/>
              </a:rPr>
              <a:t>Raumprogramm </a:t>
            </a:r>
            <a:r>
              <a:rPr lang="de-CH" sz="2400" dirty="0">
                <a:solidFill>
                  <a:prstClr val="black"/>
                </a:solidFill>
                <a:latin typeface="Arial" panose="020B0604020202020204" pitchFamily="34" charset="0"/>
                <a:cs typeface="Arial" panose="020B0604020202020204" pitchFamily="34" charset="0"/>
              </a:rPr>
              <a:t>–</a:t>
            </a:r>
            <a:r>
              <a:rPr lang="de-CH" sz="2400" b="1" dirty="0">
                <a:solidFill>
                  <a:prstClr val="black"/>
                </a:solidFill>
                <a:latin typeface="Arial" panose="020B0604020202020204" pitchFamily="34" charset="0"/>
                <a:cs typeface="Arial" panose="020B0604020202020204" pitchFamily="34" charset="0"/>
              </a:rPr>
              <a:t> </a:t>
            </a:r>
            <a:r>
              <a:rPr lang="de-CH" sz="2400" dirty="0"/>
              <a:t>Hauptnutzfläche (HNF)</a:t>
            </a:r>
            <a:endParaRPr kumimoji="0" lang="de-CH"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ts val="600"/>
              </a:spcBef>
              <a:spcAft>
                <a:spcPts val="600"/>
              </a:spcAft>
              <a:buClrTx/>
              <a:buSzTx/>
              <a:buFontTx/>
              <a:buNone/>
              <a:tabLst>
                <a:tab pos="7170738" algn="r"/>
              </a:tabLst>
              <a:defRPr/>
            </a:pPr>
            <a:endPar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Grafik 6" descr="balken-rot.jpg">
            <a:extLst>
              <a:ext uri="{FF2B5EF4-FFF2-40B4-BE49-F238E27FC236}">
                <a16:creationId xmlns:a16="http://schemas.microsoft.com/office/drawing/2014/main" id="{A27359B0-0761-8DAA-63C3-61467AA391C9}"/>
              </a:ext>
            </a:extLst>
          </p:cNvPr>
          <p:cNvPicPr>
            <a:picLocks noChangeAspect="1"/>
          </p:cNvPicPr>
          <p:nvPr/>
        </p:nvPicPr>
        <p:blipFill>
          <a:blip r:embed="rId3" cstate="print"/>
          <a:stretch>
            <a:fillRect/>
          </a:stretch>
        </p:blipFill>
        <p:spPr>
          <a:xfrm>
            <a:off x="1524000" y="1"/>
            <a:ext cx="9144000" cy="214291"/>
          </a:xfrm>
          <a:prstGeom prst="rect">
            <a:avLst/>
          </a:prstGeom>
        </p:spPr>
      </p:pic>
      <p:sp>
        <p:nvSpPr>
          <p:cNvPr id="4" name="Textplatzhalter 3">
            <a:extLst>
              <a:ext uri="{FF2B5EF4-FFF2-40B4-BE49-F238E27FC236}">
                <a16:creationId xmlns:a16="http://schemas.microsoft.com/office/drawing/2014/main" id="{62D4964C-DDE6-CD16-158C-B9EC34E152A6}"/>
              </a:ext>
            </a:extLst>
          </p:cNvPr>
          <p:cNvSpPr>
            <a:spLocks noGrp="1"/>
          </p:cNvSpPr>
          <p:nvPr>
            <p:ph type="body" sz="half" idx="2"/>
          </p:nvPr>
        </p:nvSpPr>
        <p:spPr>
          <a:xfrm>
            <a:off x="3524233" y="1285861"/>
            <a:ext cx="2071702" cy="428628"/>
          </a:xfrm>
        </p:spPr>
        <p:txBody>
          <a:bodyPr/>
          <a:lstStyle/>
          <a:p>
            <a:endParaRPr lang="de-CH" dirty="0"/>
          </a:p>
          <a:p>
            <a:endParaRPr lang="de-CH" dirty="0"/>
          </a:p>
        </p:txBody>
      </p:sp>
      <p:sp>
        <p:nvSpPr>
          <p:cNvPr id="8" name="Textfeld 7">
            <a:extLst>
              <a:ext uri="{FF2B5EF4-FFF2-40B4-BE49-F238E27FC236}">
                <a16:creationId xmlns:a16="http://schemas.microsoft.com/office/drawing/2014/main" id="{5188C1A4-0EEB-5640-103B-123294546262}"/>
              </a:ext>
            </a:extLst>
          </p:cNvPr>
          <p:cNvSpPr txBox="1"/>
          <p:nvPr/>
        </p:nvSpPr>
        <p:spPr>
          <a:xfrm>
            <a:off x="1881158" y="1714488"/>
            <a:ext cx="785818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rPr>
              <a:t> </a:t>
            </a:r>
          </a:p>
        </p:txBody>
      </p:sp>
      <p:sp>
        <p:nvSpPr>
          <p:cNvPr id="11" name="Titel 1">
            <a:extLst>
              <a:ext uri="{FF2B5EF4-FFF2-40B4-BE49-F238E27FC236}">
                <a16:creationId xmlns:a16="http://schemas.microsoft.com/office/drawing/2014/main" id="{23EE6D35-FF9B-1253-787E-0A443DFD98A7}"/>
              </a:ext>
            </a:extLst>
          </p:cNvPr>
          <p:cNvSpPr>
            <a:spLocks noGrp="1"/>
          </p:cNvSpPr>
          <p:nvPr/>
        </p:nvSpPr>
        <p:spPr>
          <a:xfrm>
            <a:off x="2024034" y="714356"/>
            <a:ext cx="7715304" cy="642942"/>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j-ea"/>
                <a:cs typeface="Tahoma" pitchFamily="34" charset="0"/>
              </a:rPr>
              <a:t>                                                                                                </a:t>
            </a:r>
          </a:p>
        </p:txBody>
      </p:sp>
      <p:pic>
        <p:nvPicPr>
          <p:cNvPr id="5" name="Grafik 4" descr="The image displays a list with measurements, specifically 2,834 square meters (m2) for HNF.&#10;&#10;KI-generierte Inhalte können fehlerhaft sein.">
            <a:extLst>
              <a:ext uri="{FF2B5EF4-FFF2-40B4-BE49-F238E27FC236}">
                <a16:creationId xmlns:a16="http://schemas.microsoft.com/office/drawing/2014/main" id="{95CFD3B8-116E-E70F-43A3-C9E62CB840FB}"/>
              </a:ext>
            </a:extLst>
          </p:cNvPr>
          <p:cNvPicPr>
            <a:picLocks noChangeAspect="1"/>
          </p:cNvPicPr>
          <p:nvPr/>
        </p:nvPicPr>
        <p:blipFill>
          <a:blip r:embed="rId4"/>
          <a:stretch>
            <a:fillRect/>
          </a:stretch>
        </p:blipFill>
        <p:spPr>
          <a:xfrm>
            <a:off x="479372" y="1341634"/>
            <a:ext cx="8872347" cy="640169"/>
          </a:xfrm>
          <a:prstGeom prst="rect">
            <a:avLst/>
          </a:prstGeom>
        </p:spPr>
      </p:pic>
      <p:pic>
        <p:nvPicPr>
          <p:cNvPr id="2" name="Grafik 1" descr="The image displays a table listing room dimensions, with a total area of 2,909 square meters.&#10;&#10;KI-generierte Inhalte können fehlerhaft sein.">
            <a:extLst>
              <a:ext uri="{FF2B5EF4-FFF2-40B4-BE49-F238E27FC236}">
                <a16:creationId xmlns:a16="http://schemas.microsoft.com/office/drawing/2014/main" id="{EC39A005-9B25-EA79-BD96-B53A8A88B815}"/>
              </a:ext>
            </a:extLst>
          </p:cNvPr>
          <p:cNvPicPr>
            <a:picLocks noChangeAspect="1"/>
          </p:cNvPicPr>
          <p:nvPr/>
        </p:nvPicPr>
        <p:blipFill>
          <a:blip r:embed="rId5"/>
          <a:stretch>
            <a:fillRect/>
          </a:stretch>
        </p:blipFill>
        <p:spPr>
          <a:xfrm>
            <a:off x="479372" y="1317594"/>
            <a:ext cx="10440000" cy="664209"/>
          </a:xfrm>
          <a:prstGeom prst="rect">
            <a:avLst/>
          </a:prstGeom>
        </p:spPr>
      </p:pic>
      <p:pic>
        <p:nvPicPr>
          <p:cNvPr id="10" name="Grafik 9" descr="The table lists various classroom areas and their respective quantities and sizes, including double kindergarten, main teaching room, group room, storage, teaching staff area, restroom, cleaning room, and outdoor equipment room.&#10;&#10;KI-generierte Inhalte können fehlerhaft sein.">
            <a:extLst>
              <a:ext uri="{FF2B5EF4-FFF2-40B4-BE49-F238E27FC236}">
                <a16:creationId xmlns:a16="http://schemas.microsoft.com/office/drawing/2014/main" id="{02E4A84E-2723-24E7-33A5-0CC5BE11A935}"/>
              </a:ext>
            </a:extLst>
          </p:cNvPr>
          <p:cNvPicPr>
            <a:picLocks noChangeAspect="1"/>
          </p:cNvPicPr>
          <p:nvPr/>
        </p:nvPicPr>
        <p:blipFill>
          <a:blip r:embed="rId6"/>
          <a:stretch>
            <a:fillRect/>
          </a:stretch>
        </p:blipFill>
        <p:spPr>
          <a:xfrm>
            <a:off x="477643" y="2048877"/>
            <a:ext cx="10440000" cy="30011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93074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5E667-D378-0DB8-A292-9136E0E17774}"/>
            </a:ext>
          </a:extLst>
        </p:cNvPr>
        <p:cNvGrpSpPr/>
        <p:nvPr/>
      </p:nvGrpSpPr>
      <p:grpSpPr>
        <a:xfrm>
          <a:off x="0" y="0"/>
          <a:ext cx="0" cy="0"/>
          <a:chOff x="0" y="0"/>
          <a:chExt cx="0" cy="0"/>
        </a:xfrm>
      </p:grpSpPr>
      <p:sp>
        <p:nvSpPr>
          <p:cNvPr id="9" name="Rectangle 3">
            <a:extLst>
              <a:ext uri="{FF2B5EF4-FFF2-40B4-BE49-F238E27FC236}">
                <a16:creationId xmlns:a16="http://schemas.microsoft.com/office/drawing/2014/main" id="{CCA0A500-E8F9-2C42-4A9C-5395EFA9D2C9}"/>
              </a:ext>
            </a:extLst>
          </p:cNvPr>
          <p:cNvSpPr txBox="1">
            <a:spLocks noChangeArrowheads="1"/>
          </p:cNvSpPr>
          <p:nvPr/>
        </p:nvSpPr>
        <p:spPr bwMode="auto">
          <a:xfrm>
            <a:off x="479376" y="548680"/>
            <a:ext cx="9793088" cy="58578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lvl="1">
              <a:tabLst>
                <a:tab pos="5715000" algn="l"/>
                <a:tab pos="7527925" algn="r"/>
              </a:tabLst>
              <a:defRPr/>
            </a:pPr>
            <a:r>
              <a:rPr lang="de-CH" sz="2400" b="1" dirty="0">
                <a:solidFill>
                  <a:prstClr val="black"/>
                </a:solidFill>
                <a:latin typeface="Arial" panose="020B0604020202020204" pitchFamily="34" charset="0"/>
                <a:cs typeface="Arial" panose="020B0604020202020204" pitchFamily="34" charset="0"/>
              </a:rPr>
              <a:t>Raumprogramm </a:t>
            </a:r>
            <a:r>
              <a:rPr lang="de-CH" sz="2400" dirty="0">
                <a:solidFill>
                  <a:prstClr val="black"/>
                </a:solidFill>
                <a:latin typeface="Arial" panose="020B0604020202020204" pitchFamily="34" charset="0"/>
                <a:cs typeface="Arial" panose="020B0604020202020204" pitchFamily="34" charset="0"/>
              </a:rPr>
              <a:t>–</a:t>
            </a:r>
            <a:r>
              <a:rPr lang="de-CH" sz="2400" b="1" dirty="0">
                <a:solidFill>
                  <a:prstClr val="black"/>
                </a:solidFill>
                <a:latin typeface="Arial" panose="020B0604020202020204" pitchFamily="34" charset="0"/>
                <a:cs typeface="Arial" panose="020B0604020202020204" pitchFamily="34" charset="0"/>
              </a:rPr>
              <a:t> </a:t>
            </a:r>
            <a:r>
              <a:rPr lang="de-CH" sz="2400" dirty="0"/>
              <a:t>Hauptnutzfläche (HNF)</a:t>
            </a:r>
            <a:endParaRPr lang="de-CH" sz="2400" b="1" dirty="0">
              <a:solidFill>
                <a:prstClr val="black"/>
              </a:solidFill>
              <a:latin typeface="Arial" panose="020B0604020202020204" pitchFamily="34" charset="0"/>
              <a:cs typeface="Arial" panose="020B0604020202020204" pitchFamily="34" charset="0"/>
            </a:endParaRPr>
          </a:p>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endParaRPr kumimoji="0" lang="de-CH"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ts val="600"/>
              </a:spcBef>
              <a:spcAft>
                <a:spcPts val="600"/>
              </a:spcAft>
              <a:buClrTx/>
              <a:buSzTx/>
              <a:buFontTx/>
              <a:buNone/>
              <a:tabLst>
                <a:tab pos="7170738" algn="r"/>
              </a:tabLst>
              <a:defRPr/>
            </a:pPr>
            <a:endPar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2" name="Grafik 11" descr="The image is a table or spreadsheet displaying the number of rooms and their respective capacities in different categories: Zusatzrￃﾤume (auxiliary rooms) have 745, Jugendraum (youth room) has 150, Kulturraum (cultural room) has 150, and ￃﾖffentliche Schutzplￃﾤtze (public protection spaces) has 445.&#10;&#10;KI-generierte Inhalte können fehlerhaft sein.">
            <a:extLst>
              <a:ext uri="{FF2B5EF4-FFF2-40B4-BE49-F238E27FC236}">
                <a16:creationId xmlns:a16="http://schemas.microsoft.com/office/drawing/2014/main" id="{C015DF45-23E0-A49A-1583-433BFB25A413}"/>
              </a:ext>
            </a:extLst>
          </p:cNvPr>
          <p:cNvPicPr>
            <a:picLocks noChangeAspect="1"/>
          </p:cNvPicPr>
          <p:nvPr/>
        </p:nvPicPr>
        <p:blipFill>
          <a:blip r:embed="rId3"/>
          <a:stretch>
            <a:fillRect/>
          </a:stretch>
        </p:blipFill>
        <p:spPr>
          <a:xfrm>
            <a:off x="491240" y="2084263"/>
            <a:ext cx="10440000" cy="1321085"/>
          </a:xfrm>
          <a:prstGeom prst="rect">
            <a:avLst/>
          </a:prstGeom>
        </p:spPr>
      </p:pic>
      <p:pic>
        <p:nvPicPr>
          <p:cNvPr id="2" name="Grafik 1" descr="The image displays a table listing room dimensions, with a total area of 2,909 square meters.&#10;&#10;KI-generierte Inhalte können fehlerhaft sein.">
            <a:extLst>
              <a:ext uri="{FF2B5EF4-FFF2-40B4-BE49-F238E27FC236}">
                <a16:creationId xmlns:a16="http://schemas.microsoft.com/office/drawing/2014/main" id="{801604E6-BD6C-814B-5B20-9AADE4B1F82D}"/>
              </a:ext>
            </a:extLst>
          </p:cNvPr>
          <p:cNvPicPr>
            <a:picLocks noChangeAspect="1"/>
          </p:cNvPicPr>
          <p:nvPr/>
        </p:nvPicPr>
        <p:blipFill>
          <a:blip r:embed="rId4"/>
          <a:stretch>
            <a:fillRect/>
          </a:stretch>
        </p:blipFill>
        <p:spPr>
          <a:xfrm>
            <a:off x="479372" y="1317594"/>
            <a:ext cx="10440000" cy="664209"/>
          </a:xfrm>
          <a:prstGeom prst="rect">
            <a:avLst/>
          </a:prstGeom>
        </p:spPr>
      </p:pic>
      <p:pic>
        <p:nvPicPr>
          <p:cNvPr id="7" name="Grafik 6" descr="balken-rot.jpg">
            <a:extLst>
              <a:ext uri="{FF2B5EF4-FFF2-40B4-BE49-F238E27FC236}">
                <a16:creationId xmlns:a16="http://schemas.microsoft.com/office/drawing/2014/main" id="{C03B5081-A411-3734-D3BB-CCFFD37A28E2}"/>
              </a:ext>
            </a:extLst>
          </p:cNvPr>
          <p:cNvPicPr>
            <a:picLocks noChangeAspect="1"/>
          </p:cNvPicPr>
          <p:nvPr/>
        </p:nvPicPr>
        <p:blipFill>
          <a:blip r:embed="rId5" cstate="print"/>
          <a:stretch>
            <a:fillRect/>
          </a:stretch>
        </p:blipFill>
        <p:spPr>
          <a:xfrm>
            <a:off x="1524000" y="1"/>
            <a:ext cx="9144000" cy="214291"/>
          </a:xfrm>
          <a:prstGeom prst="rect">
            <a:avLst/>
          </a:prstGeom>
        </p:spPr>
      </p:pic>
      <p:sp>
        <p:nvSpPr>
          <p:cNvPr id="4" name="Textplatzhalter 3">
            <a:extLst>
              <a:ext uri="{FF2B5EF4-FFF2-40B4-BE49-F238E27FC236}">
                <a16:creationId xmlns:a16="http://schemas.microsoft.com/office/drawing/2014/main" id="{0FF623B9-D6EC-CBE7-3FC3-A0510D8709DB}"/>
              </a:ext>
            </a:extLst>
          </p:cNvPr>
          <p:cNvSpPr>
            <a:spLocks noGrp="1"/>
          </p:cNvSpPr>
          <p:nvPr>
            <p:ph type="body" sz="half" idx="2"/>
          </p:nvPr>
        </p:nvSpPr>
        <p:spPr>
          <a:xfrm>
            <a:off x="3524233" y="1285861"/>
            <a:ext cx="2071702" cy="428628"/>
          </a:xfrm>
        </p:spPr>
        <p:txBody>
          <a:bodyPr/>
          <a:lstStyle/>
          <a:p>
            <a:endParaRPr lang="de-CH" dirty="0"/>
          </a:p>
          <a:p>
            <a:endParaRPr lang="de-CH" dirty="0"/>
          </a:p>
        </p:txBody>
      </p:sp>
      <p:sp>
        <p:nvSpPr>
          <p:cNvPr id="8" name="Textfeld 7">
            <a:extLst>
              <a:ext uri="{FF2B5EF4-FFF2-40B4-BE49-F238E27FC236}">
                <a16:creationId xmlns:a16="http://schemas.microsoft.com/office/drawing/2014/main" id="{5B00496D-F94D-581D-1AA1-091BC00BFF35}"/>
              </a:ext>
            </a:extLst>
          </p:cNvPr>
          <p:cNvSpPr txBox="1"/>
          <p:nvPr/>
        </p:nvSpPr>
        <p:spPr>
          <a:xfrm>
            <a:off x="1881158" y="1714488"/>
            <a:ext cx="785818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rPr>
              <a:t> </a:t>
            </a:r>
          </a:p>
        </p:txBody>
      </p:sp>
      <p:sp>
        <p:nvSpPr>
          <p:cNvPr id="11" name="Titel 1">
            <a:extLst>
              <a:ext uri="{FF2B5EF4-FFF2-40B4-BE49-F238E27FC236}">
                <a16:creationId xmlns:a16="http://schemas.microsoft.com/office/drawing/2014/main" id="{5960A262-9F1F-640B-BF4F-222EA40F86ED}"/>
              </a:ext>
            </a:extLst>
          </p:cNvPr>
          <p:cNvSpPr>
            <a:spLocks noGrp="1"/>
          </p:cNvSpPr>
          <p:nvPr/>
        </p:nvSpPr>
        <p:spPr>
          <a:xfrm>
            <a:off x="2024034" y="714356"/>
            <a:ext cx="7715304" cy="642942"/>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j-ea"/>
                <a:cs typeface="Tahoma" pitchFamily="34" charset="0"/>
              </a:rPr>
              <a:t>                                                                                                </a:t>
            </a:r>
          </a:p>
        </p:txBody>
      </p:sp>
      <p:pic>
        <p:nvPicPr>
          <p:cNvPr id="3" name="Grafik 2" descr="The image depicts a neatly arranged row of compact, white metal bunk beds in a well-organized, plain-colored room.&#10;&#10;KI-generierte Inhalte können fehlerhaft sein.">
            <a:extLst>
              <a:ext uri="{FF2B5EF4-FFF2-40B4-BE49-F238E27FC236}">
                <a16:creationId xmlns:a16="http://schemas.microsoft.com/office/drawing/2014/main" id="{7FAE6C2B-B044-1A56-568D-16EB603083D5}"/>
              </a:ext>
            </a:extLst>
          </p:cNvPr>
          <p:cNvPicPr>
            <a:picLocks noChangeAspect="1"/>
          </p:cNvPicPr>
          <p:nvPr/>
        </p:nvPicPr>
        <p:blipFill>
          <a:blip r:embed="rId6"/>
          <a:stretch>
            <a:fillRect/>
          </a:stretch>
        </p:blipFill>
        <p:spPr>
          <a:xfrm>
            <a:off x="5052219" y="3719630"/>
            <a:ext cx="3357206" cy="2520000"/>
          </a:xfrm>
          <a:prstGeom prst="rect">
            <a:avLst/>
          </a:prstGeom>
          <a:ln w="6350">
            <a:solidFill>
              <a:schemeClr val="bg1">
                <a:lumMod val="50000"/>
              </a:schemeClr>
            </a:solidFill>
          </a:ln>
          <a:effectLst>
            <a:outerShdw blurRad="50800" dist="38100" dir="2700000" algn="tl" rotWithShape="0">
              <a:prstClr val="black">
                <a:alpha val="40000"/>
              </a:prstClr>
            </a:outerShdw>
          </a:effectLst>
        </p:spPr>
      </p:pic>
      <p:pic>
        <p:nvPicPr>
          <p:cNvPr id="13" name="Grafik 12" descr="The image depicts a cozy, well-lit bar with a circular seating arrangement, bar counter, and ambient lighting effects, enhancing the vibrant atmosphere.&#10;&#10;KI-generierte Inhalte können fehlerhaft sein.">
            <a:extLst>
              <a:ext uri="{FF2B5EF4-FFF2-40B4-BE49-F238E27FC236}">
                <a16:creationId xmlns:a16="http://schemas.microsoft.com/office/drawing/2014/main" id="{977243F8-FA35-C4EB-A9CB-3201C57C1C65}"/>
              </a:ext>
            </a:extLst>
          </p:cNvPr>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a:xfrm>
            <a:off x="1055440" y="3717032"/>
            <a:ext cx="3357206" cy="2520000"/>
          </a:xfrm>
          <a:prstGeom prst="rect">
            <a:avLst/>
          </a:prstGeom>
          <a:ln w="6350">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05945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625D3-F26A-639A-225E-17D98AFAFDBC}"/>
            </a:ext>
          </a:extLst>
        </p:cNvPr>
        <p:cNvGrpSpPr/>
        <p:nvPr/>
      </p:nvGrpSpPr>
      <p:grpSpPr>
        <a:xfrm>
          <a:off x="0" y="0"/>
          <a:ext cx="0" cy="0"/>
          <a:chOff x="0" y="0"/>
          <a:chExt cx="0" cy="0"/>
        </a:xfrm>
      </p:grpSpPr>
      <p:sp>
        <p:nvSpPr>
          <p:cNvPr id="9" name="Rectangle 3">
            <a:extLst>
              <a:ext uri="{FF2B5EF4-FFF2-40B4-BE49-F238E27FC236}">
                <a16:creationId xmlns:a16="http://schemas.microsoft.com/office/drawing/2014/main" id="{2FBA8080-3312-6901-8EBA-1EDADC266FF2}"/>
              </a:ext>
            </a:extLst>
          </p:cNvPr>
          <p:cNvSpPr txBox="1">
            <a:spLocks noChangeArrowheads="1"/>
          </p:cNvSpPr>
          <p:nvPr/>
        </p:nvSpPr>
        <p:spPr bwMode="auto">
          <a:xfrm>
            <a:off x="488370" y="500089"/>
            <a:ext cx="9793088" cy="58578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r>
              <a:rPr kumimoji="0" lang="de-CH"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Raumprogramm </a:t>
            </a:r>
            <a:r>
              <a:rPr kumimoji="0" lang="de-CH" sz="2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Nebennutzfläche (NNF)</a:t>
            </a:r>
            <a:r>
              <a:rPr kumimoji="0" lang="de-CH"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endParaRPr kumimoji="0" lang="de-CH"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R="0" lvl="0" algn="l" defTabSz="914400" rtl="0" eaLnBrk="0" fontAlgn="base" latinLnBrk="0" hangingPunct="0">
              <a:lnSpc>
                <a:spcPct val="100000"/>
              </a:lnSpc>
              <a:spcBef>
                <a:spcPts val="600"/>
              </a:spcBef>
              <a:spcAft>
                <a:spcPts val="600"/>
              </a:spcAft>
              <a:buClrTx/>
              <a:buSzTx/>
              <a:tabLst>
                <a:tab pos="7170738" algn="r"/>
              </a:tabLst>
              <a:defRPr/>
            </a:pPr>
            <a:endPar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Grafik 6" descr="balken-rot.jpg">
            <a:extLst>
              <a:ext uri="{FF2B5EF4-FFF2-40B4-BE49-F238E27FC236}">
                <a16:creationId xmlns:a16="http://schemas.microsoft.com/office/drawing/2014/main" id="{DB31A55D-BD7F-3CD2-990A-8611A8107A63}"/>
              </a:ext>
            </a:extLst>
          </p:cNvPr>
          <p:cNvPicPr>
            <a:picLocks noChangeAspect="1"/>
          </p:cNvPicPr>
          <p:nvPr/>
        </p:nvPicPr>
        <p:blipFill>
          <a:blip r:embed="rId3" cstate="print"/>
          <a:stretch>
            <a:fillRect/>
          </a:stretch>
        </p:blipFill>
        <p:spPr>
          <a:xfrm>
            <a:off x="1524000" y="1"/>
            <a:ext cx="9144000" cy="214291"/>
          </a:xfrm>
          <a:prstGeom prst="rect">
            <a:avLst/>
          </a:prstGeom>
        </p:spPr>
      </p:pic>
      <p:sp>
        <p:nvSpPr>
          <p:cNvPr id="4" name="Textplatzhalter 3">
            <a:extLst>
              <a:ext uri="{FF2B5EF4-FFF2-40B4-BE49-F238E27FC236}">
                <a16:creationId xmlns:a16="http://schemas.microsoft.com/office/drawing/2014/main" id="{850DEBA1-1021-B537-7C61-6276C6D29054}"/>
              </a:ext>
            </a:extLst>
          </p:cNvPr>
          <p:cNvSpPr>
            <a:spLocks noGrp="1"/>
          </p:cNvSpPr>
          <p:nvPr>
            <p:ph type="body" sz="half" idx="2"/>
          </p:nvPr>
        </p:nvSpPr>
        <p:spPr>
          <a:xfrm>
            <a:off x="3524233" y="1285861"/>
            <a:ext cx="2071702" cy="428628"/>
          </a:xfrm>
        </p:spPr>
        <p:txBody>
          <a:bodyPr/>
          <a:lstStyle/>
          <a:p>
            <a:endParaRPr lang="de-CH" dirty="0"/>
          </a:p>
          <a:p>
            <a:endParaRPr lang="de-CH" dirty="0"/>
          </a:p>
        </p:txBody>
      </p:sp>
      <p:sp>
        <p:nvSpPr>
          <p:cNvPr id="8" name="Textfeld 7">
            <a:extLst>
              <a:ext uri="{FF2B5EF4-FFF2-40B4-BE49-F238E27FC236}">
                <a16:creationId xmlns:a16="http://schemas.microsoft.com/office/drawing/2014/main" id="{A45B0EA9-5DEA-2DEC-8DB0-DFCA09C9185D}"/>
              </a:ext>
            </a:extLst>
          </p:cNvPr>
          <p:cNvSpPr txBox="1"/>
          <p:nvPr/>
        </p:nvSpPr>
        <p:spPr>
          <a:xfrm>
            <a:off x="1881158" y="1714488"/>
            <a:ext cx="785818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rPr>
              <a:t> </a:t>
            </a:r>
          </a:p>
        </p:txBody>
      </p:sp>
      <p:sp>
        <p:nvSpPr>
          <p:cNvPr id="11" name="Titel 1">
            <a:extLst>
              <a:ext uri="{FF2B5EF4-FFF2-40B4-BE49-F238E27FC236}">
                <a16:creationId xmlns:a16="http://schemas.microsoft.com/office/drawing/2014/main" id="{E1DE6101-CCF9-DB31-B637-05697926FA4D}"/>
              </a:ext>
            </a:extLst>
          </p:cNvPr>
          <p:cNvSpPr>
            <a:spLocks noGrp="1"/>
          </p:cNvSpPr>
          <p:nvPr/>
        </p:nvSpPr>
        <p:spPr>
          <a:xfrm>
            <a:off x="2024034" y="714356"/>
            <a:ext cx="7715304" cy="642942"/>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j-ea"/>
                <a:cs typeface="Tahoma" pitchFamily="34" charset="0"/>
              </a:rPr>
              <a:t>                                                                                                </a:t>
            </a:r>
          </a:p>
        </p:txBody>
      </p:sp>
      <p:pic>
        <p:nvPicPr>
          <p:cNvPr id="6" name="Grafik 5" descr="The image displays a table with a breakdown of total square meters (mￂﾲ) for different categories, including 'Raum' (Space), 'Anzahl' (Number), 'mￂﾲ/Raum' (mￂﾲ per Space), 'Total mￂﾲ' (Total mￂﾲ), and 'NNF' (New Net Floor Area), with the infrastructure and technical details listed.&#10;&#10;KI-generierte Inhalte können fehlerhaft sein.">
            <a:extLst>
              <a:ext uri="{FF2B5EF4-FFF2-40B4-BE49-F238E27FC236}">
                <a16:creationId xmlns:a16="http://schemas.microsoft.com/office/drawing/2014/main" id="{D8479AB5-1FFB-4469-5F3C-63E14F72BC3B}"/>
              </a:ext>
            </a:extLst>
          </p:cNvPr>
          <p:cNvPicPr>
            <a:picLocks noChangeAspect="1"/>
          </p:cNvPicPr>
          <p:nvPr/>
        </p:nvPicPr>
        <p:blipFill>
          <a:blip r:embed="rId4"/>
          <a:stretch>
            <a:fillRect/>
          </a:stretch>
        </p:blipFill>
        <p:spPr>
          <a:xfrm>
            <a:off x="540410" y="1310681"/>
            <a:ext cx="10440000" cy="966191"/>
          </a:xfrm>
          <a:prstGeom prst="rect">
            <a:avLst/>
          </a:prstGeom>
        </p:spPr>
      </p:pic>
      <p:pic>
        <p:nvPicPr>
          <p:cNvPr id="13" name="Grafik 12" descr="Entsorgung&#10;&#10;KI-generierte Inhalte können fehlerhaft sein.">
            <a:extLst>
              <a:ext uri="{FF2B5EF4-FFF2-40B4-BE49-F238E27FC236}">
                <a16:creationId xmlns:a16="http://schemas.microsoft.com/office/drawing/2014/main" id="{0953ECAE-F1B5-BE16-98DE-5B37FD0E3D3D}"/>
              </a:ext>
            </a:extLst>
          </p:cNvPr>
          <p:cNvPicPr>
            <a:picLocks noChangeAspect="1"/>
          </p:cNvPicPr>
          <p:nvPr/>
        </p:nvPicPr>
        <p:blipFill>
          <a:blip r:embed="rId5"/>
          <a:stretch>
            <a:fillRect/>
          </a:stretch>
        </p:blipFill>
        <p:spPr>
          <a:xfrm>
            <a:off x="540410" y="2400396"/>
            <a:ext cx="10440000" cy="2024779"/>
          </a:xfrm>
          <a:prstGeom prst="rect">
            <a:avLst/>
          </a:prstGeom>
          <a:effectLst>
            <a:outerShdw blurRad="50800" dist="38100" dir="2700000" algn="tl" rotWithShape="0">
              <a:prstClr val="black">
                <a:alpha val="40000"/>
              </a:prstClr>
            </a:outerShdw>
          </a:effectLst>
        </p:spPr>
      </p:pic>
      <p:pic>
        <p:nvPicPr>
          <p:cNvPr id="15" name="Grafik 14" descr="7&#10;&#10;KI-generierte Inhalte können fehlerhaft sein.">
            <a:extLst>
              <a:ext uri="{FF2B5EF4-FFF2-40B4-BE49-F238E27FC236}">
                <a16:creationId xmlns:a16="http://schemas.microsoft.com/office/drawing/2014/main" id="{865B3BC6-B816-8264-3343-829857AE627D}"/>
              </a:ext>
            </a:extLst>
          </p:cNvPr>
          <p:cNvPicPr>
            <a:picLocks noChangeAspect="1"/>
          </p:cNvPicPr>
          <p:nvPr/>
        </p:nvPicPr>
        <p:blipFill>
          <a:blip r:embed="rId6"/>
          <a:stretch>
            <a:fillRect/>
          </a:stretch>
        </p:blipFill>
        <p:spPr>
          <a:xfrm>
            <a:off x="540852" y="4593706"/>
            <a:ext cx="10440000" cy="6812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26010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4A869-93D8-4F6F-787A-94D304E4916F}"/>
            </a:ext>
          </a:extLst>
        </p:cNvPr>
        <p:cNvGrpSpPr/>
        <p:nvPr/>
      </p:nvGrpSpPr>
      <p:grpSpPr>
        <a:xfrm>
          <a:off x="0" y="0"/>
          <a:ext cx="0" cy="0"/>
          <a:chOff x="0" y="0"/>
          <a:chExt cx="0" cy="0"/>
        </a:xfrm>
      </p:grpSpPr>
      <p:pic>
        <p:nvPicPr>
          <p:cNvPr id="10" name="Grafik 9" descr="The text appears to be a list or table from a conceptual design or plan for a school, detailing various infrastructure elements such as entrances, corridors, lifts, and a cafeteria.&#10;&#10;KI-generierte Inhalte können fehlerhaft sein.">
            <a:extLst>
              <a:ext uri="{FF2B5EF4-FFF2-40B4-BE49-F238E27FC236}">
                <a16:creationId xmlns:a16="http://schemas.microsoft.com/office/drawing/2014/main" id="{38A8B627-0B78-4D39-466E-237FE04856C6}"/>
              </a:ext>
            </a:extLst>
          </p:cNvPr>
          <p:cNvPicPr>
            <a:picLocks noChangeAspect="1"/>
          </p:cNvPicPr>
          <p:nvPr/>
        </p:nvPicPr>
        <p:blipFill>
          <a:blip r:embed="rId3"/>
          <a:stretch>
            <a:fillRect/>
          </a:stretch>
        </p:blipFill>
        <p:spPr>
          <a:xfrm>
            <a:off x="540410" y="3907345"/>
            <a:ext cx="10440000" cy="2021198"/>
          </a:xfrm>
          <a:prstGeom prst="rect">
            <a:avLst/>
          </a:prstGeom>
          <a:effectLst>
            <a:outerShdw blurRad="50800" dist="38100" dir="2700000" algn="tl" rotWithShape="0">
              <a:prstClr val="black">
                <a:alpha val="40000"/>
              </a:prstClr>
            </a:outerShdw>
          </a:effectLst>
        </p:spPr>
      </p:pic>
      <p:sp>
        <p:nvSpPr>
          <p:cNvPr id="9" name="Rectangle 3">
            <a:extLst>
              <a:ext uri="{FF2B5EF4-FFF2-40B4-BE49-F238E27FC236}">
                <a16:creationId xmlns:a16="http://schemas.microsoft.com/office/drawing/2014/main" id="{B736A089-E585-B7D3-3B1B-5D31F4C185BF}"/>
              </a:ext>
            </a:extLst>
          </p:cNvPr>
          <p:cNvSpPr txBox="1">
            <a:spLocks noChangeArrowheads="1"/>
          </p:cNvSpPr>
          <p:nvPr/>
        </p:nvSpPr>
        <p:spPr bwMode="auto">
          <a:xfrm>
            <a:off x="488370" y="500089"/>
            <a:ext cx="9793088" cy="58578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r>
              <a:rPr kumimoji="0" lang="de-CH"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Raumprogramm </a:t>
            </a:r>
            <a:r>
              <a:rPr kumimoji="0" lang="de-CH" sz="2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Nebennutzfläche (NNF)</a:t>
            </a:r>
            <a:r>
              <a:rPr kumimoji="0" lang="de-CH"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endParaRPr kumimoji="0" lang="de-CH"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R="0" lvl="0" algn="l" defTabSz="914400" rtl="0" eaLnBrk="0" fontAlgn="base" latinLnBrk="0" hangingPunct="0">
              <a:lnSpc>
                <a:spcPct val="100000"/>
              </a:lnSpc>
              <a:spcBef>
                <a:spcPts val="600"/>
              </a:spcBef>
              <a:spcAft>
                <a:spcPts val="600"/>
              </a:spcAft>
              <a:buClrTx/>
              <a:buSzTx/>
              <a:tabLst>
                <a:tab pos="7170738" algn="r"/>
              </a:tabLst>
              <a:defRPr/>
            </a:pPr>
            <a:endPar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Grafik 6" descr="balken-rot.jpg">
            <a:extLst>
              <a:ext uri="{FF2B5EF4-FFF2-40B4-BE49-F238E27FC236}">
                <a16:creationId xmlns:a16="http://schemas.microsoft.com/office/drawing/2014/main" id="{FE7D9C01-1510-C8FC-CDB8-581FE50D75E5}"/>
              </a:ext>
            </a:extLst>
          </p:cNvPr>
          <p:cNvPicPr>
            <a:picLocks noChangeAspect="1"/>
          </p:cNvPicPr>
          <p:nvPr/>
        </p:nvPicPr>
        <p:blipFill>
          <a:blip r:embed="rId4" cstate="print"/>
          <a:stretch>
            <a:fillRect/>
          </a:stretch>
        </p:blipFill>
        <p:spPr>
          <a:xfrm>
            <a:off x="1524000" y="1"/>
            <a:ext cx="9144000" cy="214291"/>
          </a:xfrm>
          <a:prstGeom prst="rect">
            <a:avLst/>
          </a:prstGeom>
        </p:spPr>
      </p:pic>
      <p:sp>
        <p:nvSpPr>
          <p:cNvPr id="4" name="Textplatzhalter 3">
            <a:extLst>
              <a:ext uri="{FF2B5EF4-FFF2-40B4-BE49-F238E27FC236}">
                <a16:creationId xmlns:a16="http://schemas.microsoft.com/office/drawing/2014/main" id="{B3738A17-D6DE-FBD0-9739-F9DD075128C7}"/>
              </a:ext>
            </a:extLst>
          </p:cNvPr>
          <p:cNvSpPr>
            <a:spLocks noGrp="1"/>
          </p:cNvSpPr>
          <p:nvPr>
            <p:ph type="body" sz="half" idx="2"/>
          </p:nvPr>
        </p:nvSpPr>
        <p:spPr>
          <a:xfrm>
            <a:off x="3524233" y="1285861"/>
            <a:ext cx="2071702" cy="428628"/>
          </a:xfrm>
        </p:spPr>
        <p:txBody>
          <a:bodyPr/>
          <a:lstStyle/>
          <a:p>
            <a:endParaRPr lang="de-CH" dirty="0"/>
          </a:p>
          <a:p>
            <a:endParaRPr lang="de-CH" dirty="0"/>
          </a:p>
        </p:txBody>
      </p:sp>
      <p:sp>
        <p:nvSpPr>
          <p:cNvPr id="8" name="Textfeld 7">
            <a:extLst>
              <a:ext uri="{FF2B5EF4-FFF2-40B4-BE49-F238E27FC236}">
                <a16:creationId xmlns:a16="http://schemas.microsoft.com/office/drawing/2014/main" id="{6784C3D2-FBF3-E75E-FBFC-02F6E9872592}"/>
              </a:ext>
            </a:extLst>
          </p:cNvPr>
          <p:cNvSpPr txBox="1"/>
          <p:nvPr/>
        </p:nvSpPr>
        <p:spPr>
          <a:xfrm>
            <a:off x="1881158" y="1714488"/>
            <a:ext cx="785818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rPr>
              <a:t> </a:t>
            </a:r>
          </a:p>
        </p:txBody>
      </p:sp>
      <p:sp>
        <p:nvSpPr>
          <p:cNvPr id="11" name="Titel 1">
            <a:extLst>
              <a:ext uri="{FF2B5EF4-FFF2-40B4-BE49-F238E27FC236}">
                <a16:creationId xmlns:a16="http://schemas.microsoft.com/office/drawing/2014/main" id="{1F2EAAC8-7538-7CF5-2116-764AB7228883}"/>
              </a:ext>
            </a:extLst>
          </p:cNvPr>
          <p:cNvSpPr>
            <a:spLocks noGrp="1"/>
          </p:cNvSpPr>
          <p:nvPr/>
        </p:nvSpPr>
        <p:spPr>
          <a:xfrm>
            <a:off x="2024034" y="714356"/>
            <a:ext cx="7715304" cy="642942"/>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j-ea"/>
                <a:cs typeface="Tahoma" pitchFamily="34" charset="0"/>
              </a:rPr>
              <a:t>                                                                                                </a:t>
            </a:r>
          </a:p>
        </p:txBody>
      </p:sp>
      <p:pic>
        <p:nvPicPr>
          <p:cNvPr id="6" name="Grafik 5" descr="The image displays a table with a breakdown of total square meters (mￂﾲ) for different categories, including 'Raum' (Space), 'Anzahl' (Number), 'mￂﾲ/Raum' (mￂﾲ per Space), 'Total mￂﾲ' (Total mￂﾲ), and 'NNF' (New Net Floor Area), with the infrastructure and technical details listed.&#10;&#10;KI-generierte Inhalte können fehlerhaft sein.">
            <a:extLst>
              <a:ext uri="{FF2B5EF4-FFF2-40B4-BE49-F238E27FC236}">
                <a16:creationId xmlns:a16="http://schemas.microsoft.com/office/drawing/2014/main" id="{26E028BB-9D13-E526-A54F-E08334700CD4}"/>
              </a:ext>
            </a:extLst>
          </p:cNvPr>
          <p:cNvPicPr>
            <a:picLocks noChangeAspect="1"/>
          </p:cNvPicPr>
          <p:nvPr/>
        </p:nvPicPr>
        <p:blipFill>
          <a:blip r:embed="rId5"/>
          <a:stretch>
            <a:fillRect/>
          </a:stretch>
        </p:blipFill>
        <p:spPr>
          <a:xfrm>
            <a:off x="540410" y="1310681"/>
            <a:ext cx="10440000" cy="966191"/>
          </a:xfrm>
          <a:prstGeom prst="rect">
            <a:avLst/>
          </a:prstGeom>
        </p:spPr>
      </p:pic>
      <p:pic>
        <p:nvPicPr>
          <p:cNvPr id="3" name="Grafik 2" descr="The image is a table displaying various sanitary areas in a school, including restrooms, toilets, and showers, with numbers indicating their count and categorization.&#10;&#10;KI-generierte Inhalte können fehlerhaft sein.">
            <a:extLst>
              <a:ext uri="{FF2B5EF4-FFF2-40B4-BE49-F238E27FC236}">
                <a16:creationId xmlns:a16="http://schemas.microsoft.com/office/drawing/2014/main" id="{0E9D0817-18C4-2E44-F3AA-67600039455D}"/>
              </a:ext>
            </a:extLst>
          </p:cNvPr>
          <p:cNvPicPr>
            <a:picLocks noChangeAspect="1"/>
          </p:cNvPicPr>
          <p:nvPr/>
        </p:nvPicPr>
        <p:blipFill>
          <a:blip r:embed="rId6"/>
          <a:stretch>
            <a:fillRect/>
          </a:stretch>
        </p:blipFill>
        <p:spPr>
          <a:xfrm>
            <a:off x="540410" y="2389315"/>
            <a:ext cx="10440000" cy="13156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95025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5EADA-CB08-E730-BC7C-A57AC3BCC282}"/>
            </a:ext>
          </a:extLst>
        </p:cNvPr>
        <p:cNvGrpSpPr/>
        <p:nvPr/>
      </p:nvGrpSpPr>
      <p:grpSpPr>
        <a:xfrm>
          <a:off x="0" y="0"/>
          <a:ext cx="0" cy="0"/>
          <a:chOff x="0" y="0"/>
          <a:chExt cx="0" cy="0"/>
        </a:xfrm>
      </p:grpSpPr>
      <p:pic>
        <p:nvPicPr>
          <p:cNvPr id="6" name="Grafik 5" descr="The image displays a table or form with columns for 'Aussenraum', 'Anzahl', and 'm2', listing a total of 440 square meters of external or open spaces.&#10;&#10;KI-generierte Inhalte können fehlerhaft sein.">
            <a:extLst>
              <a:ext uri="{FF2B5EF4-FFF2-40B4-BE49-F238E27FC236}">
                <a16:creationId xmlns:a16="http://schemas.microsoft.com/office/drawing/2014/main" id="{ACA19FED-B56B-86EC-9DA2-9EA79BA92454}"/>
              </a:ext>
            </a:extLst>
          </p:cNvPr>
          <p:cNvPicPr>
            <a:picLocks noChangeAspect="1"/>
          </p:cNvPicPr>
          <p:nvPr/>
        </p:nvPicPr>
        <p:blipFill>
          <a:blip r:embed="rId3"/>
          <a:stretch>
            <a:fillRect/>
          </a:stretch>
        </p:blipFill>
        <p:spPr>
          <a:xfrm>
            <a:off x="479376" y="1268760"/>
            <a:ext cx="10440000" cy="691448"/>
          </a:xfrm>
          <a:prstGeom prst="rect">
            <a:avLst/>
          </a:prstGeom>
        </p:spPr>
      </p:pic>
      <p:sp>
        <p:nvSpPr>
          <p:cNvPr id="9" name="Rectangle 3">
            <a:extLst>
              <a:ext uri="{FF2B5EF4-FFF2-40B4-BE49-F238E27FC236}">
                <a16:creationId xmlns:a16="http://schemas.microsoft.com/office/drawing/2014/main" id="{3C9FECC9-4CC2-9F43-3E90-003BF94E7583}"/>
              </a:ext>
            </a:extLst>
          </p:cNvPr>
          <p:cNvSpPr txBox="1">
            <a:spLocks noChangeArrowheads="1"/>
          </p:cNvSpPr>
          <p:nvPr/>
        </p:nvSpPr>
        <p:spPr bwMode="auto">
          <a:xfrm>
            <a:off x="479376" y="548680"/>
            <a:ext cx="9793088" cy="58578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r>
              <a:rPr kumimoji="0" lang="de-CH"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Raumprogramm </a:t>
            </a:r>
            <a:r>
              <a:rPr kumimoji="0" lang="de-CH" sz="2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Aussenraum / Freiflächen</a:t>
            </a:r>
          </a:p>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endParaRPr kumimoji="0" lang="de-CH"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ts val="600"/>
              </a:spcBef>
              <a:spcAft>
                <a:spcPts val="600"/>
              </a:spcAft>
              <a:buClrTx/>
              <a:buSzTx/>
              <a:buFontTx/>
              <a:buNone/>
              <a:tabLst>
                <a:tab pos="7170738" algn="r"/>
              </a:tabLst>
              <a:defRPr/>
            </a:pPr>
            <a:endPar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Grafik 6" descr="balken-rot.jpg">
            <a:extLst>
              <a:ext uri="{FF2B5EF4-FFF2-40B4-BE49-F238E27FC236}">
                <a16:creationId xmlns:a16="http://schemas.microsoft.com/office/drawing/2014/main" id="{F821F015-1A53-2344-2738-74068828C0D1}"/>
              </a:ext>
            </a:extLst>
          </p:cNvPr>
          <p:cNvPicPr>
            <a:picLocks noChangeAspect="1"/>
          </p:cNvPicPr>
          <p:nvPr/>
        </p:nvPicPr>
        <p:blipFill>
          <a:blip r:embed="rId4" cstate="print"/>
          <a:stretch>
            <a:fillRect/>
          </a:stretch>
        </p:blipFill>
        <p:spPr>
          <a:xfrm>
            <a:off x="1524000" y="1"/>
            <a:ext cx="9144000" cy="214291"/>
          </a:xfrm>
          <a:prstGeom prst="rect">
            <a:avLst/>
          </a:prstGeom>
        </p:spPr>
      </p:pic>
      <p:sp>
        <p:nvSpPr>
          <p:cNvPr id="4" name="Textplatzhalter 3">
            <a:extLst>
              <a:ext uri="{FF2B5EF4-FFF2-40B4-BE49-F238E27FC236}">
                <a16:creationId xmlns:a16="http://schemas.microsoft.com/office/drawing/2014/main" id="{C1EF8013-A88F-23C9-525D-8AF2B91E3718}"/>
              </a:ext>
            </a:extLst>
          </p:cNvPr>
          <p:cNvSpPr>
            <a:spLocks noGrp="1"/>
          </p:cNvSpPr>
          <p:nvPr>
            <p:ph type="body" sz="half" idx="2"/>
          </p:nvPr>
        </p:nvSpPr>
        <p:spPr>
          <a:xfrm>
            <a:off x="3524233" y="1285861"/>
            <a:ext cx="2071702" cy="428628"/>
          </a:xfrm>
        </p:spPr>
        <p:txBody>
          <a:bodyPr/>
          <a:lstStyle/>
          <a:p>
            <a:endParaRPr lang="de-CH" dirty="0"/>
          </a:p>
          <a:p>
            <a:endParaRPr lang="de-CH" dirty="0"/>
          </a:p>
        </p:txBody>
      </p:sp>
      <p:sp>
        <p:nvSpPr>
          <p:cNvPr id="8" name="Textfeld 7">
            <a:extLst>
              <a:ext uri="{FF2B5EF4-FFF2-40B4-BE49-F238E27FC236}">
                <a16:creationId xmlns:a16="http://schemas.microsoft.com/office/drawing/2014/main" id="{D2D8EF2F-5BD1-BE5B-2019-4E64E89BDF14}"/>
              </a:ext>
            </a:extLst>
          </p:cNvPr>
          <p:cNvSpPr txBox="1"/>
          <p:nvPr/>
        </p:nvSpPr>
        <p:spPr>
          <a:xfrm>
            <a:off x="1881158" y="1714488"/>
            <a:ext cx="785818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rPr>
              <a:t> </a:t>
            </a:r>
          </a:p>
        </p:txBody>
      </p:sp>
      <p:sp>
        <p:nvSpPr>
          <p:cNvPr id="11" name="Titel 1">
            <a:extLst>
              <a:ext uri="{FF2B5EF4-FFF2-40B4-BE49-F238E27FC236}">
                <a16:creationId xmlns:a16="http://schemas.microsoft.com/office/drawing/2014/main" id="{FCDE1B95-B34D-889F-C4E9-94E5487C3D23}"/>
              </a:ext>
            </a:extLst>
          </p:cNvPr>
          <p:cNvSpPr>
            <a:spLocks noGrp="1"/>
          </p:cNvSpPr>
          <p:nvPr/>
        </p:nvSpPr>
        <p:spPr>
          <a:xfrm>
            <a:off x="2024034" y="714356"/>
            <a:ext cx="7715304" cy="642942"/>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j-ea"/>
                <a:cs typeface="Tahoma" pitchFamily="34" charset="0"/>
              </a:rPr>
              <a:t>                                                                                                </a:t>
            </a:r>
          </a:p>
        </p:txBody>
      </p:sp>
      <p:pic>
        <p:nvPicPr>
          <p:cNvPr id="12" name="Grafik 11" descr="The text provides a table listing various outdoor spaces and facilities for a children's playground, including their sizes in square meters and a note that some items are conceptually dependent.&#10;&#10;KI-generierte Inhalte können fehlerhaft sein.">
            <a:extLst>
              <a:ext uri="{FF2B5EF4-FFF2-40B4-BE49-F238E27FC236}">
                <a16:creationId xmlns:a16="http://schemas.microsoft.com/office/drawing/2014/main" id="{CBAEAF53-2BD2-C19B-092C-C36E52AC4069}"/>
              </a:ext>
            </a:extLst>
          </p:cNvPr>
          <p:cNvPicPr>
            <a:picLocks noChangeAspect="1"/>
          </p:cNvPicPr>
          <p:nvPr/>
        </p:nvPicPr>
        <p:blipFill>
          <a:blip r:embed="rId5"/>
          <a:stretch>
            <a:fillRect/>
          </a:stretch>
        </p:blipFill>
        <p:spPr>
          <a:xfrm>
            <a:off x="479376" y="2048819"/>
            <a:ext cx="10440000" cy="26657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51615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8C139-7CD3-80BF-77DA-D8255D74932D}"/>
            </a:ext>
          </a:extLst>
        </p:cNvPr>
        <p:cNvGrpSpPr/>
        <p:nvPr/>
      </p:nvGrpSpPr>
      <p:grpSpPr>
        <a:xfrm>
          <a:off x="0" y="0"/>
          <a:ext cx="0" cy="0"/>
          <a:chOff x="0" y="0"/>
          <a:chExt cx="0" cy="0"/>
        </a:xfrm>
      </p:grpSpPr>
      <p:pic>
        <p:nvPicPr>
          <p:cNvPr id="3" name="Grafik 2" descr="SIA 142,&#10;&#10;KI-generierte Inhalte können fehlerhaft sein.">
            <a:extLst>
              <a:ext uri="{FF2B5EF4-FFF2-40B4-BE49-F238E27FC236}">
                <a16:creationId xmlns:a16="http://schemas.microsoft.com/office/drawing/2014/main" id="{5FB49C99-572D-BADC-2A3E-F0FB54E504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6074" y="2523106"/>
            <a:ext cx="1800000" cy="1800000"/>
          </a:xfrm>
          <a:prstGeom prst="rect">
            <a:avLst/>
          </a:prstGeom>
        </p:spPr>
      </p:pic>
      <p:pic>
        <p:nvPicPr>
          <p:cNvPr id="7" name="Grafik 6" descr="balken-rot.jpg">
            <a:extLst>
              <a:ext uri="{FF2B5EF4-FFF2-40B4-BE49-F238E27FC236}">
                <a16:creationId xmlns:a16="http://schemas.microsoft.com/office/drawing/2014/main" id="{B93D5A3F-6AAC-4767-3992-AFB33F544B0B}"/>
              </a:ext>
            </a:extLst>
          </p:cNvPr>
          <p:cNvPicPr>
            <a:picLocks noChangeAspect="1"/>
          </p:cNvPicPr>
          <p:nvPr/>
        </p:nvPicPr>
        <p:blipFill>
          <a:blip r:embed="rId4" cstate="print"/>
          <a:stretch>
            <a:fillRect/>
          </a:stretch>
        </p:blipFill>
        <p:spPr>
          <a:xfrm>
            <a:off x="1524000" y="1"/>
            <a:ext cx="9144000" cy="214291"/>
          </a:xfrm>
          <a:prstGeom prst="rect">
            <a:avLst/>
          </a:prstGeom>
        </p:spPr>
      </p:pic>
      <p:sp>
        <p:nvSpPr>
          <p:cNvPr id="4" name="Textplatzhalter 3">
            <a:extLst>
              <a:ext uri="{FF2B5EF4-FFF2-40B4-BE49-F238E27FC236}">
                <a16:creationId xmlns:a16="http://schemas.microsoft.com/office/drawing/2014/main" id="{24D32922-5B2C-87AD-9F32-E8B915DA8FCC}"/>
              </a:ext>
            </a:extLst>
          </p:cNvPr>
          <p:cNvSpPr>
            <a:spLocks noGrp="1"/>
          </p:cNvSpPr>
          <p:nvPr>
            <p:ph type="body" sz="half" idx="2"/>
          </p:nvPr>
        </p:nvSpPr>
        <p:spPr>
          <a:xfrm>
            <a:off x="3524233" y="1285861"/>
            <a:ext cx="2071702" cy="428628"/>
          </a:xfrm>
        </p:spPr>
        <p:txBody>
          <a:bodyPr/>
          <a:lstStyle/>
          <a:p>
            <a:endParaRPr lang="de-CH" dirty="0"/>
          </a:p>
          <a:p>
            <a:endParaRPr lang="de-CH" dirty="0"/>
          </a:p>
        </p:txBody>
      </p:sp>
      <p:sp>
        <p:nvSpPr>
          <p:cNvPr id="8" name="Textfeld 7">
            <a:extLst>
              <a:ext uri="{FF2B5EF4-FFF2-40B4-BE49-F238E27FC236}">
                <a16:creationId xmlns:a16="http://schemas.microsoft.com/office/drawing/2014/main" id="{ACC1C2EE-CFF5-BE93-9F93-39729D1A4A8F}"/>
              </a:ext>
            </a:extLst>
          </p:cNvPr>
          <p:cNvSpPr txBox="1"/>
          <p:nvPr/>
        </p:nvSpPr>
        <p:spPr>
          <a:xfrm>
            <a:off x="1881158" y="1714488"/>
            <a:ext cx="785818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rPr>
              <a:t> </a:t>
            </a:r>
          </a:p>
        </p:txBody>
      </p:sp>
      <p:sp>
        <p:nvSpPr>
          <p:cNvPr id="11" name="Titel 1">
            <a:extLst>
              <a:ext uri="{FF2B5EF4-FFF2-40B4-BE49-F238E27FC236}">
                <a16:creationId xmlns:a16="http://schemas.microsoft.com/office/drawing/2014/main" id="{F10BC131-E27A-1EFB-AE4A-35C48A979364}"/>
              </a:ext>
            </a:extLst>
          </p:cNvPr>
          <p:cNvSpPr>
            <a:spLocks noGrp="1"/>
          </p:cNvSpPr>
          <p:nvPr/>
        </p:nvSpPr>
        <p:spPr>
          <a:xfrm>
            <a:off x="2024034" y="714356"/>
            <a:ext cx="7715304" cy="642942"/>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j-ea"/>
                <a:cs typeface="Tahoma" pitchFamily="34" charset="0"/>
              </a:rPr>
              <a:t>                                                                                                </a:t>
            </a:r>
          </a:p>
        </p:txBody>
      </p:sp>
      <p:sp>
        <p:nvSpPr>
          <p:cNvPr id="9" name="Rectangle 3">
            <a:extLst>
              <a:ext uri="{FF2B5EF4-FFF2-40B4-BE49-F238E27FC236}">
                <a16:creationId xmlns:a16="http://schemas.microsoft.com/office/drawing/2014/main" id="{5E785087-6E8C-EA16-9BCD-4B880E085492}"/>
              </a:ext>
            </a:extLst>
          </p:cNvPr>
          <p:cNvSpPr txBox="1">
            <a:spLocks noChangeArrowheads="1"/>
          </p:cNvSpPr>
          <p:nvPr/>
        </p:nvSpPr>
        <p:spPr bwMode="auto">
          <a:xfrm>
            <a:off x="479376" y="548680"/>
            <a:ext cx="9793088" cy="58578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r>
              <a:rPr kumimoji="0" lang="de-CH"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Projektwettbewerb / Verfahren, Jury, Umfang</a:t>
            </a:r>
          </a:p>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endParaRPr kumimoji="0" lang="de-CH"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ts val="600"/>
              </a:spcBef>
              <a:spcAft>
                <a:spcPts val="1200"/>
              </a:spcAft>
              <a:buClrTx/>
              <a:buSzTx/>
              <a:buFont typeface="Symbol" panose="05050102010706020507" pitchFamily="18" charset="2"/>
              <a:buChar char="-"/>
              <a:tabLst>
                <a:tab pos="7170738" algn="r"/>
              </a:tabLst>
              <a:defRPr/>
            </a:pPr>
            <a: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Einstufiger Projektwettbewerb im offenen Verfahren</a:t>
            </a:r>
          </a:p>
          <a:p>
            <a:pPr marL="342900" marR="0" lvl="0" indent="-342900" algn="l" defTabSz="914400" rtl="0" eaLnBrk="0" fontAlgn="base" latinLnBrk="0" hangingPunct="0">
              <a:lnSpc>
                <a:spcPct val="100000"/>
              </a:lnSpc>
              <a:spcBef>
                <a:spcPts val="600"/>
              </a:spcBef>
              <a:spcAft>
                <a:spcPts val="600"/>
              </a:spcAft>
              <a:buClrTx/>
              <a:buSzTx/>
              <a:buFont typeface="Symbol" panose="05050102010706020507" pitchFamily="18" charset="2"/>
              <a:buChar char="-"/>
              <a:tabLst>
                <a:tab pos="7170738" algn="r"/>
              </a:tabLst>
              <a:defRPr/>
            </a:pPr>
            <a: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Zusammensetzung Wettbewerbsjury</a:t>
            </a:r>
          </a:p>
          <a:p>
            <a:pPr marL="800100" lvl="1" indent="-342900" eaLnBrk="0" hangingPunct="0">
              <a:spcBef>
                <a:spcPts val="600"/>
              </a:spcBef>
              <a:spcAft>
                <a:spcPts val="600"/>
              </a:spcAft>
              <a:buFont typeface="Symbol" panose="05050102010706020507" pitchFamily="18" charset="2"/>
              <a:buChar char="-"/>
              <a:tabLst>
                <a:tab pos="7170738" algn="r"/>
              </a:tabLst>
              <a:defRPr/>
            </a:pPr>
            <a:r>
              <a:rPr lang="de-CH" sz="2400" dirty="0"/>
              <a:t>Sachjuroren</a:t>
            </a:r>
            <a: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(stimmberechtigt)</a:t>
            </a:r>
          </a:p>
          <a:p>
            <a:pPr marL="800100" lvl="1" indent="-342900" eaLnBrk="0" hangingPunct="0">
              <a:spcBef>
                <a:spcPts val="600"/>
              </a:spcBef>
              <a:spcAft>
                <a:spcPts val="600"/>
              </a:spcAft>
              <a:buFont typeface="Symbol" panose="05050102010706020507" pitchFamily="18" charset="2"/>
              <a:buChar char="-"/>
              <a:tabLst>
                <a:tab pos="7170738" algn="r"/>
              </a:tabLst>
              <a:defRPr/>
            </a:pPr>
            <a: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Fachjuroren (stimmberechtigt)</a:t>
            </a:r>
          </a:p>
          <a:p>
            <a:pPr marL="800100" lvl="1" indent="-342900" eaLnBrk="0" hangingPunct="0">
              <a:spcBef>
                <a:spcPts val="600"/>
              </a:spcBef>
              <a:spcAft>
                <a:spcPts val="1200"/>
              </a:spcAft>
              <a:buFont typeface="Symbol" panose="05050102010706020507" pitchFamily="18" charset="2"/>
              <a:buChar char="-"/>
              <a:tabLst>
                <a:tab pos="7170738" algn="r"/>
              </a:tabLst>
              <a:defRPr/>
            </a:pPr>
            <a: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Expertinnen und Experten (ohne Stimmrecht)</a:t>
            </a:r>
          </a:p>
          <a:p>
            <a:pPr marL="342900" indent="-342900" eaLnBrk="0" hangingPunct="0">
              <a:spcBef>
                <a:spcPts val="600"/>
              </a:spcBef>
              <a:spcAft>
                <a:spcPts val="600"/>
              </a:spcAft>
              <a:buFont typeface="Symbol" panose="05050102010706020507" pitchFamily="18" charset="2"/>
              <a:buChar char="-"/>
              <a:tabLst>
                <a:tab pos="7170738" algn="r"/>
              </a:tabLst>
              <a:defRPr/>
            </a:pPr>
            <a: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Neubau umfasst…</a:t>
            </a:r>
          </a:p>
          <a:p>
            <a:pPr marL="800100" lvl="1" indent="-342900" eaLnBrk="0" hangingPunct="0">
              <a:spcBef>
                <a:spcPts val="600"/>
              </a:spcBef>
              <a:spcAft>
                <a:spcPts val="600"/>
              </a:spcAft>
              <a:buFont typeface="Symbol" panose="05050102010706020507" pitchFamily="18" charset="2"/>
              <a:buChar char="-"/>
              <a:tabLst>
                <a:tab pos="7170738" algn="r"/>
              </a:tabLst>
              <a:defRPr/>
            </a:pPr>
            <a: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Hauptnutzfläche: 2’900 m² / Geschossfläche: 4'600 m²</a:t>
            </a:r>
          </a:p>
          <a:p>
            <a:pPr marL="800100" lvl="1" indent="-342900" eaLnBrk="0" hangingPunct="0">
              <a:spcBef>
                <a:spcPts val="600"/>
              </a:spcBef>
              <a:spcAft>
                <a:spcPts val="600"/>
              </a:spcAft>
              <a:buFont typeface="Symbol" panose="05050102010706020507" pitchFamily="18" charset="2"/>
              <a:buChar char="-"/>
              <a:tabLst>
                <a:tab pos="7170738" algn="r"/>
              </a:tabLst>
              <a:defRPr/>
            </a:pPr>
            <a:r>
              <a:rPr lang="de-CH" sz="2400" dirty="0">
                <a:solidFill>
                  <a:prstClr val="black"/>
                </a:solidFill>
                <a:latin typeface="Arial" panose="020B0604020202020204" pitchFamily="34" charset="0"/>
                <a:cs typeface="Arial" panose="020B0604020202020204" pitchFamily="34" charset="0"/>
              </a:rPr>
              <a:t>geschätzte </a:t>
            </a:r>
            <a: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Gesamtanlagekosten: 21 Mio. CHF (exkl.</a:t>
            </a:r>
            <a:r>
              <a:rPr lang="de-CH" sz="2400" dirty="0">
                <a:solidFill>
                  <a:prstClr val="black"/>
                </a:solidFill>
                <a:latin typeface="Arial" panose="020B0604020202020204" pitchFamily="34" charset="0"/>
                <a:cs typeface="Arial" panose="020B0604020202020204" pitchFamily="34" charset="0"/>
              </a:rPr>
              <a:t> MwSt.</a:t>
            </a:r>
            <a: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529135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882AF-56AA-EF75-D8F2-2970CF75A16F}"/>
            </a:ext>
          </a:extLst>
        </p:cNvPr>
        <p:cNvGrpSpPr/>
        <p:nvPr/>
      </p:nvGrpSpPr>
      <p:grpSpPr>
        <a:xfrm>
          <a:off x="0" y="0"/>
          <a:ext cx="0" cy="0"/>
          <a:chOff x="0" y="0"/>
          <a:chExt cx="0" cy="0"/>
        </a:xfrm>
      </p:grpSpPr>
      <p:pic>
        <p:nvPicPr>
          <p:cNvPr id="7" name="Grafik 6" descr="balken-rot.jpg">
            <a:extLst>
              <a:ext uri="{FF2B5EF4-FFF2-40B4-BE49-F238E27FC236}">
                <a16:creationId xmlns:a16="http://schemas.microsoft.com/office/drawing/2014/main" id="{36016075-66DC-CF93-CB20-BA18068CFA6E}"/>
              </a:ext>
            </a:extLst>
          </p:cNvPr>
          <p:cNvPicPr>
            <a:picLocks noChangeAspect="1"/>
          </p:cNvPicPr>
          <p:nvPr/>
        </p:nvPicPr>
        <p:blipFill>
          <a:blip r:embed="rId3" cstate="print"/>
          <a:stretch>
            <a:fillRect/>
          </a:stretch>
        </p:blipFill>
        <p:spPr>
          <a:xfrm>
            <a:off x="1524000" y="1"/>
            <a:ext cx="9144000" cy="214291"/>
          </a:xfrm>
          <a:prstGeom prst="rect">
            <a:avLst/>
          </a:prstGeom>
        </p:spPr>
      </p:pic>
      <p:sp>
        <p:nvSpPr>
          <p:cNvPr id="4" name="Textplatzhalter 3">
            <a:extLst>
              <a:ext uri="{FF2B5EF4-FFF2-40B4-BE49-F238E27FC236}">
                <a16:creationId xmlns:a16="http://schemas.microsoft.com/office/drawing/2014/main" id="{A6EA4E0F-6F0C-FF25-A93D-8C9DEE3D5D47}"/>
              </a:ext>
            </a:extLst>
          </p:cNvPr>
          <p:cNvSpPr>
            <a:spLocks noGrp="1"/>
          </p:cNvSpPr>
          <p:nvPr>
            <p:ph type="body" sz="half" idx="2"/>
          </p:nvPr>
        </p:nvSpPr>
        <p:spPr>
          <a:xfrm>
            <a:off x="3524233" y="1285861"/>
            <a:ext cx="2071702" cy="428628"/>
          </a:xfrm>
        </p:spPr>
        <p:txBody>
          <a:bodyPr/>
          <a:lstStyle/>
          <a:p>
            <a:endParaRPr lang="de-CH" dirty="0"/>
          </a:p>
          <a:p>
            <a:endParaRPr lang="de-CH" dirty="0"/>
          </a:p>
        </p:txBody>
      </p:sp>
      <p:sp>
        <p:nvSpPr>
          <p:cNvPr id="8" name="Textfeld 7">
            <a:extLst>
              <a:ext uri="{FF2B5EF4-FFF2-40B4-BE49-F238E27FC236}">
                <a16:creationId xmlns:a16="http://schemas.microsoft.com/office/drawing/2014/main" id="{22CDF81C-0F16-2391-FED7-9E4DD280048C}"/>
              </a:ext>
            </a:extLst>
          </p:cNvPr>
          <p:cNvSpPr txBox="1"/>
          <p:nvPr/>
        </p:nvSpPr>
        <p:spPr>
          <a:xfrm>
            <a:off x="1881158" y="1714488"/>
            <a:ext cx="785818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rPr>
              <a:t> </a:t>
            </a:r>
          </a:p>
        </p:txBody>
      </p:sp>
      <p:sp>
        <p:nvSpPr>
          <p:cNvPr id="11" name="Titel 1">
            <a:extLst>
              <a:ext uri="{FF2B5EF4-FFF2-40B4-BE49-F238E27FC236}">
                <a16:creationId xmlns:a16="http://schemas.microsoft.com/office/drawing/2014/main" id="{93B70867-D044-1EBE-1C2A-CFE0E557E8FA}"/>
              </a:ext>
            </a:extLst>
          </p:cNvPr>
          <p:cNvSpPr>
            <a:spLocks noGrp="1"/>
          </p:cNvSpPr>
          <p:nvPr/>
        </p:nvSpPr>
        <p:spPr>
          <a:xfrm>
            <a:off x="2024034" y="714356"/>
            <a:ext cx="7715304" cy="642942"/>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j-ea"/>
                <a:cs typeface="Tahoma" pitchFamily="34" charset="0"/>
              </a:rPr>
              <a:t>                                                                                                </a:t>
            </a:r>
          </a:p>
        </p:txBody>
      </p:sp>
      <p:sp>
        <p:nvSpPr>
          <p:cNvPr id="9" name="Rectangle 3">
            <a:extLst>
              <a:ext uri="{FF2B5EF4-FFF2-40B4-BE49-F238E27FC236}">
                <a16:creationId xmlns:a16="http://schemas.microsoft.com/office/drawing/2014/main" id="{6285C45C-025E-6F0B-AC7B-241B22E29D89}"/>
              </a:ext>
            </a:extLst>
          </p:cNvPr>
          <p:cNvSpPr txBox="1">
            <a:spLocks noChangeArrowheads="1"/>
          </p:cNvSpPr>
          <p:nvPr/>
        </p:nvSpPr>
        <p:spPr bwMode="auto">
          <a:xfrm>
            <a:off x="479376" y="548680"/>
            <a:ext cx="9793088" cy="58578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r>
              <a:rPr kumimoji="0" lang="de-CH"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Projektwettbewerb / Gesamtkosten</a:t>
            </a:r>
          </a:p>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endParaRPr kumimoji="0" lang="de-CH"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ts val="600"/>
              </a:spcBef>
              <a:spcAft>
                <a:spcPts val="600"/>
              </a:spcAft>
              <a:buClrTx/>
              <a:buSzTx/>
              <a:buFont typeface="Symbol" panose="05050102010706020507" pitchFamily="18" charset="2"/>
              <a:buChar char="-"/>
              <a:tabLst>
                <a:tab pos="6904038" algn="r"/>
                <a:tab pos="7170738" algn="r"/>
              </a:tabLst>
              <a:defRPr/>
            </a:pPr>
            <a: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Gesamtpreissumme 		CHF 150’000</a:t>
            </a:r>
            <a:b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de-CH"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für 4 bis 6 Preise</a:t>
            </a:r>
          </a:p>
          <a:p>
            <a:pPr marL="342900" marR="0" lvl="0" indent="-342900" algn="l" defTabSz="914400" rtl="0" eaLnBrk="0" fontAlgn="base" latinLnBrk="0" hangingPunct="0">
              <a:lnSpc>
                <a:spcPct val="100000"/>
              </a:lnSpc>
              <a:spcBef>
                <a:spcPts val="600"/>
              </a:spcBef>
              <a:spcAft>
                <a:spcPts val="600"/>
              </a:spcAft>
              <a:buClrTx/>
              <a:buSzTx/>
              <a:buFont typeface="Symbol" panose="05050102010706020507" pitchFamily="18" charset="2"/>
              <a:buChar char="-"/>
              <a:tabLst>
                <a:tab pos="6904038" algn="r"/>
                <a:tab pos="7170738" algn="r"/>
              </a:tabLst>
              <a:defRPr/>
            </a:pPr>
            <a: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Honorar Expertinnen und Experten		CHF   70’000</a:t>
            </a:r>
            <a:b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lang="de-CH" sz="2000" dirty="0">
                <a:solidFill>
                  <a:prstClr val="black"/>
                </a:solidFill>
                <a:latin typeface="Arial" panose="020B0604020202020204" pitchFamily="34" charset="0"/>
                <a:cs typeface="Arial" panose="020B0604020202020204" pitchFamily="34" charset="0"/>
              </a:rPr>
              <a:t>u.a. </a:t>
            </a:r>
            <a:r>
              <a:rPr kumimoji="0" lang="de-CH"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Fachjuroren</a:t>
            </a:r>
          </a:p>
          <a:p>
            <a:pPr marL="342900" marR="0" lvl="0" indent="-342900" algn="l" defTabSz="914400" rtl="0" eaLnBrk="0" fontAlgn="base" latinLnBrk="0" hangingPunct="0">
              <a:lnSpc>
                <a:spcPct val="100000"/>
              </a:lnSpc>
              <a:spcBef>
                <a:spcPts val="600"/>
              </a:spcBef>
              <a:spcAft>
                <a:spcPts val="600"/>
              </a:spcAft>
              <a:buClrTx/>
              <a:buSzTx/>
              <a:buFont typeface="Symbol" panose="05050102010706020507" pitchFamily="18" charset="2"/>
              <a:buChar char="-"/>
              <a:tabLst>
                <a:tab pos="6904038" algn="r"/>
                <a:tab pos="7170738" algn="r"/>
              </a:tabLst>
              <a:defRPr/>
            </a:pPr>
            <a: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Vorbereitung und Begleitung		CHF   70’000</a:t>
            </a:r>
            <a:b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de-CH"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Bürgler Projekte &amp; Beratung, Baden</a:t>
            </a:r>
          </a:p>
          <a:p>
            <a:pPr marL="342900" marR="0" lvl="0" indent="-342900" algn="l" defTabSz="914400" rtl="0" eaLnBrk="0" fontAlgn="base" latinLnBrk="0" hangingPunct="0">
              <a:lnSpc>
                <a:spcPct val="100000"/>
              </a:lnSpc>
              <a:spcBef>
                <a:spcPts val="600"/>
              </a:spcBef>
              <a:spcAft>
                <a:spcPts val="600"/>
              </a:spcAft>
              <a:buClrTx/>
              <a:buSzTx/>
              <a:buFont typeface="Symbol" panose="05050102010706020507" pitchFamily="18" charset="2"/>
              <a:buChar char="-"/>
              <a:tabLst>
                <a:tab pos="6904038" algn="r"/>
                <a:tab pos="7170738" algn="r"/>
              </a:tabLst>
              <a:defRPr/>
            </a:pPr>
            <a: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Grundlagen / Nebenkosten Dritte		CHF   30’000</a:t>
            </a:r>
            <a:b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de-CH"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Gipsmodelle, Vermessung, Jurybericht</a:t>
            </a:r>
            <a:br>
              <a:rPr kumimoji="0" lang="de-CH"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de-CH"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und Fotodokumentation</a:t>
            </a:r>
          </a:p>
          <a:p>
            <a:pPr marL="342900" marR="0" lvl="0" indent="-342900" algn="l" defTabSz="914400" rtl="0" eaLnBrk="0" fontAlgn="base" latinLnBrk="0" hangingPunct="0">
              <a:lnSpc>
                <a:spcPct val="100000"/>
              </a:lnSpc>
              <a:spcBef>
                <a:spcPts val="600"/>
              </a:spcBef>
              <a:spcAft>
                <a:spcPts val="600"/>
              </a:spcAft>
              <a:buClrTx/>
              <a:buSzTx/>
              <a:buFont typeface="Symbol" panose="05050102010706020507" pitchFamily="18" charset="2"/>
              <a:buChar char="-"/>
              <a:tabLst>
                <a:tab pos="6904038" algn="r"/>
                <a:tab pos="7170738" algn="r"/>
              </a:tabLst>
              <a:defRPr/>
            </a:pPr>
            <a: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Reserve		CHF   10'000</a:t>
            </a:r>
          </a:p>
          <a:p>
            <a:pPr marL="342900" marR="0" lvl="0" indent="-342900" algn="l" defTabSz="914400" rtl="0" eaLnBrk="0" fontAlgn="base" latinLnBrk="0" hangingPunct="0">
              <a:lnSpc>
                <a:spcPct val="100000"/>
              </a:lnSpc>
              <a:spcBef>
                <a:spcPts val="600"/>
              </a:spcBef>
              <a:spcAft>
                <a:spcPts val="600"/>
              </a:spcAft>
              <a:buClrTx/>
              <a:buSzTx/>
              <a:buFont typeface="Symbol" panose="05050102010706020507" pitchFamily="18" charset="2"/>
              <a:buChar char="-"/>
              <a:tabLst>
                <a:tab pos="6904038" algn="r"/>
                <a:tab pos="7170738" algn="r"/>
              </a:tabLst>
              <a:defRPr/>
            </a:pPr>
            <a: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Total Kosten 		CHF 330'000</a:t>
            </a:r>
          </a:p>
        </p:txBody>
      </p:sp>
    </p:spTree>
    <p:extLst>
      <p:ext uri="{BB962C8B-B14F-4D97-AF65-F5344CB8AC3E}">
        <p14:creationId xmlns:p14="http://schemas.microsoft.com/office/powerpoint/2010/main" val="758841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4DB43-C07B-F7DE-138D-1D4D52AF37CD}"/>
            </a:ext>
          </a:extLst>
        </p:cNvPr>
        <p:cNvGrpSpPr/>
        <p:nvPr/>
      </p:nvGrpSpPr>
      <p:grpSpPr>
        <a:xfrm>
          <a:off x="0" y="0"/>
          <a:ext cx="0" cy="0"/>
          <a:chOff x="0" y="0"/>
          <a:chExt cx="0" cy="0"/>
        </a:xfrm>
      </p:grpSpPr>
      <p:sp>
        <p:nvSpPr>
          <p:cNvPr id="3" name="Shape 8">
            <a:extLst>
              <a:ext uri="{FF2B5EF4-FFF2-40B4-BE49-F238E27FC236}">
                <a16:creationId xmlns:a16="http://schemas.microsoft.com/office/drawing/2014/main" id="{7A746BCB-06EA-C85A-0DB2-CE241ADC37C2}"/>
              </a:ext>
            </a:extLst>
          </p:cNvPr>
          <p:cNvSpPr/>
          <p:nvPr/>
        </p:nvSpPr>
        <p:spPr>
          <a:xfrm>
            <a:off x="842294" y="5380488"/>
            <a:ext cx="9897714" cy="575655"/>
          </a:xfrm>
          <a:prstGeom prst="roundRect">
            <a:avLst>
              <a:gd name="adj" fmla="val 7407"/>
            </a:avLst>
          </a:prstGeom>
          <a:solidFill>
            <a:srgbClr val="F6F6F6"/>
          </a:solidFill>
          <a:ln w="10160">
            <a:solidFill>
              <a:srgbClr val="DDDDDD"/>
            </a:solidFill>
            <a:prstDash val="solid"/>
          </a:ln>
        </p:spPr>
        <p:txBody>
          <a:bodyPr/>
          <a:lstStyle/>
          <a:p>
            <a:endParaRPr lang="de-CH" dirty="0"/>
          </a:p>
        </p:txBody>
      </p:sp>
      <p:sp>
        <p:nvSpPr>
          <p:cNvPr id="2" name="Titel 1">
            <a:extLst>
              <a:ext uri="{FF2B5EF4-FFF2-40B4-BE49-F238E27FC236}">
                <a16:creationId xmlns:a16="http://schemas.microsoft.com/office/drawing/2014/main" id="{EECD2458-AD05-46C4-FDF0-CD2B9D8D2A83}"/>
              </a:ext>
            </a:extLst>
          </p:cNvPr>
          <p:cNvSpPr>
            <a:spLocks noGrp="1"/>
          </p:cNvSpPr>
          <p:nvPr>
            <p:ph type="title"/>
          </p:nvPr>
        </p:nvSpPr>
        <p:spPr/>
        <p:txBody>
          <a:bodyPr/>
          <a:lstStyle/>
          <a:p>
            <a:pPr algn="l"/>
            <a:r>
              <a:rPr lang="de-CH" sz="2400" b="1" dirty="0">
                <a:solidFill>
                  <a:prstClr val="black"/>
                </a:solidFill>
                <a:latin typeface="Arial" panose="020B0604020202020204" pitchFamily="34" charset="0"/>
                <a:ea typeface="Tahoma" panose="020B0604030504040204" pitchFamily="34" charset="0"/>
                <a:cs typeface="Arial" panose="020B0604020202020204" pitchFamily="34" charset="0"/>
              </a:rPr>
              <a:t>Ziel</a:t>
            </a:r>
            <a:endParaRPr lang="de-CH" sz="2400" b="1"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96AEDBCC-DA12-EB6C-B953-73C97DDC3739}"/>
              </a:ext>
            </a:extLst>
          </p:cNvPr>
          <p:cNvSpPr txBox="1"/>
          <p:nvPr/>
        </p:nvSpPr>
        <p:spPr>
          <a:xfrm>
            <a:off x="6678801" y="6338875"/>
            <a:ext cx="184731" cy="246221"/>
          </a:xfrm>
          <a:prstGeom prst="rect">
            <a:avLst/>
          </a:prstGeom>
          <a:noFill/>
        </p:spPr>
        <p:txBody>
          <a:bodyPr wrap="none" rtlCol="0">
            <a:spAutoFit/>
          </a:bodyPr>
          <a:lstStyle/>
          <a:p>
            <a:endParaRPr lang="de-CH" sz="1000" dirty="0"/>
          </a:p>
        </p:txBody>
      </p:sp>
      <p:sp>
        <p:nvSpPr>
          <p:cNvPr id="9" name="Text 8">
            <a:extLst>
              <a:ext uri="{FF2B5EF4-FFF2-40B4-BE49-F238E27FC236}">
                <a16:creationId xmlns:a16="http://schemas.microsoft.com/office/drawing/2014/main" id="{32C40A9F-C5A9-0E7F-58B3-A1801C22DBB8}"/>
              </a:ext>
            </a:extLst>
          </p:cNvPr>
          <p:cNvSpPr/>
          <p:nvPr/>
        </p:nvSpPr>
        <p:spPr>
          <a:xfrm>
            <a:off x="830456" y="2011680"/>
            <a:ext cx="5947400" cy="2834640"/>
          </a:xfrm>
          <a:prstGeom prst="rect">
            <a:avLst/>
          </a:prstGeom>
          <a:noFill/>
          <a:ln/>
        </p:spPr>
        <p:txBody>
          <a:bodyPr wrap="square" lIns="635" tIns="635" rIns="635" bIns="635" rtlCol="0" anchor="ctr">
            <a:normAutofit/>
          </a:bodyPr>
          <a:lstStyle/>
          <a:p>
            <a:pPr marL="165100" indent="-165100">
              <a:buSzPct val="100000"/>
              <a:buChar char="•"/>
            </a:pPr>
            <a:r>
              <a:rPr lang="en-US" dirty="0">
                <a:solidFill>
                  <a:srgbClr val="111111"/>
                </a:solidFill>
                <a:latin typeface="Arial" pitchFamily="34" charset="0"/>
                <a:ea typeface="Arial" pitchFamily="34" charset="-122"/>
                <a:cs typeface="Arial" pitchFamily="34" charset="-120"/>
              </a:rPr>
              <a:t>Bedarf einer neuen Lösung kommunizieren</a:t>
            </a:r>
          </a:p>
          <a:p>
            <a:pPr marL="165100" indent="-165100">
              <a:buSzPct val="100000"/>
              <a:buChar char="•"/>
            </a:pPr>
            <a:endParaRPr lang="en-US" dirty="0"/>
          </a:p>
          <a:p>
            <a:pPr marL="165100" indent="-165100">
              <a:buSzPct val="100000"/>
              <a:buChar char="•"/>
            </a:pPr>
            <a:r>
              <a:rPr lang="en-US" dirty="0">
                <a:solidFill>
                  <a:srgbClr val="111111"/>
                </a:solidFill>
                <a:latin typeface="Arial" pitchFamily="34" charset="0"/>
                <a:ea typeface="Arial" pitchFamily="34" charset="-122"/>
                <a:cs typeface="Arial" pitchFamily="34" charset="-120"/>
              </a:rPr>
              <a:t>Aufzeigen der fachlichen Analyse</a:t>
            </a:r>
          </a:p>
          <a:p>
            <a:pPr marL="165100" indent="-165100">
              <a:buSzPct val="100000"/>
              <a:buChar char="•"/>
            </a:pPr>
            <a:endParaRPr lang="en-US" dirty="0"/>
          </a:p>
          <a:p>
            <a:pPr marL="165100" indent="-165100">
              <a:buSzPct val="100000"/>
              <a:buChar char="•"/>
            </a:pPr>
            <a:r>
              <a:rPr lang="en-US" dirty="0">
                <a:solidFill>
                  <a:srgbClr val="111111"/>
                </a:solidFill>
                <a:latin typeface="Arial" pitchFamily="34" charset="0"/>
                <a:ea typeface="Arial" pitchFamily="34" charset="-122"/>
                <a:cs typeface="Arial" pitchFamily="34" charset="-120"/>
              </a:rPr>
              <a:t>Leistungen an Untersiggenthal aufzeigen</a:t>
            </a:r>
          </a:p>
          <a:p>
            <a:pPr marL="165100" indent="-165100">
              <a:buSzPct val="100000"/>
              <a:buChar char="•"/>
            </a:pPr>
            <a:endParaRPr lang="en-US" dirty="0"/>
          </a:p>
          <a:p>
            <a:pPr marL="165100" indent="-165100">
              <a:buSzPct val="100000"/>
              <a:buChar char="•"/>
            </a:pPr>
            <a:r>
              <a:rPr lang="en-US" dirty="0">
                <a:solidFill>
                  <a:srgbClr val="111111"/>
                </a:solidFill>
                <a:latin typeface="Arial" pitchFamily="34" charset="0"/>
                <a:ea typeface="Arial" pitchFamily="34" charset="-122"/>
                <a:cs typeface="Arial" pitchFamily="34" charset="-120"/>
              </a:rPr>
              <a:t>Kosten und Steuerung des Mandats darstellen</a:t>
            </a:r>
          </a:p>
          <a:p>
            <a:pPr marL="165100" indent="-165100">
              <a:buSzPct val="100000"/>
              <a:buChar char="•"/>
            </a:pPr>
            <a:endParaRPr lang="en-US" dirty="0"/>
          </a:p>
          <a:p>
            <a:pPr marL="165100" indent="-165100">
              <a:buSzPct val="100000"/>
              <a:buChar char="•"/>
            </a:pPr>
            <a:r>
              <a:rPr lang="en-US" dirty="0">
                <a:solidFill>
                  <a:srgbClr val="111111"/>
                </a:solidFill>
                <a:latin typeface="Arial" pitchFamily="34" charset="0"/>
                <a:ea typeface="Arial" pitchFamily="34" charset="-122"/>
                <a:cs typeface="Arial" pitchFamily="34" charset="-120"/>
              </a:rPr>
              <a:t>Offene Themen ansprechen</a:t>
            </a:r>
            <a:endParaRPr lang="en-US" dirty="0"/>
          </a:p>
        </p:txBody>
      </p:sp>
      <p:sp>
        <p:nvSpPr>
          <p:cNvPr id="10" name="Shape 9">
            <a:extLst>
              <a:ext uri="{FF2B5EF4-FFF2-40B4-BE49-F238E27FC236}">
                <a16:creationId xmlns:a16="http://schemas.microsoft.com/office/drawing/2014/main" id="{CD696024-E2BF-AA34-28CE-96E7972989C8}"/>
              </a:ext>
            </a:extLst>
          </p:cNvPr>
          <p:cNvSpPr/>
          <p:nvPr/>
        </p:nvSpPr>
        <p:spPr>
          <a:xfrm>
            <a:off x="6569393" y="642670"/>
            <a:ext cx="3886200" cy="914400"/>
          </a:xfrm>
          <a:prstGeom prst="roundRect">
            <a:avLst>
              <a:gd name="adj" fmla="val 5926"/>
            </a:avLst>
          </a:prstGeom>
          <a:solidFill>
            <a:srgbClr val="FFF2F2"/>
          </a:solidFill>
          <a:ln w="10160">
            <a:solidFill>
              <a:srgbClr val="DDDDDD"/>
            </a:solidFill>
            <a:prstDash val="solid"/>
          </a:ln>
        </p:spPr>
        <p:txBody>
          <a:bodyPr/>
          <a:lstStyle/>
          <a:p>
            <a:endParaRPr lang="de-CH" dirty="0"/>
          </a:p>
        </p:txBody>
      </p:sp>
      <p:sp>
        <p:nvSpPr>
          <p:cNvPr id="13" name="Text 11">
            <a:extLst>
              <a:ext uri="{FF2B5EF4-FFF2-40B4-BE49-F238E27FC236}">
                <a16:creationId xmlns:a16="http://schemas.microsoft.com/office/drawing/2014/main" id="{BB898CD2-1E7B-971E-06C9-40EA629C730B}"/>
              </a:ext>
            </a:extLst>
          </p:cNvPr>
          <p:cNvSpPr/>
          <p:nvPr/>
        </p:nvSpPr>
        <p:spPr>
          <a:xfrm>
            <a:off x="6678801" y="896941"/>
            <a:ext cx="3557016" cy="685800"/>
          </a:xfrm>
          <a:prstGeom prst="rect">
            <a:avLst/>
          </a:prstGeom>
          <a:noFill/>
          <a:ln/>
        </p:spPr>
        <p:txBody>
          <a:bodyPr wrap="square" lIns="254" tIns="254" rIns="254" bIns="254" rtlCol="0" anchor="ctr">
            <a:noAutofit/>
          </a:bodyPr>
          <a:lstStyle/>
          <a:p>
            <a:pPr marL="0" indent="0">
              <a:buNone/>
            </a:pPr>
            <a:r>
              <a:rPr lang="en-US" sz="1200" dirty="0">
                <a:solidFill>
                  <a:srgbClr val="111111"/>
                </a:solidFill>
              </a:rPr>
              <a:t>25. Juni 2026 - Entscheid über Gemeindevertrag mit der Stadt Baden - Grundlage § 72 Gemeindegesetz.</a:t>
            </a:r>
            <a:endParaRPr lang="en-US" sz="1200" dirty="0"/>
          </a:p>
        </p:txBody>
      </p:sp>
      <p:sp>
        <p:nvSpPr>
          <p:cNvPr id="14" name="Text 10">
            <a:extLst>
              <a:ext uri="{FF2B5EF4-FFF2-40B4-BE49-F238E27FC236}">
                <a16:creationId xmlns:a16="http://schemas.microsoft.com/office/drawing/2014/main" id="{23A19E7F-84D4-0B45-0A4B-D12032AF6C90}"/>
              </a:ext>
            </a:extLst>
          </p:cNvPr>
          <p:cNvSpPr/>
          <p:nvPr/>
        </p:nvSpPr>
        <p:spPr>
          <a:xfrm>
            <a:off x="6678801" y="722694"/>
            <a:ext cx="3557016" cy="246888"/>
          </a:xfrm>
          <a:prstGeom prst="rect">
            <a:avLst/>
          </a:prstGeom>
          <a:noFill/>
          <a:ln/>
        </p:spPr>
        <p:txBody>
          <a:bodyPr wrap="square" lIns="0" tIns="0" rIns="0" bIns="0" rtlCol="0" anchor="ctr"/>
          <a:lstStyle/>
          <a:p>
            <a:pPr marL="0" indent="0">
              <a:buNone/>
            </a:pPr>
            <a:r>
              <a:rPr lang="en-US" sz="1500" b="1" dirty="0">
                <a:solidFill>
                  <a:srgbClr val="111111"/>
                </a:solidFill>
                <a:latin typeface="Arial" panose="020B0604020202020204" pitchFamily="34" charset="0"/>
                <a:ea typeface="Arial Narrow" pitchFamily="34" charset="-122"/>
                <a:cs typeface="Arial" panose="020B0604020202020204" pitchFamily="34" charset="0"/>
              </a:rPr>
              <a:t>Gemeindeversammlung</a:t>
            </a:r>
            <a:endParaRPr lang="en-US" sz="1500" dirty="0">
              <a:latin typeface="Arial" panose="020B0604020202020204" pitchFamily="34" charset="0"/>
              <a:cs typeface="Arial" panose="020B0604020202020204" pitchFamily="34" charset="0"/>
            </a:endParaRPr>
          </a:p>
        </p:txBody>
      </p:sp>
      <p:sp>
        <p:nvSpPr>
          <p:cNvPr id="16" name="Text 14">
            <a:extLst>
              <a:ext uri="{FF2B5EF4-FFF2-40B4-BE49-F238E27FC236}">
                <a16:creationId xmlns:a16="http://schemas.microsoft.com/office/drawing/2014/main" id="{71D4B8FE-3F17-26EE-D0D1-F449A04842E6}"/>
              </a:ext>
            </a:extLst>
          </p:cNvPr>
          <p:cNvSpPr/>
          <p:nvPr/>
        </p:nvSpPr>
        <p:spPr>
          <a:xfrm>
            <a:off x="983432" y="5440362"/>
            <a:ext cx="8697576" cy="365760"/>
          </a:xfrm>
          <a:prstGeom prst="rect">
            <a:avLst/>
          </a:prstGeom>
          <a:noFill/>
          <a:ln/>
        </p:spPr>
        <p:txBody>
          <a:bodyPr wrap="square" lIns="254" tIns="254" rIns="254" bIns="254" rtlCol="0" anchor="ctr">
            <a:noAutofit/>
          </a:bodyPr>
          <a:lstStyle/>
          <a:p>
            <a:pPr marL="0" indent="0">
              <a:buNone/>
            </a:pPr>
            <a:r>
              <a:rPr lang="en-US" sz="1600" b="1" dirty="0">
                <a:solidFill>
                  <a:srgbClr val="111111"/>
                </a:solidFill>
              </a:rPr>
              <a:t> Liefern von detailierten Informationen zum Traktandum vor der Gemeindeversammlung.</a:t>
            </a:r>
            <a:endParaRPr lang="en-US" sz="1600" b="1" dirty="0"/>
          </a:p>
        </p:txBody>
      </p:sp>
      <p:pic>
        <p:nvPicPr>
          <p:cNvPr id="19" name="Grafik 18">
            <a:extLst>
              <a:ext uri="{FF2B5EF4-FFF2-40B4-BE49-F238E27FC236}">
                <a16:creationId xmlns:a16="http://schemas.microsoft.com/office/drawing/2014/main" id="{CD324EC8-F12A-956C-A92D-8C7E70E478AD}"/>
              </a:ext>
            </a:extLst>
          </p:cNvPr>
          <p:cNvPicPr>
            <a:picLocks noChangeAspect="1"/>
          </p:cNvPicPr>
          <p:nvPr/>
        </p:nvPicPr>
        <p:blipFill>
          <a:blip r:embed="rId3"/>
          <a:stretch>
            <a:fillRect/>
          </a:stretch>
        </p:blipFill>
        <p:spPr>
          <a:xfrm>
            <a:off x="7921344" y="2113824"/>
            <a:ext cx="2501895" cy="2449362"/>
          </a:xfrm>
          <a:prstGeom prst="rect">
            <a:avLst/>
          </a:prstGeom>
        </p:spPr>
      </p:pic>
    </p:spTree>
    <p:extLst>
      <p:ext uri="{BB962C8B-B14F-4D97-AF65-F5344CB8AC3E}">
        <p14:creationId xmlns:p14="http://schemas.microsoft.com/office/powerpoint/2010/main" val="317120570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882AF-56AA-EF75-D8F2-2970CF75A16F}"/>
            </a:ext>
          </a:extLst>
        </p:cNvPr>
        <p:cNvGrpSpPr/>
        <p:nvPr/>
      </p:nvGrpSpPr>
      <p:grpSpPr>
        <a:xfrm>
          <a:off x="0" y="0"/>
          <a:ext cx="0" cy="0"/>
          <a:chOff x="0" y="0"/>
          <a:chExt cx="0" cy="0"/>
        </a:xfrm>
      </p:grpSpPr>
      <p:pic>
        <p:nvPicPr>
          <p:cNvPr id="7" name="Grafik 6" descr="balken-rot.jpg">
            <a:extLst>
              <a:ext uri="{FF2B5EF4-FFF2-40B4-BE49-F238E27FC236}">
                <a16:creationId xmlns:a16="http://schemas.microsoft.com/office/drawing/2014/main" id="{36016075-66DC-CF93-CB20-BA18068CFA6E}"/>
              </a:ext>
            </a:extLst>
          </p:cNvPr>
          <p:cNvPicPr>
            <a:picLocks noChangeAspect="1"/>
          </p:cNvPicPr>
          <p:nvPr/>
        </p:nvPicPr>
        <p:blipFill>
          <a:blip r:embed="rId3" cstate="print"/>
          <a:stretch>
            <a:fillRect/>
          </a:stretch>
        </p:blipFill>
        <p:spPr>
          <a:xfrm>
            <a:off x="1524000" y="1"/>
            <a:ext cx="9144000" cy="214291"/>
          </a:xfrm>
          <a:prstGeom prst="rect">
            <a:avLst/>
          </a:prstGeom>
        </p:spPr>
      </p:pic>
      <p:sp>
        <p:nvSpPr>
          <p:cNvPr id="4" name="Textplatzhalter 3">
            <a:extLst>
              <a:ext uri="{FF2B5EF4-FFF2-40B4-BE49-F238E27FC236}">
                <a16:creationId xmlns:a16="http://schemas.microsoft.com/office/drawing/2014/main" id="{A6EA4E0F-6F0C-FF25-A93D-8C9DEE3D5D47}"/>
              </a:ext>
            </a:extLst>
          </p:cNvPr>
          <p:cNvSpPr>
            <a:spLocks noGrp="1"/>
          </p:cNvSpPr>
          <p:nvPr>
            <p:ph type="body" sz="half" idx="2"/>
          </p:nvPr>
        </p:nvSpPr>
        <p:spPr>
          <a:xfrm>
            <a:off x="3524233" y="1285861"/>
            <a:ext cx="2071702" cy="428628"/>
          </a:xfrm>
        </p:spPr>
        <p:txBody>
          <a:bodyPr/>
          <a:lstStyle/>
          <a:p>
            <a:endParaRPr lang="de-CH" dirty="0"/>
          </a:p>
          <a:p>
            <a:endParaRPr lang="de-CH" dirty="0"/>
          </a:p>
        </p:txBody>
      </p:sp>
      <p:sp>
        <p:nvSpPr>
          <p:cNvPr id="8" name="Textfeld 7">
            <a:extLst>
              <a:ext uri="{FF2B5EF4-FFF2-40B4-BE49-F238E27FC236}">
                <a16:creationId xmlns:a16="http://schemas.microsoft.com/office/drawing/2014/main" id="{22CDF81C-0F16-2391-FED7-9E4DD280048C}"/>
              </a:ext>
            </a:extLst>
          </p:cNvPr>
          <p:cNvSpPr txBox="1"/>
          <p:nvPr/>
        </p:nvSpPr>
        <p:spPr>
          <a:xfrm>
            <a:off x="1881158" y="1714488"/>
            <a:ext cx="785818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rPr>
              <a:t> </a:t>
            </a:r>
          </a:p>
        </p:txBody>
      </p:sp>
      <p:sp>
        <p:nvSpPr>
          <p:cNvPr id="11" name="Titel 1">
            <a:extLst>
              <a:ext uri="{FF2B5EF4-FFF2-40B4-BE49-F238E27FC236}">
                <a16:creationId xmlns:a16="http://schemas.microsoft.com/office/drawing/2014/main" id="{93B70867-D044-1EBE-1C2A-CFE0E557E8FA}"/>
              </a:ext>
            </a:extLst>
          </p:cNvPr>
          <p:cNvSpPr>
            <a:spLocks noGrp="1"/>
          </p:cNvSpPr>
          <p:nvPr/>
        </p:nvSpPr>
        <p:spPr>
          <a:xfrm>
            <a:off x="2024034" y="714356"/>
            <a:ext cx="7715304" cy="642942"/>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j-ea"/>
                <a:cs typeface="Tahoma" pitchFamily="34" charset="0"/>
              </a:rPr>
              <a:t>                                                                                                </a:t>
            </a:r>
          </a:p>
        </p:txBody>
      </p:sp>
      <p:sp>
        <p:nvSpPr>
          <p:cNvPr id="9" name="Rectangle 3">
            <a:extLst>
              <a:ext uri="{FF2B5EF4-FFF2-40B4-BE49-F238E27FC236}">
                <a16:creationId xmlns:a16="http://schemas.microsoft.com/office/drawing/2014/main" id="{6285C45C-025E-6F0B-AC7B-241B22E29D89}"/>
              </a:ext>
            </a:extLst>
          </p:cNvPr>
          <p:cNvSpPr txBox="1">
            <a:spLocks noChangeArrowheads="1"/>
          </p:cNvSpPr>
          <p:nvPr/>
        </p:nvSpPr>
        <p:spPr bwMode="auto">
          <a:xfrm>
            <a:off x="479376" y="548680"/>
            <a:ext cx="9793088" cy="58578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r>
              <a:rPr kumimoji="0" lang="de-CH"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Projektwettbewerb / Termine</a:t>
            </a:r>
          </a:p>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endParaRPr kumimoji="0" lang="de-CH"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ts val="600"/>
              </a:spcBef>
              <a:spcAft>
                <a:spcPts val="1200"/>
              </a:spcAft>
              <a:buClrTx/>
              <a:buSzTx/>
              <a:buFont typeface="Symbol" panose="05050102010706020507" pitchFamily="18" charset="2"/>
              <a:buChar char="-"/>
              <a:tabLst>
                <a:tab pos="7170738" algn="r"/>
              </a:tabLst>
              <a:defRPr/>
            </a:pPr>
            <a: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ab Mittwoch, 12. August 2026 – Publikation auf simap.ch</a:t>
            </a:r>
          </a:p>
          <a:p>
            <a:pPr marL="342900" marR="0" lvl="0" indent="-342900" algn="l" defTabSz="914400" rtl="0" eaLnBrk="0" fontAlgn="base" latinLnBrk="0" hangingPunct="0">
              <a:lnSpc>
                <a:spcPct val="100000"/>
              </a:lnSpc>
              <a:spcBef>
                <a:spcPts val="600"/>
              </a:spcBef>
              <a:spcAft>
                <a:spcPts val="1200"/>
              </a:spcAft>
              <a:buClrTx/>
              <a:buSzTx/>
              <a:buFont typeface="Symbol" panose="05050102010706020507" pitchFamily="18" charset="2"/>
              <a:buChar char="-"/>
              <a:tabLst>
                <a:tab pos="7170738" algn="r"/>
              </a:tabLst>
              <a:defRPr/>
            </a:pPr>
            <a: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bis Freitag, 22. Januar 2027 – Eingabe der Wettbewerbsbeiträge</a:t>
            </a:r>
          </a:p>
          <a:p>
            <a:pPr marL="342900" lvl="0" indent="-342900" eaLnBrk="0" hangingPunct="0">
              <a:spcBef>
                <a:spcPts val="600"/>
              </a:spcBef>
              <a:spcAft>
                <a:spcPts val="1200"/>
              </a:spcAft>
              <a:buFont typeface="Symbol" panose="05050102010706020507" pitchFamily="18" charset="2"/>
              <a:buChar char="-"/>
              <a:tabLst>
                <a:tab pos="7170738" algn="r"/>
              </a:tabLst>
              <a:defRPr/>
            </a:pPr>
            <a:r>
              <a:rPr lang="de-CH" sz="2400" dirty="0">
                <a:solidFill>
                  <a:prstClr val="black"/>
                </a:solidFill>
                <a:latin typeface="Arial" panose="020B0604020202020204" pitchFamily="34" charset="0"/>
                <a:cs typeface="Arial" panose="020B0604020202020204" pitchFamily="34" charset="0"/>
              </a:rPr>
              <a:t>Februar/März 2027 – Jurierung</a:t>
            </a:r>
            <a:endPar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ts val="600"/>
              </a:spcBef>
              <a:spcAft>
                <a:spcPts val="1200"/>
              </a:spcAft>
              <a:buClrTx/>
              <a:buSzTx/>
              <a:buFont typeface="Symbol" panose="05050102010706020507" pitchFamily="18" charset="2"/>
              <a:buChar char="-"/>
              <a:tabLst>
                <a:tab pos="7170738" algn="r"/>
              </a:tabLst>
              <a:defRPr/>
            </a:pPr>
            <a: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April/Mai 2027 – Veröffentlichung Ergebnisse</a:t>
            </a:r>
          </a:p>
        </p:txBody>
      </p:sp>
      <p:pic>
        <p:nvPicPr>
          <p:cNvPr id="3" name="Grafik 2" descr="The image features the logo of Simap, a Swiss public authority for data exchange.&#10;&#10;KI-generierte Inhalte können fehlerhaft sein.">
            <a:extLst>
              <a:ext uri="{FF2B5EF4-FFF2-40B4-BE49-F238E27FC236}">
                <a16:creationId xmlns:a16="http://schemas.microsoft.com/office/drawing/2014/main" id="{30D86DF7-E0E8-DA0C-A30A-B01555C60D6E}"/>
              </a:ext>
            </a:extLst>
          </p:cNvPr>
          <p:cNvPicPr>
            <a:picLocks noChangeAspect="1"/>
          </p:cNvPicPr>
          <p:nvPr/>
        </p:nvPicPr>
        <p:blipFill>
          <a:blip r:embed="rId4"/>
          <a:stretch>
            <a:fillRect/>
          </a:stretch>
        </p:blipFill>
        <p:spPr>
          <a:xfrm>
            <a:off x="7320136" y="1058412"/>
            <a:ext cx="1629002" cy="666843"/>
          </a:xfrm>
          <a:prstGeom prst="rect">
            <a:avLst/>
          </a:prstGeom>
        </p:spPr>
      </p:pic>
      <p:pic>
        <p:nvPicPr>
          <p:cNvPr id="2" name="Grafik 1" descr="The image is a layout of the Neubau Schule Untersiggenthal, a one-story project competition in the open process, featuring a community in Untersiggenthal, Switzerland, with a date of 15th April 2026.&#10;&#10;KI-generierte Inhalte können fehlerhaft sein.">
            <a:extLst>
              <a:ext uri="{FF2B5EF4-FFF2-40B4-BE49-F238E27FC236}">
                <a16:creationId xmlns:a16="http://schemas.microsoft.com/office/drawing/2014/main" id="{636A2643-94DC-DCA6-6893-F9B838B6FA89}"/>
              </a:ext>
            </a:extLst>
          </p:cNvPr>
          <p:cNvPicPr>
            <a:picLocks noChangeAspect="1"/>
          </p:cNvPicPr>
          <p:nvPr/>
        </p:nvPicPr>
        <p:blipFill>
          <a:blip r:embed="rId5" cstate="print">
            <a:extLst>
              <a:ext uri="{28A0092B-C50C-407E-A947-70E740481C1C}">
                <a14:useLocalDpi xmlns:a14="http://schemas.microsoft.com/office/drawing/2010/main"/>
              </a:ext>
            </a:extLst>
          </a:blip>
          <a:srcRect l="10599"/>
          <a:stretch>
            <a:fillRect/>
          </a:stretch>
        </p:blipFill>
        <p:spPr>
          <a:xfrm rot="600000">
            <a:off x="7624283" y="2670219"/>
            <a:ext cx="2357280" cy="3600000"/>
          </a:xfrm>
          <a:prstGeom prst="rect">
            <a:avLst/>
          </a:prstGeom>
          <a:ln w="6350">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23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FCF57-25AD-B201-ECB0-56DBD05555EA}"/>
            </a:ext>
          </a:extLst>
        </p:cNvPr>
        <p:cNvGrpSpPr/>
        <p:nvPr/>
      </p:nvGrpSpPr>
      <p:grpSpPr>
        <a:xfrm>
          <a:off x="0" y="0"/>
          <a:ext cx="0" cy="0"/>
          <a:chOff x="0" y="0"/>
          <a:chExt cx="0" cy="0"/>
        </a:xfrm>
      </p:grpSpPr>
      <p:pic>
        <p:nvPicPr>
          <p:cNvPr id="7" name="Grafik 6" descr="The image displays a timeline with various project milestones and deadlines, including study periods, planning phases, construction, and exportation, spanning from June 2025 to January 2032.&#10;&#10;KI-generierte Inhalte können fehlerhaft sein.">
            <a:extLst>
              <a:ext uri="{FF2B5EF4-FFF2-40B4-BE49-F238E27FC236}">
                <a16:creationId xmlns:a16="http://schemas.microsoft.com/office/drawing/2014/main" id="{6C7E2E14-C0A9-01DE-B5F2-0E4267A2098D}"/>
              </a:ext>
            </a:extLst>
          </p:cNvPr>
          <p:cNvPicPr>
            <a:picLocks noChangeAspect="1"/>
          </p:cNvPicPr>
          <p:nvPr/>
        </p:nvPicPr>
        <p:blipFill>
          <a:blip r:embed="rId3"/>
          <a:stretch>
            <a:fillRect/>
          </a:stretch>
        </p:blipFill>
        <p:spPr>
          <a:xfrm>
            <a:off x="695400" y="4941168"/>
            <a:ext cx="10031319" cy="1800000"/>
          </a:xfrm>
          <a:prstGeom prst="rect">
            <a:avLst/>
          </a:prstGeom>
        </p:spPr>
      </p:pic>
      <p:sp>
        <p:nvSpPr>
          <p:cNvPr id="2" name="Titel 1">
            <a:extLst>
              <a:ext uri="{FF2B5EF4-FFF2-40B4-BE49-F238E27FC236}">
                <a16:creationId xmlns:a16="http://schemas.microsoft.com/office/drawing/2014/main" id="{7E6640D2-96C6-ED58-A597-733B10FC04E8}"/>
              </a:ext>
            </a:extLst>
          </p:cNvPr>
          <p:cNvSpPr>
            <a:spLocks noGrp="1"/>
          </p:cNvSpPr>
          <p:nvPr>
            <p:ph type="title"/>
          </p:nvPr>
        </p:nvSpPr>
        <p:spPr/>
        <p:txBody>
          <a:bodyPr/>
          <a:lstStyle/>
          <a:p>
            <a:pPr lvl="1" algn="l" eaLnBrk="1" hangingPunct="1">
              <a:tabLst>
                <a:tab pos="5715000" algn="l"/>
                <a:tab pos="7527925" algn="r"/>
              </a:tabLst>
              <a:defRPr/>
            </a:pPr>
            <a:r>
              <a:rPr lang="de-CH" sz="2400" b="1" kern="1200" dirty="0">
                <a:solidFill>
                  <a:prstClr val="black"/>
                </a:solidFill>
                <a:latin typeface="Arial" panose="020B0604020202020204" pitchFamily="34" charset="0"/>
                <a:ea typeface="Tahoma" panose="020B0604030504040204" pitchFamily="34" charset="0"/>
                <a:cs typeface="Arial" panose="020B0604020202020204" pitchFamily="34" charset="0"/>
              </a:rPr>
              <a:t>Neubau Schule Untersiggenthal / Termine</a:t>
            </a:r>
            <a:endParaRPr lang="de-CH" sz="2400" b="1" kern="1200" dirty="0">
              <a:solidFill>
                <a:prstClr val="black"/>
              </a:solidFill>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F3389E45-DC42-8425-6322-10A6425964BD}"/>
              </a:ext>
            </a:extLst>
          </p:cNvPr>
          <p:cNvSpPr>
            <a:spLocks noGrp="1"/>
          </p:cNvSpPr>
          <p:nvPr>
            <p:ph idx="1"/>
          </p:nvPr>
        </p:nvSpPr>
        <p:spPr>
          <a:noFill/>
          <a:ln w="9525">
            <a:noFill/>
            <a:miter lim="800000"/>
            <a:headEnd/>
            <a:tailEnd/>
          </a:ln>
        </p:spPr>
        <p:txBody>
          <a:bodyPr vert="horz" wrap="square" lIns="91440" tIns="45720" rIns="91440" bIns="45720" numCol="1" anchor="t" anchorCtr="0" compatLnSpc="1">
            <a:prstTxWarp prst="textNoShape">
              <a:avLst/>
            </a:prstTxWarp>
          </a:bodyPr>
          <a:lstStyle/>
          <a:p>
            <a:pPr>
              <a:spcBef>
                <a:spcPts val="600"/>
              </a:spcBef>
              <a:spcAft>
                <a:spcPts val="600"/>
              </a:spcAft>
              <a:buFont typeface="Symbol" panose="05050102010706020507" pitchFamily="18" charset="2"/>
              <a:buChar char="-"/>
            </a:pPr>
            <a:r>
              <a:rPr lang="de-CH" sz="2400" dirty="0">
                <a:latin typeface="Arial" panose="020B0604020202020204" pitchFamily="34" charset="0"/>
                <a:cs typeface="Arial" panose="020B0604020202020204" pitchFamily="34" charset="0"/>
              </a:rPr>
              <a:t>25. Juni 2026: Antrag «Projektwettbewerbskredit »</a:t>
            </a:r>
          </a:p>
          <a:p>
            <a:pPr lvl="1">
              <a:spcBef>
                <a:spcPts val="600"/>
              </a:spcBef>
              <a:spcAft>
                <a:spcPts val="600"/>
              </a:spcAft>
              <a:buFont typeface="Symbol" panose="05050102010706020507" pitchFamily="18" charset="2"/>
              <a:buChar char="-"/>
            </a:pPr>
            <a:r>
              <a:rPr lang="de-CH" sz="2000" dirty="0">
                <a:latin typeface="Arial" panose="020B0604020202020204" pitchFamily="34" charset="0"/>
                <a:cs typeface="Arial" panose="020B0604020202020204" pitchFamily="34" charset="0"/>
              </a:rPr>
              <a:t>Projektwettbewerb</a:t>
            </a:r>
          </a:p>
          <a:p>
            <a:pPr>
              <a:spcBef>
                <a:spcPts val="600"/>
              </a:spcBef>
              <a:spcAft>
                <a:spcPts val="600"/>
              </a:spcAft>
              <a:buFont typeface="Symbol" panose="05050102010706020507" pitchFamily="18" charset="2"/>
              <a:buChar char="-"/>
            </a:pPr>
            <a:r>
              <a:rPr lang="de-CH" sz="2400" dirty="0">
                <a:latin typeface="Arial" panose="020B0604020202020204" pitchFamily="34" charset="0"/>
                <a:cs typeface="Arial" panose="020B0604020202020204" pitchFamily="34" charset="0"/>
              </a:rPr>
              <a:t>Juni 2027: Antrag «Projektierungskredit»</a:t>
            </a:r>
          </a:p>
          <a:p>
            <a:pPr lvl="1">
              <a:spcBef>
                <a:spcPts val="600"/>
              </a:spcBef>
              <a:spcAft>
                <a:spcPts val="600"/>
              </a:spcAft>
              <a:buFont typeface="Symbol" panose="05050102010706020507" pitchFamily="18" charset="2"/>
              <a:buChar char="-"/>
            </a:pPr>
            <a:r>
              <a:rPr lang="de-CH" sz="2000" dirty="0">
                <a:latin typeface="Arial" panose="020B0604020202020204" pitchFamily="34" charset="0"/>
                <a:cs typeface="Arial" panose="020B0604020202020204" pitchFamily="34" charset="0"/>
              </a:rPr>
              <a:t>Vorprojekt, Bauprojekt, Bewilligung,</a:t>
            </a:r>
            <a:br>
              <a:rPr lang="de-CH" sz="2000" dirty="0">
                <a:latin typeface="Arial" panose="020B0604020202020204" pitchFamily="34" charset="0"/>
                <a:cs typeface="Arial" panose="020B0604020202020204" pitchFamily="34" charset="0"/>
              </a:rPr>
            </a:br>
            <a:r>
              <a:rPr lang="de-CH" sz="2000" dirty="0">
                <a:latin typeface="Arial" panose="020B0604020202020204" pitchFamily="34" charset="0"/>
                <a:cs typeface="Arial" panose="020B0604020202020204" pitchFamily="34" charset="0"/>
              </a:rPr>
              <a:t>Ausschreibungsplanung</a:t>
            </a:r>
            <a:endParaRPr lang="de-CH" sz="2400" dirty="0">
              <a:latin typeface="Arial" panose="020B0604020202020204" pitchFamily="34" charset="0"/>
              <a:cs typeface="Arial" panose="020B0604020202020204" pitchFamily="34" charset="0"/>
            </a:endParaRPr>
          </a:p>
          <a:p>
            <a:pPr>
              <a:spcBef>
                <a:spcPts val="600"/>
              </a:spcBef>
              <a:spcAft>
                <a:spcPts val="600"/>
              </a:spcAft>
              <a:buFont typeface="Symbol" panose="05050102010706020507" pitchFamily="18" charset="2"/>
              <a:buChar char="-"/>
            </a:pPr>
            <a:r>
              <a:rPr lang="de-CH" sz="2400" dirty="0">
                <a:latin typeface="Arial" panose="020B0604020202020204" pitchFamily="34" charset="0"/>
                <a:cs typeface="Arial" panose="020B0604020202020204" pitchFamily="34" charset="0"/>
              </a:rPr>
              <a:t>Juni 2029: Antrag «Baukredit»</a:t>
            </a:r>
          </a:p>
          <a:p>
            <a:pPr lvl="1">
              <a:spcBef>
                <a:spcPts val="600"/>
              </a:spcBef>
              <a:spcAft>
                <a:spcPts val="600"/>
              </a:spcAft>
              <a:buFont typeface="Symbol" panose="05050102010706020507" pitchFamily="18" charset="2"/>
              <a:buChar char="-"/>
            </a:pPr>
            <a:r>
              <a:rPr lang="de-CH" sz="2000" dirty="0">
                <a:latin typeface="Arial" panose="020B0604020202020204" pitchFamily="34" charset="0"/>
                <a:cs typeface="Arial" panose="020B0604020202020204" pitchFamily="34" charset="0"/>
              </a:rPr>
              <a:t>Ausführung…</a:t>
            </a:r>
          </a:p>
        </p:txBody>
      </p:sp>
      <p:sp>
        <p:nvSpPr>
          <p:cNvPr id="6" name="Textfeld 5">
            <a:extLst>
              <a:ext uri="{FF2B5EF4-FFF2-40B4-BE49-F238E27FC236}">
                <a16:creationId xmlns:a16="http://schemas.microsoft.com/office/drawing/2014/main" id="{632CF9B7-F4E5-E640-06F8-979FCC11B364}"/>
              </a:ext>
            </a:extLst>
          </p:cNvPr>
          <p:cNvSpPr txBox="1"/>
          <p:nvPr/>
        </p:nvSpPr>
        <p:spPr>
          <a:xfrm>
            <a:off x="6678801" y="6338875"/>
            <a:ext cx="184731" cy="246221"/>
          </a:xfrm>
          <a:prstGeom prst="rect">
            <a:avLst/>
          </a:prstGeom>
          <a:noFill/>
        </p:spPr>
        <p:txBody>
          <a:bodyPr wrap="none" rtlCol="0">
            <a:spAutoFit/>
          </a:bodyPr>
          <a:lstStyle/>
          <a:p>
            <a:endParaRPr lang="de-CH" sz="1000" dirty="0"/>
          </a:p>
        </p:txBody>
      </p:sp>
      <p:pic>
        <p:nvPicPr>
          <p:cNvPr id="5" name="Grafik 4">
            <a:extLst>
              <a:ext uri="{FF2B5EF4-FFF2-40B4-BE49-F238E27FC236}">
                <a16:creationId xmlns:a16="http://schemas.microsoft.com/office/drawing/2014/main" id="{833F4AE7-D0F9-337B-8543-8C76DC8A069A}"/>
              </a:ext>
            </a:extLst>
          </p:cNvPr>
          <p:cNvPicPr>
            <a:picLocks noChangeAspect="1"/>
          </p:cNvPicPr>
          <p:nvPr/>
        </p:nvPicPr>
        <p:blipFill>
          <a:blip r:embed="rId4"/>
          <a:stretch>
            <a:fillRect/>
          </a:stretch>
        </p:blipFill>
        <p:spPr>
          <a:xfrm>
            <a:off x="7445605" y="2133136"/>
            <a:ext cx="3402923" cy="2520000"/>
          </a:xfrm>
          <a:prstGeom prst="rect">
            <a:avLst/>
          </a:prstGeom>
          <a:ln>
            <a:noFill/>
          </a:ln>
          <a:effectLst>
            <a:softEdge rad="112500"/>
          </a:effectLst>
        </p:spPr>
      </p:pic>
      <p:sp>
        <p:nvSpPr>
          <p:cNvPr id="17" name="Textfeld 16">
            <a:extLst>
              <a:ext uri="{FF2B5EF4-FFF2-40B4-BE49-F238E27FC236}">
                <a16:creationId xmlns:a16="http://schemas.microsoft.com/office/drawing/2014/main" id="{F250C631-7562-8FA3-B431-07223D1122CB}"/>
              </a:ext>
            </a:extLst>
          </p:cNvPr>
          <p:cNvSpPr txBox="1"/>
          <p:nvPr/>
        </p:nvSpPr>
        <p:spPr>
          <a:xfrm>
            <a:off x="7680176" y="4244407"/>
            <a:ext cx="1162498" cy="246221"/>
          </a:xfrm>
          <a:prstGeom prst="rect">
            <a:avLst/>
          </a:prstGeom>
          <a:solidFill>
            <a:schemeClr val="bg1">
              <a:lumMod val="50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000" b="0" i="0" u="none" strike="noStrike" kern="1200" cap="none" spc="0" normalizeH="0" baseline="0" noProof="0" dirty="0">
                <a:ln>
                  <a:noFill/>
                </a:ln>
                <a:solidFill>
                  <a:prstClr val="white"/>
                </a:solidFill>
                <a:effectLst/>
                <a:uLnTx/>
                <a:uFillTx/>
                <a:latin typeface="Arial" charset="0"/>
                <a:ea typeface="+mn-ea"/>
                <a:cs typeface="+mn-cs"/>
              </a:rPr>
              <a:t>© </a:t>
            </a:r>
            <a:r>
              <a:rPr lang="de-CH" sz="1000" dirty="0">
                <a:solidFill>
                  <a:prstClr val="white"/>
                </a:solidFill>
              </a:rPr>
              <a:t>Kanton Aargau</a:t>
            </a:r>
            <a:endParaRPr kumimoji="0" lang="de-CH" sz="1000" b="0" i="0" u="none" strike="noStrike" kern="1200" cap="none" spc="0" normalizeH="0" baseline="0" noProof="0" dirty="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54003918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3651C-487D-3832-8ACC-C3E81B3B5231}"/>
            </a:ext>
          </a:extLst>
        </p:cNvPr>
        <p:cNvGrpSpPr/>
        <p:nvPr/>
      </p:nvGrpSpPr>
      <p:grpSpPr>
        <a:xfrm>
          <a:off x="0" y="0"/>
          <a:ext cx="0" cy="0"/>
          <a:chOff x="0" y="0"/>
          <a:chExt cx="0" cy="0"/>
        </a:xfrm>
      </p:grpSpPr>
      <p:pic>
        <p:nvPicPr>
          <p:cNvPr id="7" name="Grafik 6" descr="balken-rot.jpg">
            <a:extLst>
              <a:ext uri="{FF2B5EF4-FFF2-40B4-BE49-F238E27FC236}">
                <a16:creationId xmlns:a16="http://schemas.microsoft.com/office/drawing/2014/main" id="{549058BA-5455-5FE8-2F79-4B60DD1814A9}"/>
              </a:ext>
            </a:extLst>
          </p:cNvPr>
          <p:cNvPicPr>
            <a:picLocks noChangeAspect="1"/>
          </p:cNvPicPr>
          <p:nvPr/>
        </p:nvPicPr>
        <p:blipFill>
          <a:blip r:embed="rId3" cstate="print"/>
          <a:stretch>
            <a:fillRect/>
          </a:stretch>
        </p:blipFill>
        <p:spPr>
          <a:xfrm>
            <a:off x="1524000" y="1"/>
            <a:ext cx="9144000" cy="214291"/>
          </a:xfrm>
          <a:prstGeom prst="rect">
            <a:avLst/>
          </a:prstGeom>
        </p:spPr>
      </p:pic>
      <p:sp>
        <p:nvSpPr>
          <p:cNvPr id="4" name="Textplatzhalter 3">
            <a:extLst>
              <a:ext uri="{FF2B5EF4-FFF2-40B4-BE49-F238E27FC236}">
                <a16:creationId xmlns:a16="http://schemas.microsoft.com/office/drawing/2014/main" id="{95162E66-0316-D4CE-ACD5-0668B0A399ED}"/>
              </a:ext>
            </a:extLst>
          </p:cNvPr>
          <p:cNvSpPr>
            <a:spLocks noGrp="1"/>
          </p:cNvSpPr>
          <p:nvPr>
            <p:ph type="body" sz="half" idx="2"/>
          </p:nvPr>
        </p:nvSpPr>
        <p:spPr>
          <a:xfrm>
            <a:off x="3524233" y="1285861"/>
            <a:ext cx="2071702" cy="428628"/>
          </a:xfrm>
        </p:spPr>
        <p:txBody>
          <a:bodyPr/>
          <a:lstStyle/>
          <a:p>
            <a:endParaRPr lang="de-CH" dirty="0"/>
          </a:p>
          <a:p>
            <a:endParaRPr lang="de-CH" dirty="0"/>
          </a:p>
        </p:txBody>
      </p:sp>
      <p:sp>
        <p:nvSpPr>
          <p:cNvPr id="8" name="Textfeld 7">
            <a:extLst>
              <a:ext uri="{FF2B5EF4-FFF2-40B4-BE49-F238E27FC236}">
                <a16:creationId xmlns:a16="http://schemas.microsoft.com/office/drawing/2014/main" id="{F95EDB98-F604-8DD2-82E3-6D5188E54475}"/>
              </a:ext>
            </a:extLst>
          </p:cNvPr>
          <p:cNvSpPr txBox="1"/>
          <p:nvPr/>
        </p:nvSpPr>
        <p:spPr>
          <a:xfrm>
            <a:off x="1881158" y="1714488"/>
            <a:ext cx="785818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rPr>
              <a:t> </a:t>
            </a:r>
          </a:p>
        </p:txBody>
      </p:sp>
      <p:sp>
        <p:nvSpPr>
          <p:cNvPr id="11" name="Titel 1">
            <a:extLst>
              <a:ext uri="{FF2B5EF4-FFF2-40B4-BE49-F238E27FC236}">
                <a16:creationId xmlns:a16="http://schemas.microsoft.com/office/drawing/2014/main" id="{E1419414-BFD9-EFD2-CDD8-A9BE51D64AE1}"/>
              </a:ext>
            </a:extLst>
          </p:cNvPr>
          <p:cNvSpPr>
            <a:spLocks noGrp="1"/>
          </p:cNvSpPr>
          <p:nvPr/>
        </p:nvSpPr>
        <p:spPr>
          <a:xfrm>
            <a:off x="2024034" y="714356"/>
            <a:ext cx="7715304" cy="642942"/>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j-ea"/>
                <a:cs typeface="Tahoma" pitchFamily="34" charset="0"/>
              </a:rPr>
              <a:t>                                                                                                </a:t>
            </a:r>
          </a:p>
        </p:txBody>
      </p:sp>
      <p:sp>
        <p:nvSpPr>
          <p:cNvPr id="9" name="Rectangle 3">
            <a:extLst>
              <a:ext uri="{FF2B5EF4-FFF2-40B4-BE49-F238E27FC236}">
                <a16:creationId xmlns:a16="http://schemas.microsoft.com/office/drawing/2014/main" id="{5FCC5D2F-7288-DEB6-2BE0-40E87F932DA2}"/>
              </a:ext>
            </a:extLst>
          </p:cNvPr>
          <p:cNvSpPr txBox="1">
            <a:spLocks noChangeArrowheads="1"/>
          </p:cNvSpPr>
          <p:nvPr/>
        </p:nvSpPr>
        <p:spPr bwMode="auto">
          <a:xfrm>
            <a:off x="479376" y="548680"/>
            <a:ext cx="9793088" cy="58578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lvl="1">
              <a:tabLst>
                <a:tab pos="5715000" algn="l"/>
                <a:tab pos="7527925" algn="r"/>
              </a:tabLst>
              <a:defRPr/>
            </a:pPr>
            <a:r>
              <a:rPr lang="de-CH" sz="2400" b="1" dirty="0">
                <a:solidFill>
                  <a:prstClr val="black"/>
                </a:solidFill>
                <a:latin typeface="Arial" panose="020B0604020202020204" pitchFamily="34" charset="0"/>
                <a:ea typeface="Tahoma" panose="020B0604030504040204" pitchFamily="34" charset="0"/>
                <a:cs typeface="Arial" panose="020B0604020202020204" pitchFamily="34" charset="0"/>
              </a:rPr>
              <a:t>Neubau Schule Untersiggenthal </a:t>
            </a:r>
            <a:r>
              <a:rPr kumimoji="0" lang="de-CH"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Finanzierung</a:t>
            </a:r>
          </a:p>
          <a:p>
            <a:pPr marL="0" marR="0" lvl="1" indent="0" algn="l" defTabSz="914400" rtl="0" eaLnBrk="1" fontAlgn="base" latinLnBrk="0" hangingPunct="1">
              <a:lnSpc>
                <a:spcPct val="100000"/>
              </a:lnSpc>
              <a:spcBef>
                <a:spcPct val="0"/>
              </a:spcBef>
              <a:spcAft>
                <a:spcPct val="0"/>
              </a:spcAft>
              <a:buClrTx/>
              <a:buSzTx/>
              <a:buFontTx/>
              <a:buNone/>
              <a:tabLst>
                <a:tab pos="5715000" algn="l"/>
                <a:tab pos="7527925" algn="r"/>
              </a:tabLst>
              <a:defRPr/>
            </a:pPr>
            <a:endParaRPr kumimoji="0" lang="de-CH"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ts val="600"/>
              </a:spcBef>
              <a:spcAft>
                <a:spcPts val="600"/>
              </a:spcAft>
              <a:buClrTx/>
              <a:buSzTx/>
              <a:buFont typeface="Symbol" panose="05050102010706020507" pitchFamily="18" charset="2"/>
              <a:buChar char="-"/>
              <a:tabLst>
                <a:tab pos="7170738" algn="r"/>
              </a:tabLst>
              <a:defRPr/>
            </a:pPr>
            <a: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 ist vorgesehen mit dem Antrag zum «Projektierungskredit» im Juni 2027 einen Fonds zur Vorfinanzierung zu beantragen</a:t>
            </a:r>
            <a:b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(analog Zentrum).</a:t>
            </a:r>
          </a:p>
          <a:p>
            <a:pPr marL="342900" marR="0" lvl="0" indent="-342900" algn="l" defTabSz="914400" rtl="0" eaLnBrk="0" fontAlgn="base" latinLnBrk="0" hangingPunct="0">
              <a:lnSpc>
                <a:spcPct val="100000"/>
              </a:lnSpc>
              <a:spcBef>
                <a:spcPts val="600"/>
              </a:spcBef>
              <a:spcAft>
                <a:spcPts val="600"/>
              </a:spcAft>
              <a:buClrTx/>
              <a:buSzTx/>
              <a:buFont typeface="Symbol" panose="05050102010706020507" pitchFamily="18" charset="2"/>
              <a:buChar char="-"/>
              <a:tabLst>
                <a:tab pos="7170738" algn="r"/>
              </a:tabLst>
              <a:defRPr/>
            </a:pPr>
            <a: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Ertragsüberschüsse der Jahresrechnungen werden in den Fonds eingelegt; Abschreibungsbelastung nach der Realisierung wird dadurch reduziert.</a:t>
            </a:r>
          </a:p>
          <a:p>
            <a:pPr marL="342900" marR="0" lvl="0" indent="-342900" algn="l" defTabSz="914400" rtl="0" eaLnBrk="0" fontAlgn="base" latinLnBrk="0" hangingPunct="0">
              <a:lnSpc>
                <a:spcPct val="100000"/>
              </a:lnSpc>
              <a:spcBef>
                <a:spcPts val="600"/>
              </a:spcBef>
              <a:spcAft>
                <a:spcPts val="600"/>
              </a:spcAft>
              <a:buClrTx/>
              <a:buSzTx/>
              <a:buFont typeface="Symbol" panose="05050102010706020507" pitchFamily="18" charset="2"/>
              <a:buChar char="-"/>
              <a:tabLst>
                <a:tab pos="7170738" algn="r"/>
              </a:tabLst>
              <a:defRPr/>
            </a:pPr>
            <a: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Ausgleich des Restbetrages der jährlichen Folgekosten ab 2033;</a:t>
            </a:r>
            <a:b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Steuerfussanpassung möglich.</a:t>
            </a:r>
          </a:p>
        </p:txBody>
      </p:sp>
    </p:spTree>
    <p:extLst>
      <p:ext uri="{BB962C8B-B14F-4D97-AF65-F5344CB8AC3E}">
        <p14:creationId xmlns:p14="http://schemas.microsoft.com/office/powerpoint/2010/main" val="82450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DBBE2-9F42-59B3-AAB6-52A65C42D873}"/>
            </a:ext>
          </a:extLst>
        </p:cNvPr>
        <p:cNvGrpSpPr/>
        <p:nvPr/>
      </p:nvGrpSpPr>
      <p:grpSpPr>
        <a:xfrm>
          <a:off x="0" y="0"/>
          <a:ext cx="0" cy="0"/>
          <a:chOff x="0" y="0"/>
          <a:chExt cx="0" cy="0"/>
        </a:xfrm>
      </p:grpSpPr>
      <p:pic>
        <p:nvPicPr>
          <p:cNvPr id="7" name="Grafik 6" descr="balken-rot.jpg">
            <a:extLst>
              <a:ext uri="{FF2B5EF4-FFF2-40B4-BE49-F238E27FC236}">
                <a16:creationId xmlns:a16="http://schemas.microsoft.com/office/drawing/2014/main" id="{D39E5ED0-F106-F7DC-E3DD-7E7F527DFD56}"/>
              </a:ext>
            </a:extLst>
          </p:cNvPr>
          <p:cNvPicPr>
            <a:picLocks noChangeAspect="1"/>
          </p:cNvPicPr>
          <p:nvPr/>
        </p:nvPicPr>
        <p:blipFill>
          <a:blip r:embed="rId3" cstate="print"/>
          <a:stretch>
            <a:fillRect/>
          </a:stretch>
        </p:blipFill>
        <p:spPr>
          <a:xfrm>
            <a:off x="1524000" y="1"/>
            <a:ext cx="9144000" cy="214291"/>
          </a:xfrm>
          <a:prstGeom prst="rect">
            <a:avLst/>
          </a:prstGeom>
        </p:spPr>
      </p:pic>
      <p:sp>
        <p:nvSpPr>
          <p:cNvPr id="4" name="Textplatzhalter 3">
            <a:extLst>
              <a:ext uri="{FF2B5EF4-FFF2-40B4-BE49-F238E27FC236}">
                <a16:creationId xmlns:a16="http://schemas.microsoft.com/office/drawing/2014/main" id="{783698BD-9C49-B1FE-5BBD-17C2A1B01602}"/>
              </a:ext>
            </a:extLst>
          </p:cNvPr>
          <p:cNvSpPr>
            <a:spLocks noGrp="1"/>
          </p:cNvSpPr>
          <p:nvPr>
            <p:ph type="body" sz="half" idx="2"/>
          </p:nvPr>
        </p:nvSpPr>
        <p:spPr>
          <a:xfrm>
            <a:off x="3524233" y="1285861"/>
            <a:ext cx="2071702" cy="428628"/>
          </a:xfrm>
        </p:spPr>
        <p:txBody>
          <a:bodyPr/>
          <a:lstStyle/>
          <a:p>
            <a:endParaRPr lang="de-CH" dirty="0"/>
          </a:p>
          <a:p>
            <a:endParaRPr lang="de-CH" dirty="0"/>
          </a:p>
        </p:txBody>
      </p:sp>
      <p:sp>
        <p:nvSpPr>
          <p:cNvPr id="8" name="Textfeld 7">
            <a:extLst>
              <a:ext uri="{FF2B5EF4-FFF2-40B4-BE49-F238E27FC236}">
                <a16:creationId xmlns:a16="http://schemas.microsoft.com/office/drawing/2014/main" id="{7F5EA68F-DAC2-9DE4-AAAA-EECC2823ED5E}"/>
              </a:ext>
            </a:extLst>
          </p:cNvPr>
          <p:cNvSpPr txBox="1"/>
          <p:nvPr/>
        </p:nvSpPr>
        <p:spPr>
          <a:xfrm>
            <a:off x="1881158" y="1714488"/>
            <a:ext cx="785818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rPr>
              <a:t> </a:t>
            </a:r>
          </a:p>
        </p:txBody>
      </p:sp>
      <p:sp>
        <p:nvSpPr>
          <p:cNvPr id="11" name="Titel 1">
            <a:extLst>
              <a:ext uri="{FF2B5EF4-FFF2-40B4-BE49-F238E27FC236}">
                <a16:creationId xmlns:a16="http://schemas.microsoft.com/office/drawing/2014/main" id="{0E3F9703-5AA5-D8FB-47CF-D49CD5576B59}"/>
              </a:ext>
            </a:extLst>
          </p:cNvPr>
          <p:cNvSpPr>
            <a:spLocks noGrp="1"/>
          </p:cNvSpPr>
          <p:nvPr/>
        </p:nvSpPr>
        <p:spPr>
          <a:xfrm>
            <a:off x="2024034" y="714356"/>
            <a:ext cx="7715304" cy="642942"/>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j-ea"/>
                <a:cs typeface="Tahoma" pitchFamily="34" charset="0"/>
              </a:rPr>
              <a:t>                                                                                                </a:t>
            </a:r>
          </a:p>
        </p:txBody>
      </p:sp>
      <p:sp>
        <p:nvSpPr>
          <p:cNvPr id="9" name="Rectangle 3">
            <a:extLst>
              <a:ext uri="{FF2B5EF4-FFF2-40B4-BE49-F238E27FC236}">
                <a16:creationId xmlns:a16="http://schemas.microsoft.com/office/drawing/2014/main" id="{184C264E-997F-EC15-F5FD-46B60114A4B8}"/>
              </a:ext>
            </a:extLst>
          </p:cNvPr>
          <p:cNvSpPr txBox="1">
            <a:spLocks noChangeArrowheads="1"/>
          </p:cNvSpPr>
          <p:nvPr/>
        </p:nvSpPr>
        <p:spPr bwMode="auto">
          <a:xfrm>
            <a:off x="479376" y="548680"/>
            <a:ext cx="9793088" cy="58578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ts val="600"/>
              </a:spcBef>
              <a:spcAft>
                <a:spcPts val="600"/>
              </a:spcAft>
              <a:buClrTx/>
              <a:buSzTx/>
              <a:buFont typeface="Symbol" panose="05050102010706020507" pitchFamily="18" charset="2"/>
              <a:buChar char="-"/>
              <a:tabLst>
                <a:tab pos="7170738" algn="r"/>
              </a:tabLst>
              <a:defRPr/>
            </a:pPr>
            <a:endPar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Grafik 2" descr="The image shows a close-up of a wall with hands, each hand holding a colorful question mark symbol.&#10;&#10;KI-generierte Inhalte können fehlerhaft sein.">
            <a:extLst>
              <a:ext uri="{FF2B5EF4-FFF2-40B4-BE49-F238E27FC236}">
                <a16:creationId xmlns:a16="http://schemas.microsoft.com/office/drawing/2014/main" id="{7B07C364-40C6-570F-24FC-537D5EFBA5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5057" y="548680"/>
            <a:ext cx="8550381" cy="5875529"/>
          </a:xfrm>
          <a:prstGeom prst="rect">
            <a:avLst/>
          </a:prstGeom>
        </p:spPr>
      </p:pic>
    </p:spTree>
    <p:extLst>
      <p:ext uri="{BB962C8B-B14F-4D97-AF65-F5344CB8AC3E}">
        <p14:creationId xmlns:p14="http://schemas.microsoft.com/office/powerpoint/2010/main" val="2868536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839416" y="1196752"/>
            <a:ext cx="9396536" cy="4896544"/>
          </a:xfrm>
        </p:spPr>
        <p:txBody>
          <a:bodyPr/>
          <a:lstStyle/>
          <a:p>
            <a:pPr lvl="0">
              <a:lnSpc>
                <a:spcPct val="85000"/>
              </a:lnSpc>
              <a:spcBef>
                <a:spcPct val="20000"/>
              </a:spcBef>
              <a:tabLst>
                <a:tab pos="7170738" algn="r"/>
              </a:tabLst>
              <a:defRPr/>
            </a:pPr>
            <a:r>
              <a:rPr lang="de-CH" sz="2800" b="1" dirty="0">
                <a:latin typeface="Arial" panose="020B0604020202020204" pitchFamily="34" charset="0"/>
                <a:ea typeface="Tahoma" panose="020B0604030504040204" pitchFamily="34" charset="0"/>
                <a:cs typeface="Arial" panose="020B0604020202020204" pitchFamily="34" charset="0"/>
              </a:rPr>
              <a:t>Traktandum </a:t>
            </a:r>
            <a:br>
              <a:rPr lang="de-CH" sz="1600" b="1" dirty="0">
                <a:latin typeface="Arial" panose="020B0604020202020204" pitchFamily="34" charset="0"/>
                <a:ea typeface="Tahoma" panose="020B0604030504040204" pitchFamily="34" charset="0"/>
                <a:cs typeface="Arial" panose="020B0604020202020204" pitchFamily="34" charset="0"/>
              </a:rPr>
            </a:br>
            <a:br>
              <a:rPr lang="de-CH" sz="2000" dirty="0">
                <a:latin typeface="Arial" panose="020B0604020202020204" pitchFamily="34" charset="0"/>
                <a:ea typeface="Tahoma" panose="020B0604030504040204" pitchFamily="34" charset="0"/>
                <a:cs typeface="Arial" panose="020B0604020202020204" pitchFamily="34" charset="0"/>
              </a:rPr>
            </a:br>
            <a:r>
              <a:rPr lang="de-CH" sz="2400" dirty="0">
                <a:latin typeface="Arial" panose="020B0604020202020204" pitchFamily="34" charset="0"/>
                <a:ea typeface="Tahoma" panose="020B0604030504040204" pitchFamily="34" charset="0"/>
                <a:cs typeface="Arial" panose="020B0604020202020204" pitchFamily="34" charset="0"/>
              </a:rPr>
              <a:t>Finanzplanung</a:t>
            </a:r>
            <a:br>
              <a:rPr lang="de-CH" sz="2400" dirty="0">
                <a:latin typeface="Arial" panose="020B0604020202020204" pitchFamily="34" charset="0"/>
                <a:cs typeface="Arial" panose="020B0604020202020204" pitchFamily="34" charset="0"/>
              </a:rPr>
            </a:br>
            <a:br>
              <a:rPr lang="de-CH" sz="2400" dirty="0">
                <a:latin typeface="Arial" panose="020B0604020202020204" pitchFamily="34" charset="0"/>
                <a:cs typeface="Arial" panose="020B0604020202020204" pitchFamily="34" charset="0"/>
              </a:rPr>
            </a:br>
            <a:br>
              <a:rPr lang="de-CH" sz="1800" dirty="0">
                <a:latin typeface="Arial" panose="020B0604020202020204" pitchFamily="34" charset="0"/>
                <a:ea typeface="Tahoma" panose="020B0604030504040204" pitchFamily="34" charset="0"/>
                <a:cs typeface="Arial" panose="020B0604020202020204" pitchFamily="34" charset="0"/>
              </a:rPr>
            </a:br>
            <a:endParaRPr lang="de-CH" sz="1800" dirty="0">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70766171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1792" y="475488"/>
            <a:ext cx="8352000" cy="396000"/>
          </a:xfrm>
          <a:prstGeom prst="rect">
            <a:avLst/>
          </a:prstGeom>
          <a:noFill/>
        </p:spPr>
        <p:txBody>
          <a:bodyPr wrap="none" lIns="0" rIns="0">
            <a:spAutoFit/>
          </a:bodyPr>
          <a:lstStyle/>
          <a:p>
            <a:pPr>
              <a:defRPr sz="2500" b="1">
                <a:solidFill>
                  <a:srgbClr val="1E1E1E"/>
                </a:solidFill>
                <a:latin typeface="Arial"/>
              </a:defRPr>
            </a:pPr>
            <a:r>
              <a:rPr dirty="0"/>
              <a:t>Ziel der heutigen Information</a:t>
            </a:r>
          </a:p>
        </p:txBody>
      </p:sp>
      <p:sp>
        <p:nvSpPr>
          <p:cNvPr id="4" name="Rounded Rectangle 3"/>
          <p:cNvSpPr/>
          <p:nvPr/>
        </p:nvSpPr>
        <p:spPr>
          <a:xfrm>
            <a:off x="589192" y="1891452"/>
            <a:ext cx="2928585" cy="2131900"/>
          </a:xfrm>
          <a:prstGeom prst="roundRect">
            <a:avLst/>
          </a:prstGeom>
          <a:solidFill>
            <a:srgbClr val="FAFAF8"/>
          </a:solidFill>
          <a:ln w="10160">
            <a:solidFill>
              <a:srgbClr val="D2D2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5" name="Rectangle 4"/>
          <p:cNvSpPr/>
          <p:nvPr/>
        </p:nvSpPr>
        <p:spPr>
          <a:xfrm>
            <a:off x="569519" y="1838213"/>
            <a:ext cx="45719" cy="2185139"/>
          </a:xfrm>
          <a:prstGeom prst="rect">
            <a:avLst/>
          </a:prstGeom>
          <a:solidFill>
            <a:srgbClr val="DA1C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6" name="TextBox 5"/>
          <p:cNvSpPr txBox="1"/>
          <p:nvPr/>
        </p:nvSpPr>
        <p:spPr>
          <a:xfrm>
            <a:off x="935492" y="2231907"/>
            <a:ext cx="288000" cy="248772"/>
          </a:xfrm>
          <a:prstGeom prst="rect">
            <a:avLst/>
          </a:prstGeom>
          <a:noFill/>
        </p:spPr>
        <p:txBody>
          <a:bodyPr wrap="square" lIns="18000" tIns="7200" rIns="18000" bIns="7200" anchor="t">
            <a:spAutoFit/>
          </a:bodyPr>
          <a:lstStyle/>
          <a:p>
            <a:pPr algn="ctr">
              <a:lnSpc>
                <a:spcPct val="110000"/>
              </a:lnSpc>
              <a:spcAft>
                <a:spcPts val="200"/>
              </a:spcAft>
              <a:defRPr sz="1300" b="1">
                <a:solidFill>
                  <a:srgbClr val="DA1C1C"/>
                </a:solidFill>
                <a:latin typeface="Arial"/>
              </a:defRPr>
            </a:pPr>
            <a:r>
              <a:rPr sz="1500" dirty="0"/>
              <a:t>1</a:t>
            </a:r>
          </a:p>
        </p:txBody>
      </p:sp>
      <p:sp>
        <p:nvSpPr>
          <p:cNvPr id="7" name="TextBox 6"/>
          <p:cNvSpPr txBox="1"/>
          <p:nvPr/>
        </p:nvSpPr>
        <p:spPr>
          <a:xfrm>
            <a:off x="1318431" y="2226251"/>
            <a:ext cx="2178000" cy="248772"/>
          </a:xfrm>
          <a:prstGeom prst="rect">
            <a:avLst/>
          </a:prstGeom>
          <a:noFill/>
        </p:spPr>
        <p:txBody>
          <a:bodyPr wrap="square" lIns="18000" tIns="7200" rIns="18000" bIns="7200" anchor="t">
            <a:spAutoFit/>
          </a:bodyPr>
          <a:lstStyle/>
          <a:p>
            <a:pPr algn="l">
              <a:lnSpc>
                <a:spcPct val="110000"/>
              </a:lnSpc>
              <a:spcAft>
                <a:spcPts val="200"/>
              </a:spcAft>
              <a:defRPr sz="1350" b="1">
                <a:solidFill>
                  <a:srgbClr val="1E1E1E"/>
                </a:solidFill>
                <a:latin typeface="Arial"/>
              </a:defRPr>
            </a:pPr>
            <a:r>
              <a:rPr sz="1500" dirty="0"/>
              <a:t>Einordnung</a:t>
            </a:r>
          </a:p>
        </p:txBody>
      </p:sp>
      <p:sp>
        <p:nvSpPr>
          <p:cNvPr id="8" name="TextBox 7"/>
          <p:cNvSpPr txBox="1"/>
          <p:nvPr/>
        </p:nvSpPr>
        <p:spPr>
          <a:xfrm>
            <a:off x="972717" y="2698992"/>
            <a:ext cx="2142000" cy="944090"/>
          </a:xfrm>
          <a:prstGeom prst="rect">
            <a:avLst/>
          </a:prstGeom>
          <a:noFill/>
        </p:spPr>
        <p:txBody>
          <a:bodyPr wrap="square" lIns="18000" tIns="7200" rIns="18000" bIns="7200" anchor="t">
            <a:spAutoFit/>
          </a:bodyPr>
          <a:lstStyle/>
          <a:p>
            <a:pPr algn="l">
              <a:lnSpc>
                <a:spcPct val="110000"/>
              </a:lnSpc>
              <a:spcAft>
                <a:spcPts val="200"/>
              </a:spcAft>
              <a:defRPr sz="1080" b="0">
                <a:solidFill>
                  <a:srgbClr val="5F5F5F"/>
                </a:solidFill>
                <a:latin typeface="Arial"/>
              </a:defRPr>
            </a:pPr>
            <a:r>
              <a:rPr sz="1400" dirty="0"/>
              <a:t>Was zeigt der Finanzplan über die finanzielle Entwicklung der Gemeinde?</a:t>
            </a:r>
          </a:p>
        </p:txBody>
      </p:sp>
      <p:sp>
        <p:nvSpPr>
          <p:cNvPr id="9" name="Rounded Rectangle 8"/>
          <p:cNvSpPr/>
          <p:nvPr/>
        </p:nvSpPr>
        <p:spPr>
          <a:xfrm>
            <a:off x="3752294" y="1821679"/>
            <a:ext cx="3116029" cy="2255393"/>
          </a:xfrm>
          <a:prstGeom prst="roundRect">
            <a:avLst/>
          </a:prstGeom>
          <a:solidFill>
            <a:srgbClr val="FAFAF8"/>
          </a:solidFill>
          <a:ln w="10160">
            <a:solidFill>
              <a:srgbClr val="D2D2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0" name="Rectangle 9"/>
          <p:cNvSpPr/>
          <p:nvPr/>
        </p:nvSpPr>
        <p:spPr>
          <a:xfrm>
            <a:off x="3696277" y="1797237"/>
            <a:ext cx="45719" cy="2226115"/>
          </a:xfrm>
          <a:prstGeom prst="rect">
            <a:avLst/>
          </a:prstGeom>
          <a:solidFill>
            <a:srgbClr val="DA1C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TextBox 10"/>
          <p:cNvSpPr txBox="1"/>
          <p:nvPr/>
        </p:nvSpPr>
        <p:spPr>
          <a:xfrm>
            <a:off x="4126228" y="2228039"/>
            <a:ext cx="288000" cy="248772"/>
          </a:xfrm>
          <a:prstGeom prst="rect">
            <a:avLst/>
          </a:prstGeom>
          <a:noFill/>
        </p:spPr>
        <p:txBody>
          <a:bodyPr wrap="square" lIns="18000" tIns="7200" rIns="18000" bIns="7200" anchor="t">
            <a:spAutoFit/>
          </a:bodyPr>
          <a:lstStyle/>
          <a:p>
            <a:pPr algn="ctr">
              <a:lnSpc>
                <a:spcPct val="110000"/>
              </a:lnSpc>
              <a:spcAft>
                <a:spcPts val="200"/>
              </a:spcAft>
              <a:defRPr sz="1300" b="1">
                <a:solidFill>
                  <a:srgbClr val="DA1C1C"/>
                </a:solidFill>
                <a:latin typeface="Arial"/>
              </a:defRPr>
            </a:pPr>
            <a:r>
              <a:rPr sz="1500" dirty="0"/>
              <a:t>2</a:t>
            </a:r>
          </a:p>
        </p:txBody>
      </p:sp>
      <p:sp>
        <p:nvSpPr>
          <p:cNvPr id="12" name="TextBox 11"/>
          <p:cNvSpPr txBox="1"/>
          <p:nvPr/>
        </p:nvSpPr>
        <p:spPr>
          <a:xfrm>
            <a:off x="4511824" y="2213370"/>
            <a:ext cx="2178000" cy="248772"/>
          </a:xfrm>
          <a:prstGeom prst="rect">
            <a:avLst/>
          </a:prstGeom>
          <a:noFill/>
        </p:spPr>
        <p:txBody>
          <a:bodyPr wrap="square" lIns="18000" tIns="7200" rIns="18000" bIns="7200" anchor="t">
            <a:spAutoFit/>
          </a:bodyPr>
          <a:lstStyle/>
          <a:p>
            <a:pPr algn="l">
              <a:lnSpc>
                <a:spcPct val="110000"/>
              </a:lnSpc>
              <a:spcAft>
                <a:spcPts val="200"/>
              </a:spcAft>
              <a:defRPr sz="1350" b="1">
                <a:solidFill>
                  <a:srgbClr val="1E1E1E"/>
                </a:solidFill>
                <a:latin typeface="Arial"/>
              </a:defRPr>
            </a:pPr>
            <a:r>
              <a:rPr sz="1500" dirty="0"/>
              <a:t>Auswirkungen</a:t>
            </a:r>
          </a:p>
        </p:txBody>
      </p:sp>
      <p:sp>
        <p:nvSpPr>
          <p:cNvPr id="13" name="TextBox 12"/>
          <p:cNvSpPr txBox="1"/>
          <p:nvPr/>
        </p:nvSpPr>
        <p:spPr>
          <a:xfrm>
            <a:off x="4247462" y="2724236"/>
            <a:ext cx="2442362" cy="707103"/>
          </a:xfrm>
          <a:prstGeom prst="rect">
            <a:avLst/>
          </a:prstGeom>
          <a:noFill/>
        </p:spPr>
        <p:txBody>
          <a:bodyPr wrap="square" lIns="18000" tIns="7200" rIns="18000" bIns="7200" anchor="t">
            <a:spAutoFit/>
          </a:bodyPr>
          <a:lstStyle/>
          <a:p>
            <a:pPr algn="l">
              <a:lnSpc>
                <a:spcPct val="110000"/>
              </a:lnSpc>
              <a:spcAft>
                <a:spcPts val="200"/>
              </a:spcAft>
              <a:defRPr sz="1080" b="0">
                <a:solidFill>
                  <a:srgbClr val="5F5F5F"/>
                </a:solidFill>
                <a:latin typeface="Arial"/>
              </a:defRPr>
            </a:pPr>
            <a:r>
              <a:rPr sz="1400" dirty="0"/>
              <a:t>Welche Investitionen, Defizite und Finanzierungsfragen stehen im Vordergrund?</a:t>
            </a:r>
          </a:p>
        </p:txBody>
      </p:sp>
      <p:sp>
        <p:nvSpPr>
          <p:cNvPr id="14" name="Rounded Rectangle 13"/>
          <p:cNvSpPr/>
          <p:nvPr/>
        </p:nvSpPr>
        <p:spPr>
          <a:xfrm>
            <a:off x="7276203" y="1838213"/>
            <a:ext cx="3097076" cy="2238859"/>
          </a:xfrm>
          <a:prstGeom prst="roundRect">
            <a:avLst/>
          </a:prstGeom>
          <a:solidFill>
            <a:srgbClr val="FAFAF8"/>
          </a:solidFill>
          <a:ln w="10160">
            <a:solidFill>
              <a:srgbClr val="D2D2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5" name="Rectangle 14"/>
          <p:cNvSpPr/>
          <p:nvPr/>
        </p:nvSpPr>
        <p:spPr>
          <a:xfrm>
            <a:off x="7225802" y="1838213"/>
            <a:ext cx="45719" cy="2238859"/>
          </a:xfrm>
          <a:prstGeom prst="rect">
            <a:avLst/>
          </a:prstGeom>
          <a:solidFill>
            <a:srgbClr val="DA1C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6" name="TextBox 15"/>
          <p:cNvSpPr txBox="1"/>
          <p:nvPr/>
        </p:nvSpPr>
        <p:spPr>
          <a:xfrm>
            <a:off x="7546023" y="2188968"/>
            <a:ext cx="288000" cy="248772"/>
          </a:xfrm>
          <a:prstGeom prst="rect">
            <a:avLst/>
          </a:prstGeom>
          <a:noFill/>
        </p:spPr>
        <p:txBody>
          <a:bodyPr wrap="square" lIns="18000" tIns="7200" rIns="18000" bIns="7200" anchor="t">
            <a:spAutoFit/>
          </a:bodyPr>
          <a:lstStyle/>
          <a:p>
            <a:pPr algn="ctr">
              <a:lnSpc>
                <a:spcPct val="110000"/>
              </a:lnSpc>
              <a:spcAft>
                <a:spcPts val="200"/>
              </a:spcAft>
              <a:defRPr sz="1300" b="1">
                <a:solidFill>
                  <a:srgbClr val="DA1C1C"/>
                </a:solidFill>
                <a:latin typeface="Arial"/>
              </a:defRPr>
            </a:pPr>
            <a:r>
              <a:rPr sz="1500" dirty="0"/>
              <a:t>3</a:t>
            </a:r>
          </a:p>
        </p:txBody>
      </p:sp>
      <p:sp>
        <p:nvSpPr>
          <p:cNvPr id="17" name="TextBox 16"/>
          <p:cNvSpPr txBox="1"/>
          <p:nvPr/>
        </p:nvSpPr>
        <p:spPr>
          <a:xfrm>
            <a:off x="7884792" y="2187984"/>
            <a:ext cx="2177999" cy="248772"/>
          </a:xfrm>
          <a:prstGeom prst="rect">
            <a:avLst/>
          </a:prstGeom>
          <a:noFill/>
        </p:spPr>
        <p:txBody>
          <a:bodyPr wrap="square" lIns="18000" tIns="7200" rIns="18000" bIns="7200" anchor="t">
            <a:spAutoFit/>
          </a:bodyPr>
          <a:lstStyle/>
          <a:p>
            <a:pPr algn="l">
              <a:lnSpc>
                <a:spcPct val="110000"/>
              </a:lnSpc>
              <a:spcAft>
                <a:spcPts val="200"/>
              </a:spcAft>
              <a:defRPr sz="1350" b="1">
                <a:solidFill>
                  <a:srgbClr val="1E1E1E"/>
                </a:solidFill>
                <a:latin typeface="Arial"/>
              </a:defRPr>
            </a:pPr>
            <a:r>
              <a:rPr sz="1500" dirty="0"/>
              <a:t>Weiteres Vorgehen</a:t>
            </a:r>
          </a:p>
        </p:txBody>
      </p:sp>
      <p:sp>
        <p:nvSpPr>
          <p:cNvPr id="18" name="TextBox 17"/>
          <p:cNvSpPr txBox="1"/>
          <p:nvPr/>
        </p:nvSpPr>
        <p:spPr>
          <a:xfrm>
            <a:off x="7644723" y="2735755"/>
            <a:ext cx="2371078" cy="707103"/>
          </a:xfrm>
          <a:prstGeom prst="rect">
            <a:avLst/>
          </a:prstGeom>
          <a:noFill/>
        </p:spPr>
        <p:txBody>
          <a:bodyPr wrap="square" lIns="18000" tIns="7200" rIns="18000" bIns="7200" anchor="t">
            <a:spAutoFit/>
          </a:bodyPr>
          <a:lstStyle/>
          <a:p>
            <a:pPr algn="l">
              <a:lnSpc>
                <a:spcPct val="110000"/>
              </a:lnSpc>
              <a:spcAft>
                <a:spcPts val="200"/>
              </a:spcAft>
              <a:defRPr sz="1080" b="0">
                <a:solidFill>
                  <a:srgbClr val="5F5F5F"/>
                </a:solidFill>
                <a:latin typeface="Arial"/>
              </a:defRPr>
            </a:pPr>
            <a:r>
              <a:rPr sz="1400" dirty="0"/>
              <a:t>Welche Fragen werden vor politischen Beschlüssen geklärt?</a:t>
            </a:r>
          </a:p>
        </p:txBody>
      </p:sp>
      <p:sp>
        <p:nvSpPr>
          <p:cNvPr id="19" name="TextBox 18"/>
          <p:cNvSpPr txBox="1"/>
          <p:nvPr/>
        </p:nvSpPr>
        <p:spPr>
          <a:xfrm>
            <a:off x="630693" y="5229200"/>
            <a:ext cx="9467848" cy="279998"/>
          </a:xfrm>
          <a:prstGeom prst="rect">
            <a:avLst/>
          </a:prstGeom>
          <a:noFill/>
        </p:spPr>
        <p:txBody>
          <a:bodyPr wrap="square" lIns="18000" tIns="7200" rIns="18000" bIns="7200" anchor="t">
            <a:spAutoFit/>
          </a:bodyPr>
          <a:lstStyle/>
          <a:p>
            <a:pPr algn="l">
              <a:lnSpc>
                <a:spcPct val="110000"/>
              </a:lnSpc>
              <a:spcAft>
                <a:spcPts val="200"/>
              </a:spcAft>
              <a:defRPr sz="1700" b="1">
                <a:solidFill>
                  <a:srgbClr val="1E1E1E"/>
                </a:solidFill>
                <a:latin typeface="Arial"/>
              </a:defRPr>
            </a:pPr>
            <a:r>
              <a:rPr dirty="0"/>
              <a:t>Der Finanzplan ist ein Frühwarn- und Führungsinstrument. Er ist kein Massnahmenplan.</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1792" y="475488"/>
            <a:ext cx="8352000" cy="396000"/>
          </a:xfrm>
          <a:prstGeom prst="rect">
            <a:avLst/>
          </a:prstGeom>
          <a:noFill/>
        </p:spPr>
        <p:txBody>
          <a:bodyPr wrap="none" lIns="0" rIns="0">
            <a:spAutoFit/>
          </a:bodyPr>
          <a:lstStyle/>
          <a:p>
            <a:pPr>
              <a:defRPr sz="2500" b="1">
                <a:solidFill>
                  <a:srgbClr val="1E1E1E"/>
                </a:solidFill>
                <a:latin typeface="Arial"/>
              </a:defRPr>
            </a:pPr>
            <a:r>
              <a:rPr dirty="0"/>
              <a:t>Kernbotschaft</a:t>
            </a:r>
          </a:p>
        </p:txBody>
      </p:sp>
      <p:sp>
        <p:nvSpPr>
          <p:cNvPr id="4" name="Rounded Rectangle 3"/>
          <p:cNvSpPr/>
          <p:nvPr/>
        </p:nvSpPr>
        <p:spPr>
          <a:xfrm>
            <a:off x="624600" y="1454040"/>
            <a:ext cx="1944000" cy="1152000"/>
          </a:xfrm>
          <a:prstGeom prst="roundRect">
            <a:avLst/>
          </a:prstGeom>
          <a:solidFill>
            <a:srgbClr val="FAFAF8"/>
          </a:solidFill>
          <a:ln>
            <a:solidFill>
              <a:srgbClr val="D2D2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5" name="TextBox 4"/>
          <p:cNvSpPr txBox="1"/>
          <p:nvPr/>
        </p:nvSpPr>
        <p:spPr>
          <a:xfrm>
            <a:off x="714600" y="1544040"/>
            <a:ext cx="1764000" cy="288000"/>
          </a:xfrm>
          <a:prstGeom prst="rect">
            <a:avLst/>
          </a:prstGeom>
          <a:noFill/>
        </p:spPr>
        <p:txBody>
          <a:bodyPr wrap="square" lIns="18000" tIns="7200" rIns="18000" bIns="7200" anchor="t">
            <a:spAutoFit/>
          </a:bodyPr>
          <a:lstStyle/>
          <a:p>
            <a:pPr algn="ctr">
              <a:lnSpc>
                <a:spcPct val="110000"/>
              </a:lnSpc>
              <a:spcAft>
                <a:spcPts val="200"/>
              </a:spcAft>
              <a:defRPr sz="2600" b="1">
                <a:solidFill>
                  <a:srgbClr val="2D7850"/>
                </a:solidFill>
                <a:latin typeface="Arial"/>
              </a:defRPr>
            </a:pPr>
            <a:r>
              <a:rPr dirty="0"/>
              <a:t>solide</a:t>
            </a:r>
          </a:p>
        </p:txBody>
      </p:sp>
      <p:sp>
        <p:nvSpPr>
          <p:cNvPr id="6" name="TextBox 5"/>
          <p:cNvSpPr txBox="1"/>
          <p:nvPr/>
        </p:nvSpPr>
        <p:spPr>
          <a:xfrm>
            <a:off x="714600" y="2001240"/>
            <a:ext cx="1764000" cy="288000"/>
          </a:xfrm>
          <a:prstGeom prst="rect">
            <a:avLst/>
          </a:prstGeom>
          <a:noFill/>
        </p:spPr>
        <p:txBody>
          <a:bodyPr wrap="square" lIns="18000" tIns="7200" rIns="18000" bIns="7200" anchor="t">
            <a:spAutoFit/>
          </a:bodyPr>
          <a:lstStyle/>
          <a:p>
            <a:pPr algn="ctr">
              <a:lnSpc>
                <a:spcPct val="110000"/>
              </a:lnSpc>
              <a:spcAft>
                <a:spcPts val="200"/>
              </a:spcAft>
              <a:defRPr sz="1050" b="0">
                <a:solidFill>
                  <a:srgbClr val="1E1E1E"/>
                </a:solidFill>
                <a:latin typeface="Arial"/>
              </a:defRPr>
            </a:pPr>
            <a:r>
              <a:rPr dirty="0"/>
              <a:t>Eigenkapitalbasis bleibt gemäss Finanzplan tragfähig</a:t>
            </a:r>
          </a:p>
        </p:txBody>
      </p:sp>
      <p:sp>
        <p:nvSpPr>
          <p:cNvPr id="7" name="Rounded Rectangle 6"/>
          <p:cNvSpPr/>
          <p:nvPr/>
        </p:nvSpPr>
        <p:spPr>
          <a:xfrm>
            <a:off x="2820600" y="1454040"/>
            <a:ext cx="1944000" cy="1152000"/>
          </a:xfrm>
          <a:prstGeom prst="roundRect">
            <a:avLst/>
          </a:prstGeom>
          <a:solidFill>
            <a:srgbClr val="FAFAF8"/>
          </a:solidFill>
          <a:ln>
            <a:solidFill>
              <a:srgbClr val="D2D2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8" name="TextBox 7"/>
          <p:cNvSpPr txBox="1"/>
          <p:nvPr/>
        </p:nvSpPr>
        <p:spPr>
          <a:xfrm>
            <a:off x="2910600" y="1544040"/>
            <a:ext cx="1764000" cy="288000"/>
          </a:xfrm>
          <a:prstGeom prst="rect">
            <a:avLst/>
          </a:prstGeom>
          <a:noFill/>
        </p:spPr>
        <p:txBody>
          <a:bodyPr wrap="square" lIns="18000" tIns="7200" rIns="18000" bIns="7200" anchor="t">
            <a:spAutoFit/>
          </a:bodyPr>
          <a:lstStyle/>
          <a:p>
            <a:pPr algn="ctr">
              <a:lnSpc>
                <a:spcPct val="110000"/>
              </a:lnSpc>
              <a:spcAft>
                <a:spcPts val="200"/>
              </a:spcAft>
              <a:defRPr sz="2600" b="1">
                <a:solidFill>
                  <a:srgbClr val="DA1C1C"/>
                </a:solidFill>
                <a:latin typeface="Arial"/>
              </a:defRPr>
            </a:pPr>
            <a:r>
              <a:rPr dirty="0"/>
              <a:t>59.2 Mio.</a:t>
            </a:r>
          </a:p>
        </p:txBody>
      </p:sp>
      <p:sp>
        <p:nvSpPr>
          <p:cNvPr id="9" name="TextBox 8"/>
          <p:cNvSpPr txBox="1"/>
          <p:nvPr/>
        </p:nvSpPr>
        <p:spPr>
          <a:xfrm>
            <a:off x="2910600" y="2023287"/>
            <a:ext cx="1764000" cy="288000"/>
          </a:xfrm>
          <a:prstGeom prst="rect">
            <a:avLst/>
          </a:prstGeom>
          <a:noFill/>
        </p:spPr>
        <p:txBody>
          <a:bodyPr wrap="square" lIns="18000" tIns="7200" rIns="18000" bIns="7200" anchor="t">
            <a:spAutoFit/>
          </a:bodyPr>
          <a:lstStyle/>
          <a:p>
            <a:pPr algn="ctr">
              <a:lnSpc>
                <a:spcPct val="110000"/>
              </a:lnSpc>
              <a:spcAft>
                <a:spcPts val="200"/>
              </a:spcAft>
              <a:defRPr sz="1050" b="0">
                <a:solidFill>
                  <a:srgbClr val="1E1E1E"/>
                </a:solidFill>
                <a:latin typeface="Arial"/>
              </a:defRPr>
            </a:pPr>
            <a:r>
              <a:rPr dirty="0"/>
              <a:t>Investitionsprogramm insgesamt</a:t>
            </a:r>
          </a:p>
        </p:txBody>
      </p:sp>
      <p:sp>
        <p:nvSpPr>
          <p:cNvPr id="10" name="Rounded Rectangle 9"/>
          <p:cNvSpPr/>
          <p:nvPr/>
        </p:nvSpPr>
        <p:spPr>
          <a:xfrm>
            <a:off x="5016600" y="1454040"/>
            <a:ext cx="1944000" cy="1152000"/>
          </a:xfrm>
          <a:prstGeom prst="roundRect">
            <a:avLst/>
          </a:prstGeom>
          <a:solidFill>
            <a:srgbClr val="FAFAF8"/>
          </a:solidFill>
          <a:ln>
            <a:solidFill>
              <a:srgbClr val="D2D2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TextBox 10"/>
          <p:cNvSpPr txBox="1"/>
          <p:nvPr/>
        </p:nvSpPr>
        <p:spPr>
          <a:xfrm>
            <a:off x="5106600" y="1544040"/>
            <a:ext cx="1764000" cy="288000"/>
          </a:xfrm>
          <a:prstGeom prst="rect">
            <a:avLst/>
          </a:prstGeom>
          <a:noFill/>
        </p:spPr>
        <p:txBody>
          <a:bodyPr wrap="square" lIns="18000" tIns="7200" rIns="18000" bIns="7200" anchor="t">
            <a:spAutoFit/>
          </a:bodyPr>
          <a:lstStyle/>
          <a:p>
            <a:pPr algn="ctr">
              <a:lnSpc>
                <a:spcPct val="110000"/>
              </a:lnSpc>
              <a:spcAft>
                <a:spcPts val="200"/>
              </a:spcAft>
              <a:defRPr sz="2600" b="1">
                <a:solidFill>
                  <a:srgbClr val="D28214"/>
                </a:solidFill>
                <a:latin typeface="Arial"/>
              </a:defRPr>
            </a:pPr>
            <a:r>
              <a:rPr dirty="0"/>
              <a:t>2026-2028</a:t>
            </a:r>
          </a:p>
        </p:txBody>
      </p:sp>
      <p:sp>
        <p:nvSpPr>
          <p:cNvPr id="12" name="TextBox 11"/>
          <p:cNvSpPr txBox="1"/>
          <p:nvPr/>
        </p:nvSpPr>
        <p:spPr>
          <a:xfrm>
            <a:off x="5103471" y="2075040"/>
            <a:ext cx="1764000" cy="288000"/>
          </a:xfrm>
          <a:prstGeom prst="rect">
            <a:avLst/>
          </a:prstGeom>
          <a:noFill/>
        </p:spPr>
        <p:txBody>
          <a:bodyPr wrap="square" lIns="18000" tIns="7200" rIns="18000" bIns="7200" anchor="t">
            <a:spAutoFit/>
          </a:bodyPr>
          <a:lstStyle/>
          <a:p>
            <a:pPr algn="ctr">
              <a:lnSpc>
                <a:spcPct val="110000"/>
              </a:lnSpc>
              <a:spcAft>
                <a:spcPts val="200"/>
              </a:spcAft>
              <a:defRPr sz="1050" b="0">
                <a:solidFill>
                  <a:srgbClr val="1E1E1E"/>
                </a:solidFill>
                <a:latin typeface="Arial"/>
              </a:defRPr>
            </a:pPr>
            <a:r>
              <a:rPr dirty="0"/>
              <a:t>operative Defizite im Plan</a:t>
            </a:r>
          </a:p>
        </p:txBody>
      </p:sp>
      <p:sp>
        <p:nvSpPr>
          <p:cNvPr id="13" name="Rounded Rectangle 12"/>
          <p:cNvSpPr/>
          <p:nvPr/>
        </p:nvSpPr>
        <p:spPr>
          <a:xfrm>
            <a:off x="7212599" y="1454040"/>
            <a:ext cx="1944000" cy="1152000"/>
          </a:xfrm>
          <a:prstGeom prst="roundRect">
            <a:avLst/>
          </a:prstGeom>
          <a:solidFill>
            <a:srgbClr val="FAFAF8"/>
          </a:solidFill>
          <a:ln>
            <a:solidFill>
              <a:srgbClr val="D2D2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4" name="TextBox 13"/>
          <p:cNvSpPr txBox="1"/>
          <p:nvPr/>
        </p:nvSpPr>
        <p:spPr>
          <a:xfrm>
            <a:off x="7302599" y="1544040"/>
            <a:ext cx="1764000" cy="288000"/>
          </a:xfrm>
          <a:prstGeom prst="rect">
            <a:avLst/>
          </a:prstGeom>
          <a:noFill/>
        </p:spPr>
        <p:txBody>
          <a:bodyPr wrap="square" lIns="18000" tIns="7200" rIns="18000" bIns="7200" anchor="t">
            <a:spAutoFit/>
          </a:bodyPr>
          <a:lstStyle/>
          <a:p>
            <a:pPr algn="ctr">
              <a:lnSpc>
                <a:spcPct val="110000"/>
              </a:lnSpc>
              <a:spcAft>
                <a:spcPts val="200"/>
              </a:spcAft>
              <a:defRPr sz="2600" b="1">
                <a:solidFill>
                  <a:srgbClr val="325F91"/>
                </a:solidFill>
                <a:latin typeface="Arial"/>
              </a:defRPr>
            </a:pPr>
            <a:r>
              <a:rPr dirty="0"/>
              <a:t>105 %</a:t>
            </a:r>
          </a:p>
        </p:txBody>
      </p:sp>
      <p:sp>
        <p:nvSpPr>
          <p:cNvPr id="15" name="TextBox 14"/>
          <p:cNvSpPr txBox="1"/>
          <p:nvPr/>
        </p:nvSpPr>
        <p:spPr>
          <a:xfrm>
            <a:off x="7302599" y="2075040"/>
            <a:ext cx="1764000" cy="288000"/>
          </a:xfrm>
          <a:prstGeom prst="rect">
            <a:avLst/>
          </a:prstGeom>
          <a:noFill/>
        </p:spPr>
        <p:txBody>
          <a:bodyPr wrap="square" lIns="18000" tIns="7200" rIns="18000" bIns="7200" anchor="t">
            <a:spAutoFit/>
          </a:bodyPr>
          <a:lstStyle/>
          <a:p>
            <a:pPr algn="ctr">
              <a:lnSpc>
                <a:spcPct val="110000"/>
              </a:lnSpc>
              <a:spcAft>
                <a:spcPts val="200"/>
              </a:spcAft>
              <a:defRPr sz="1050" b="0">
                <a:solidFill>
                  <a:srgbClr val="1E1E1E"/>
                </a:solidFill>
                <a:latin typeface="Arial"/>
              </a:defRPr>
            </a:pPr>
            <a:r>
              <a:rPr dirty="0"/>
              <a:t>Steuerfuss im Basisszenario</a:t>
            </a:r>
          </a:p>
        </p:txBody>
      </p:sp>
      <p:sp>
        <p:nvSpPr>
          <p:cNvPr id="16" name="TextBox 15"/>
          <p:cNvSpPr txBox="1"/>
          <p:nvPr/>
        </p:nvSpPr>
        <p:spPr>
          <a:xfrm>
            <a:off x="624132" y="3573016"/>
            <a:ext cx="8136000" cy="1224887"/>
          </a:xfrm>
          <a:prstGeom prst="rect">
            <a:avLst/>
          </a:prstGeom>
          <a:noFill/>
        </p:spPr>
        <p:txBody>
          <a:bodyPr wrap="square" lIns="36000">
            <a:spAutoFit/>
          </a:bodyPr>
          <a:lstStyle/>
          <a:p>
            <a:pPr marL="285750" indent="-285750">
              <a:lnSpc>
                <a:spcPct val="108000"/>
              </a:lnSpc>
              <a:spcAft>
                <a:spcPts val="600"/>
              </a:spcAft>
              <a:buFont typeface="Arial" panose="020B0604020202020204" pitchFamily="34" charset="0"/>
              <a:buChar char="•"/>
              <a:defRPr sz="1500" b="0">
                <a:solidFill>
                  <a:srgbClr val="1E1E1E"/>
                </a:solidFill>
                <a:latin typeface="Arial"/>
              </a:defRPr>
            </a:pPr>
            <a:r>
              <a:rPr dirty="0"/>
              <a:t>Die finanzielle Lage ist nicht akut krisenhaft.</a:t>
            </a:r>
          </a:p>
          <a:p>
            <a:pPr marL="285750" indent="-285750">
              <a:lnSpc>
                <a:spcPct val="108000"/>
              </a:lnSpc>
              <a:spcAft>
                <a:spcPts val="600"/>
              </a:spcAft>
              <a:buFont typeface="Arial" panose="020B0604020202020204" pitchFamily="34" charset="0"/>
              <a:buChar char="•"/>
              <a:defRPr sz="1500" b="0">
                <a:solidFill>
                  <a:srgbClr val="1E1E1E"/>
                </a:solidFill>
                <a:latin typeface="Arial"/>
              </a:defRPr>
            </a:pPr>
            <a:r>
              <a:rPr dirty="0"/>
              <a:t>Die hohen Investitionen und die Defizite in der laufenden Rechnung verlangen aber Priorisierung, Szenarien und klare Leitplanken.</a:t>
            </a:r>
          </a:p>
          <a:p>
            <a:pPr marL="285750" indent="-285750">
              <a:lnSpc>
                <a:spcPct val="108000"/>
              </a:lnSpc>
              <a:spcAft>
                <a:spcPts val="600"/>
              </a:spcAft>
              <a:buFont typeface="Arial" panose="020B0604020202020204" pitchFamily="34" charset="0"/>
              <a:buChar char="•"/>
              <a:defRPr sz="1500" b="0">
                <a:solidFill>
                  <a:srgbClr val="1E1E1E"/>
                </a:solidFill>
                <a:latin typeface="Arial"/>
              </a:defRPr>
            </a:pPr>
            <a:r>
              <a:rPr dirty="0"/>
              <a:t>Eine Steuerfussanpassung wird nicht angekündigt, aber als Szenario geprüft.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1792" y="475488"/>
            <a:ext cx="8352000" cy="396000"/>
          </a:xfrm>
          <a:prstGeom prst="rect">
            <a:avLst/>
          </a:prstGeom>
          <a:noFill/>
        </p:spPr>
        <p:txBody>
          <a:bodyPr wrap="none" lIns="0" rIns="0">
            <a:spAutoFit/>
          </a:bodyPr>
          <a:lstStyle/>
          <a:p>
            <a:pPr>
              <a:defRPr sz="2500" b="1">
                <a:solidFill>
                  <a:srgbClr val="1E1E1E"/>
                </a:solidFill>
                <a:latin typeface="Arial"/>
              </a:defRPr>
            </a:pPr>
            <a:r>
              <a:rPr dirty="0"/>
              <a:t>Finanzplan 2026 bis 2030 - auf einen Blick</a:t>
            </a:r>
          </a:p>
        </p:txBody>
      </p:sp>
      <p:graphicFrame>
        <p:nvGraphicFramePr>
          <p:cNvPr id="4" name="Table 3"/>
          <p:cNvGraphicFramePr>
            <a:graphicFrameLocks noGrp="1"/>
          </p:cNvGraphicFramePr>
          <p:nvPr>
            <p:extLst>
              <p:ext uri="{D42A27DB-BD31-4B8C-83A1-F6EECF244321}">
                <p14:modId xmlns:p14="http://schemas.microsoft.com/office/powerpoint/2010/main" val="157582421"/>
              </p:ext>
            </p:extLst>
          </p:nvPr>
        </p:nvGraphicFramePr>
        <p:xfrm>
          <a:off x="624600" y="1418040"/>
          <a:ext cx="8855777" cy="2731038"/>
        </p:xfrm>
        <a:graphic>
          <a:graphicData uri="http://schemas.openxmlformats.org/drawingml/2006/table">
            <a:tbl>
              <a:tblPr firstRow="1" bandRow="1">
                <a:tableStyleId>{5C22544A-7EE6-4342-B048-85BDC9FD1C3A}</a:tableStyleId>
              </a:tblPr>
              <a:tblGrid>
                <a:gridCol w="2310202">
                  <a:extLst>
                    <a:ext uri="{9D8B030D-6E8A-4147-A177-3AD203B41FA5}">
                      <a16:colId xmlns:a16="http://schemas.microsoft.com/office/drawing/2014/main" val="20000"/>
                    </a:ext>
                  </a:extLst>
                </a:gridCol>
                <a:gridCol w="1309115">
                  <a:extLst>
                    <a:ext uri="{9D8B030D-6E8A-4147-A177-3AD203B41FA5}">
                      <a16:colId xmlns:a16="http://schemas.microsoft.com/office/drawing/2014/main" val="20001"/>
                    </a:ext>
                  </a:extLst>
                </a:gridCol>
                <a:gridCol w="1309115">
                  <a:extLst>
                    <a:ext uri="{9D8B030D-6E8A-4147-A177-3AD203B41FA5}">
                      <a16:colId xmlns:a16="http://schemas.microsoft.com/office/drawing/2014/main" val="20002"/>
                    </a:ext>
                  </a:extLst>
                </a:gridCol>
                <a:gridCol w="1309115">
                  <a:extLst>
                    <a:ext uri="{9D8B030D-6E8A-4147-A177-3AD203B41FA5}">
                      <a16:colId xmlns:a16="http://schemas.microsoft.com/office/drawing/2014/main" val="20003"/>
                    </a:ext>
                  </a:extLst>
                </a:gridCol>
                <a:gridCol w="1309115">
                  <a:extLst>
                    <a:ext uri="{9D8B030D-6E8A-4147-A177-3AD203B41FA5}">
                      <a16:colId xmlns:a16="http://schemas.microsoft.com/office/drawing/2014/main" val="20004"/>
                    </a:ext>
                  </a:extLst>
                </a:gridCol>
                <a:gridCol w="1309115">
                  <a:extLst>
                    <a:ext uri="{9D8B030D-6E8A-4147-A177-3AD203B41FA5}">
                      <a16:colId xmlns:a16="http://schemas.microsoft.com/office/drawing/2014/main" val="20005"/>
                    </a:ext>
                  </a:extLst>
                </a:gridCol>
              </a:tblGrid>
              <a:tr h="455173">
                <a:tc>
                  <a:txBody>
                    <a:bodyPr/>
                    <a:lstStyle/>
                    <a:p>
                      <a:pPr algn="l">
                        <a:defRPr sz="1050" b="1">
                          <a:solidFill>
                            <a:srgbClr val="1E1E1E"/>
                          </a:solidFill>
                          <a:latin typeface="Arial"/>
                        </a:defRPr>
                      </a:pPr>
                      <a:r>
                        <a:rPr dirty="0"/>
                        <a:t>Kennzahl</a:t>
                      </a:r>
                    </a:p>
                  </a:txBody>
                  <a:tcPr marL="28800" marR="28800" marT="14400" marB="14400">
                    <a:solidFill>
                      <a:srgbClr val="EEEEE8"/>
                    </a:solidFill>
                  </a:tcPr>
                </a:tc>
                <a:tc>
                  <a:txBody>
                    <a:bodyPr/>
                    <a:lstStyle/>
                    <a:p>
                      <a:pPr algn="ctr">
                        <a:defRPr sz="1050" b="1">
                          <a:solidFill>
                            <a:srgbClr val="1E1E1E"/>
                          </a:solidFill>
                          <a:latin typeface="Arial"/>
                        </a:defRPr>
                      </a:pPr>
                      <a:r>
                        <a:rPr dirty="0"/>
                        <a:t>2026</a:t>
                      </a:r>
                    </a:p>
                  </a:txBody>
                  <a:tcPr marL="28800" marR="28800" marT="14400" marB="14400">
                    <a:solidFill>
                      <a:srgbClr val="EEEEE8"/>
                    </a:solidFill>
                  </a:tcPr>
                </a:tc>
                <a:tc>
                  <a:txBody>
                    <a:bodyPr/>
                    <a:lstStyle/>
                    <a:p>
                      <a:pPr algn="ctr">
                        <a:defRPr sz="1050" b="1">
                          <a:solidFill>
                            <a:srgbClr val="1E1E1E"/>
                          </a:solidFill>
                          <a:latin typeface="Arial"/>
                        </a:defRPr>
                      </a:pPr>
                      <a:r>
                        <a:rPr dirty="0"/>
                        <a:t>2027</a:t>
                      </a:r>
                    </a:p>
                  </a:txBody>
                  <a:tcPr marL="28800" marR="28800" marT="14400" marB="14400">
                    <a:solidFill>
                      <a:srgbClr val="EEEEE8"/>
                    </a:solidFill>
                  </a:tcPr>
                </a:tc>
                <a:tc>
                  <a:txBody>
                    <a:bodyPr/>
                    <a:lstStyle/>
                    <a:p>
                      <a:pPr algn="ctr">
                        <a:defRPr sz="1050" b="1">
                          <a:solidFill>
                            <a:srgbClr val="1E1E1E"/>
                          </a:solidFill>
                          <a:latin typeface="Arial"/>
                        </a:defRPr>
                      </a:pPr>
                      <a:r>
                        <a:rPr dirty="0"/>
                        <a:t>2028</a:t>
                      </a:r>
                    </a:p>
                  </a:txBody>
                  <a:tcPr marL="28800" marR="28800" marT="14400" marB="14400">
                    <a:solidFill>
                      <a:srgbClr val="EEEEE8"/>
                    </a:solidFill>
                  </a:tcPr>
                </a:tc>
                <a:tc>
                  <a:txBody>
                    <a:bodyPr/>
                    <a:lstStyle/>
                    <a:p>
                      <a:pPr algn="ctr">
                        <a:defRPr sz="1050" b="1">
                          <a:solidFill>
                            <a:srgbClr val="1E1E1E"/>
                          </a:solidFill>
                          <a:latin typeface="Arial"/>
                        </a:defRPr>
                      </a:pPr>
                      <a:r>
                        <a:rPr dirty="0"/>
                        <a:t>2029</a:t>
                      </a:r>
                    </a:p>
                  </a:txBody>
                  <a:tcPr marL="28800" marR="28800" marT="14400" marB="14400">
                    <a:solidFill>
                      <a:srgbClr val="EEEEE8"/>
                    </a:solidFill>
                  </a:tcPr>
                </a:tc>
                <a:tc>
                  <a:txBody>
                    <a:bodyPr/>
                    <a:lstStyle/>
                    <a:p>
                      <a:pPr algn="ctr">
                        <a:defRPr sz="1050" b="1">
                          <a:solidFill>
                            <a:srgbClr val="1E1E1E"/>
                          </a:solidFill>
                          <a:latin typeface="Arial"/>
                        </a:defRPr>
                      </a:pPr>
                      <a:r>
                        <a:rPr dirty="0"/>
                        <a:t>2030</a:t>
                      </a:r>
                    </a:p>
                  </a:txBody>
                  <a:tcPr marL="28800" marR="28800" marT="14400" marB="14400">
                    <a:solidFill>
                      <a:srgbClr val="EEEEE8"/>
                    </a:solidFill>
                  </a:tcPr>
                </a:tc>
                <a:extLst>
                  <a:ext uri="{0D108BD9-81ED-4DB2-BD59-A6C34878D82A}">
                    <a16:rowId xmlns:a16="http://schemas.microsoft.com/office/drawing/2014/main" val="10000"/>
                  </a:ext>
                </a:extLst>
              </a:tr>
              <a:tr h="455173">
                <a:tc>
                  <a:txBody>
                    <a:bodyPr/>
                    <a:lstStyle/>
                    <a:p>
                      <a:pPr algn="l">
                        <a:defRPr sz="1050">
                          <a:solidFill>
                            <a:srgbClr val="1E1E1E"/>
                          </a:solidFill>
                          <a:latin typeface="Arial"/>
                        </a:defRPr>
                      </a:pPr>
                      <a:r>
                        <a:rPr dirty="0"/>
                        <a:t>Einwohnerzahl</a:t>
                      </a:r>
                    </a:p>
                  </a:txBody>
                  <a:tcPr marL="28800" marR="28800" marT="14400" marB="14400">
                    <a:solidFill>
                      <a:srgbClr val="FCFCFA"/>
                    </a:solidFill>
                  </a:tcPr>
                </a:tc>
                <a:tc>
                  <a:txBody>
                    <a:bodyPr/>
                    <a:lstStyle/>
                    <a:p>
                      <a:pPr algn="ctr">
                        <a:defRPr sz="1050">
                          <a:solidFill>
                            <a:srgbClr val="1E1E1E"/>
                          </a:solidFill>
                          <a:latin typeface="Arial"/>
                        </a:defRPr>
                      </a:pPr>
                      <a:r>
                        <a:rPr dirty="0"/>
                        <a:t>7'888</a:t>
                      </a:r>
                    </a:p>
                  </a:txBody>
                  <a:tcPr marL="28800" marR="28800" marT="14400" marB="14400">
                    <a:solidFill>
                      <a:srgbClr val="FCFCFA"/>
                    </a:solidFill>
                  </a:tcPr>
                </a:tc>
                <a:tc>
                  <a:txBody>
                    <a:bodyPr/>
                    <a:lstStyle/>
                    <a:p>
                      <a:pPr algn="ctr">
                        <a:defRPr sz="1050">
                          <a:solidFill>
                            <a:srgbClr val="1E1E1E"/>
                          </a:solidFill>
                          <a:latin typeface="Arial"/>
                        </a:defRPr>
                      </a:pPr>
                      <a:r>
                        <a:rPr dirty="0"/>
                        <a:t>7'946</a:t>
                      </a:r>
                    </a:p>
                  </a:txBody>
                  <a:tcPr marL="28800" marR="28800" marT="14400" marB="14400">
                    <a:solidFill>
                      <a:srgbClr val="FCFCFA"/>
                    </a:solidFill>
                  </a:tcPr>
                </a:tc>
                <a:tc>
                  <a:txBody>
                    <a:bodyPr/>
                    <a:lstStyle/>
                    <a:p>
                      <a:pPr algn="ctr">
                        <a:defRPr sz="1050">
                          <a:solidFill>
                            <a:srgbClr val="1E1E1E"/>
                          </a:solidFill>
                          <a:latin typeface="Arial"/>
                        </a:defRPr>
                      </a:pPr>
                      <a:r>
                        <a:rPr dirty="0"/>
                        <a:t>8'004</a:t>
                      </a:r>
                    </a:p>
                  </a:txBody>
                  <a:tcPr marL="28800" marR="28800" marT="14400" marB="14400">
                    <a:solidFill>
                      <a:srgbClr val="FCFCFA"/>
                    </a:solidFill>
                  </a:tcPr>
                </a:tc>
                <a:tc>
                  <a:txBody>
                    <a:bodyPr/>
                    <a:lstStyle/>
                    <a:p>
                      <a:pPr algn="ctr">
                        <a:defRPr sz="1050">
                          <a:solidFill>
                            <a:srgbClr val="1E1E1E"/>
                          </a:solidFill>
                          <a:latin typeface="Arial"/>
                        </a:defRPr>
                      </a:pPr>
                      <a:r>
                        <a:rPr dirty="0"/>
                        <a:t>8'061</a:t>
                      </a:r>
                    </a:p>
                  </a:txBody>
                  <a:tcPr marL="28800" marR="28800" marT="14400" marB="14400">
                    <a:solidFill>
                      <a:srgbClr val="FCFCFA"/>
                    </a:solidFill>
                  </a:tcPr>
                </a:tc>
                <a:tc>
                  <a:txBody>
                    <a:bodyPr/>
                    <a:lstStyle/>
                    <a:p>
                      <a:pPr algn="ctr">
                        <a:defRPr sz="1050">
                          <a:solidFill>
                            <a:srgbClr val="1E1E1E"/>
                          </a:solidFill>
                          <a:latin typeface="Arial"/>
                        </a:defRPr>
                      </a:pPr>
                      <a:r>
                        <a:rPr dirty="0"/>
                        <a:t>8'118</a:t>
                      </a:r>
                    </a:p>
                  </a:txBody>
                  <a:tcPr marL="28800" marR="28800" marT="14400" marB="14400">
                    <a:solidFill>
                      <a:srgbClr val="FCFCFA"/>
                    </a:solidFill>
                  </a:tcPr>
                </a:tc>
                <a:extLst>
                  <a:ext uri="{0D108BD9-81ED-4DB2-BD59-A6C34878D82A}">
                    <a16:rowId xmlns:a16="http://schemas.microsoft.com/office/drawing/2014/main" val="10001"/>
                  </a:ext>
                </a:extLst>
              </a:tr>
              <a:tr h="455173">
                <a:tc>
                  <a:txBody>
                    <a:bodyPr/>
                    <a:lstStyle/>
                    <a:p>
                      <a:pPr algn="l">
                        <a:defRPr sz="1050">
                          <a:solidFill>
                            <a:srgbClr val="1E1E1E"/>
                          </a:solidFill>
                          <a:latin typeface="Arial"/>
                        </a:defRPr>
                      </a:pPr>
                      <a:r>
                        <a:rPr dirty="0"/>
                        <a:t>Steuerfuss</a:t>
                      </a:r>
                    </a:p>
                  </a:txBody>
                  <a:tcPr marL="28800" marR="28800" marT="14400" marB="14400"/>
                </a:tc>
                <a:tc>
                  <a:txBody>
                    <a:bodyPr/>
                    <a:lstStyle/>
                    <a:p>
                      <a:pPr algn="ctr">
                        <a:defRPr sz="1050">
                          <a:solidFill>
                            <a:srgbClr val="1E1E1E"/>
                          </a:solidFill>
                          <a:latin typeface="Arial"/>
                        </a:defRPr>
                      </a:pPr>
                      <a:r>
                        <a:rPr dirty="0"/>
                        <a:t>105 %</a:t>
                      </a:r>
                    </a:p>
                  </a:txBody>
                  <a:tcPr marL="28800" marR="28800" marT="14400" marB="14400"/>
                </a:tc>
                <a:tc>
                  <a:txBody>
                    <a:bodyPr/>
                    <a:lstStyle/>
                    <a:p>
                      <a:pPr algn="ctr">
                        <a:defRPr sz="1050">
                          <a:solidFill>
                            <a:srgbClr val="1E1E1E"/>
                          </a:solidFill>
                          <a:latin typeface="Arial"/>
                        </a:defRPr>
                      </a:pPr>
                      <a:r>
                        <a:rPr dirty="0"/>
                        <a:t>105 %</a:t>
                      </a:r>
                    </a:p>
                  </a:txBody>
                  <a:tcPr marL="28800" marR="28800" marT="14400" marB="14400"/>
                </a:tc>
                <a:tc>
                  <a:txBody>
                    <a:bodyPr/>
                    <a:lstStyle/>
                    <a:p>
                      <a:pPr algn="ctr">
                        <a:defRPr sz="1050">
                          <a:solidFill>
                            <a:srgbClr val="1E1E1E"/>
                          </a:solidFill>
                          <a:latin typeface="Arial"/>
                        </a:defRPr>
                      </a:pPr>
                      <a:r>
                        <a:rPr dirty="0"/>
                        <a:t>105 %</a:t>
                      </a:r>
                    </a:p>
                  </a:txBody>
                  <a:tcPr marL="28800" marR="28800" marT="14400" marB="14400"/>
                </a:tc>
                <a:tc>
                  <a:txBody>
                    <a:bodyPr/>
                    <a:lstStyle/>
                    <a:p>
                      <a:pPr algn="ctr">
                        <a:defRPr sz="1050">
                          <a:solidFill>
                            <a:srgbClr val="1E1E1E"/>
                          </a:solidFill>
                          <a:latin typeface="Arial"/>
                        </a:defRPr>
                      </a:pPr>
                      <a:r>
                        <a:rPr dirty="0"/>
                        <a:t>105 %</a:t>
                      </a:r>
                    </a:p>
                  </a:txBody>
                  <a:tcPr marL="28800" marR="28800" marT="14400" marB="14400"/>
                </a:tc>
                <a:tc>
                  <a:txBody>
                    <a:bodyPr/>
                    <a:lstStyle/>
                    <a:p>
                      <a:pPr algn="ctr">
                        <a:defRPr sz="1050">
                          <a:solidFill>
                            <a:srgbClr val="1E1E1E"/>
                          </a:solidFill>
                          <a:latin typeface="Arial"/>
                        </a:defRPr>
                      </a:pPr>
                      <a:r>
                        <a:rPr dirty="0"/>
                        <a:t>105 %</a:t>
                      </a:r>
                    </a:p>
                  </a:txBody>
                  <a:tcPr marL="28800" marR="28800" marT="14400" marB="14400"/>
                </a:tc>
                <a:extLst>
                  <a:ext uri="{0D108BD9-81ED-4DB2-BD59-A6C34878D82A}">
                    <a16:rowId xmlns:a16="http://schemas.microsoft.com/office/drawing/2014/main" val="10002"/>
                  </a:ext>
                </a:extLst>
              </a:tr>
              <a:tr h="455173">
                <a:tc>
                  <a:txBody>
                    <a:bodyPr/>
                    <a:lstStyle/>
                    <a:p>
                      <a:pPr algn="l">
                        <a:defRPr sz="1050">
                          <a:solidFill>
                            <a:srgbClr val="1E1E1E"/>
                          </a:solidFill>
                          <a:latin typeface="Arial"/>
                        </a:defRPr>
                      </a:pPr>
                      <a:r>
                        <a:rPr dirty="0"/>
                        <a:t>Operatives Ergebnis (TCHF)</a:t>
                      </a:r>
                    </a:p>
                  </a:txBody>
                  <a:tcPr marL="28800" marR="28800" marT="14400" marB="14400">
                    <a:solidFill>
                      <a:srgbClr val="FCFCFA"/>
                    </a:solidFill>
                  </a:tcPr>
                </a:tc>
                <a:tc>
                  <a:txBody>
                    <a:bodyPr/>
                    <a:lstStyle/>
                    <a:p>
                      <a:pPr algn="ctr">
                        <a:defRPr sz="1050">
                          <a:solidFill>
                            <a:srgbClr val="1E1E1E"/>
                          </a:solidFill>
                          <a:latin typeface="Arial"/>
                        </a:defRPr>
                      </a:pPr>
                      <a:r>
                        <a:rPr dirty="0"/>
                        <a:t>-1'497</a:t>
                      </a:r>
                    </a:p>
                  </a:txBody>
                  <a:tcPr marL="28800" marR="28800" marT="14400" marB="14400">
                    <a:solidFill>
                      <a:srgbClr val="FCFCFA"/>
                    </a:solidFill>
                  </a:tcPr>
                </a:tc>
                <a:tc>
                  <a:txBody>
                    <a:bodyPr/>
                    <a:lstStyle/>
                    <a:p>
                      <a:pPr algn="ctr">
                        <a:defRPr sz="1050">
                          <a:solidFill>
                            <a:srgbClr val="1E1E1E"/>
                          </a:solidFill>
                          <a:latin typeface="Arial"/>
                        </a:defRPr>
                      </a:pPr>
                      <a:r>
                        <a:rPr dirty="0"/>
                        <a:t>-1'410</a:t>
                      </a:r>
                    </a:p>
                  </a:txBody>
                  <a:tcPr marL="28800" marR="28800" marT="14400" marB="14400">
                    <a:solidFill>
                      <a:srgbClr val="FCFCFA"/>
                    </a:solidFill>
                  </a:tcPr>
                </a:tc>
                <a:tc>
                  <a:txBody>
                    <a:bodyPr/>
                    <a:lstStyle/>
                    <a:p>
                      <a:pPr algn="ctr">
                        <a:defRPr sz="1050">
                          <a:solidFill>
                            <a:srgbClr val="1E1E1E"/>
                          </a:solidFill>
                          <a:latin typeface="Arial"/>
                        </a:defRPr>
                      </a:pPr>
                      <a:r>
                        <a:rPr dirty="0"/>
                        <a:t>-1'025</a:t>
                      </a:r>
                    </a:p>
                  </a:txBody>
                  <a:tcPr marL="28800" marR="28800" marT="14400" marB="14400">
                    <a:solidFill>
                      <a:srgbClr val="FCFCFA"/>
                    </a:solidFill>
                  </a:tcPr>
                </a:tc>
                <a:tc>
                  <a:txBody>
                    <a:bodyPr/>
                    <a:lstStyle/>
                    <a:p>
                      <a:pPr algn="ctr">
                        <a:defRPr sz="1050">
                          <a:solidFill>
                            <a:srgbClr val="1E1E1E"/>
                          </a:solidFill>
                          <a:latin typeface="Arial"/>
                        </a:defRPr>
                      </a:pPr>
                      <a:r>
                        <a:rPr dirty="0"/>
                        <a:t>129</a:t>
                      </a:r>
                    </a:p>
                  </a:txBody>
                  <a:tcPr marL="28800" marR="28800" marT="14400" marB="14400">
                    <a:solidFill>
                      <a:srgbClr val="FCFCFA"/>
                    </a:solidFill>
                  </a:tcPr>
                </a:tc>
                <a:tc>
                  <a:txBody>
                    <a:bodyPr/>
                    <a:lstStyle/>
                    <a:p>
                      <a:pPr algn="ctr">
                        <a:defRPr sz="1050">
                          <a:solidFill>
                            <a:srgbClr val="1E1E1E"/>
                          </a:solidFill>
                          <a:latin typeface="Arial"/>
                        </a:defRPr>
                      </a:pPr>
                      <a:r>
                        <a:rPr dirty="0"/>
                        <a:t>517</a:t>
                      </a:r>
                    </a:p>
                  </a:txBody>
                  <a:tcPr marL="28800" marR="28800" marT="14400" marB="14400">
                    <a:solidFill>
                      <a:srgbClr val="FCFCFA"/>
                    </a:solidFill>
                  </a:tcPr>
                </a:tc>
                <a:extLst>
                  <a:ext uri="{0D108BD9-81ED-4DB2-BD59-A6C34878D82A}">
                    <a16:rowId xmlns:a16="http://schemas.microsoft.com/office/drawing/2014/main" val="10003"/>
                  </a:ext>
                </a:extLst>
              </a:tr>
              <a:tr h="455173">
                <a:tc>
                  <a:txBody>
                    <a:bodyPr/>
                    <a:lstStyle/>
                    <a:p>
                      <a:pPr algn="l">
                        <a:defRPr sz="1050">
                          <a:solidFill>
                            <a:srgbClr val="1E1E1E"/>
                          </a:solidFill>
                          <a:latin typeface="Arial"/>
                        </a:defRPr>
                      </a:pPr>
                      <a:r>
                        <a:rPr dirty="0"/>
                        <a:t>Gesamtergebnis (TCHF)</a:t>
                      </a:r>
                    </a:p>
                  </a:txBody>
                  <a:tcPr marL="28800" marR="28800" marT="14400" marB="14400"/>
                </a:tc>
                <a:tc>
                  <a:txBody>
                    <a:bodyPr/>
                    <a:lstStyle/>
                    <a:p>
                      <a:pPr algn="ctr">
                        <a:defRPr sz="1050">
                          <a:solidFill>
                            <a:srgbClr val="1E1E1E"/>
                          </a:solidFill>
                          <a:latin typeface="Arial"/>
                        </a:defRPr>
                      </a:pPr>
                      <a:r>
                        <a:rPr dirty="0"/>
                        <a:t>-914</a:t>
                      </a:r>
                    </a:p>
                  </a:txBody>
                  <a:tcPr marL="28800" marR="28800" marT="14400" marB="14400"/>
                </a:tc>
                <a:tc>
                  <a:txBody>
                    <a:bodyPr/>
                    <a:lstStyle/>
                    <a:p>
                      <a:pPr algn="ctr">
                        <a:defRPr sz="1050">
                          <a:solidFill>
                            <a:srgbClr val="1E1E1E"/>
                          </a:solidFill>
                          <a:latin typeface="Arial"/>
                        </a:defRPr>
                      </a:pPr>
                      <a:r>
                        <a:rPr dirty="0"/>
                        <a:t>-827</a:t>
                      </a:r>
                    </a:p>
                  </a:txBody>
                  <a:tcPr marL="28800" marR="28800" marT="14400" marB="14400"/>
                </a:tc>
                <a:tc>
                  <a:txBody>
                    <a:bodyPr/>
                    <a:lstStyle/>
                    <a:p>
                      <a:pPr algn="ctr">
                        <a:defRPr sz="1050">
                          <a:solidFill>
                            <a:srgbClr val="1E1E1E"/>
                          </a:solidFill>
                          <a:latin typeface="Arial"/>
                        </a:defRPr>
                      </a:pPr>
                      <a:r>
                        <a:rPr dirty="0"/>
                        <a:t>-442</a:t>
                      </a:r>
                    </a:p>
                  </a:txBody>
                  <a:tcPr marL="28800" marR="28800" marT="14400" marB="14400"/>
                </a:tc>
                <a:tc>
                  <a:txBody>
                    <a:bodyPr/>
                    <a:lstStyle/>
                    <a:p>
                      <a:pPr algn="ctr">
                        <a:defRPr sz="1050">
                          <a:solidFill>
                            <a:srgbClr val="1E1E1E"/>
                          </a:solidFill>
                          <a:latin typeface="Arial"/>
                        </a:defRPr>
                      </a:pPr>
                      <a:r>
                        <a:rPr dirty="0"/>
                        <a:t>663</a:t>
                      </a:r>
                    </a:p>
                  </a:txBody>
                  <a:tcPr marL="28800" marR="28800" marT="14400" marB="14400"/>
                </a:tc>
                <a:tc>
                  <a:txBody>
                    <a:bodyPr/>
                    <a:lstStyle/>
                    <a:p>
                      <a:pPr algn="ctr">
                        <a:defRPr sz="1050">
                          <a:solidFill>
                            <a:srgbClr val="1E1E1E"/>
                          </a:solidFill>
                          <a:latin typeface="Arial"/>
                        </a:defRPr>
                      </a:pPr>
                      <a:r>
                        <a:rPr dirty="0"/>
                        <a:t>1'051</a:t>
                      </a:r>
                    </a:p>
                  </a:txBody>
                  <a:tcPr marL="28800" marR="28800" marT="14400" marB="14400"/>
                </a:tc>
                <a:extLst>
                  <a:ext uri="{0D108BD9-81ED-4DB2-BD59-A6C34878D82A}">
                    <a16:rowId xmlns:a16="http://schemas.microsoft.com/office/drawing/2014/main" val="10004"/>
                  </a:ext>
                </a:extLst>
              </a:tr>
              <a:tr h="455173">
                <a:tc>
                  <a:txBody>
                    <a:bodyPr/>
                    <a:lstStyle/>
                    <a:p>
                      <a:pPr algn="l">
                        <a:defRPr sz="1050">
                          <a:solidFill>
                            <a:srgbClr val="1E1E1E"/>
                          </a:solidFill>
                          <a:latin typeface="Arial"/>
                        </a:defRPr>
                      </a:pPr>
                      <a:r>
                        <a:rPr dirty="0"/>
                        <a:t>Nettoschuld I je Einwohner (CHF)</a:t>
                      </a:r>
                    </a:p>
                  </a:txBody>
                  <a:tcPr marL="28800" marR="28800" marT="14400" marB="14400">
                    <a:solidFill>
                      <a:srgbClr val="FCFCFA"/>
                    </a:solidFill>
                  </a:tcPr>
                </a:tc>
                <a:tc>
                  <a:txBody>
                    <a:bodyPr/>
                    <a:lstStyle/>
                    <a:p>
                      <a:pPr algn="ctr">
                        <a:defRPr sz="1050">
                          <a:solidFill>
                            <a:srgbClr val="1E1E1E"/>
                          </a:solidFill>
                          <a:latin typeface="Arial"/>
                        </a:defRPr>
                      </a:pPr>
                      <a:r>
                        <a:rPr dirty="0"/>
                        <a:t>3'213</a:t>
                      </a:r>
                    </a:p>
                  </a:txBody>
                  <a:tcPr marL="28800" marR="28800" marT="14400" marB="14400">
                    <a:solidFill>
                      <a:srgbClr val="FCFCFA"/>
                    </a:solidFill>
                  </a:tcPr>
                </a:tc>
                <a:tc>
                  <a:txBody>
                    <a:bodyPr/>
                    <a:lstStyle/>
                    <a:p>
                      <a:pPr algn="ctr">
                        <a:defRPr sz="1050">
                          <a:solidFill>
                            <a:srgbClr val="1E1E1E"/>
                          </a:solidFill>
                          <a:latin typeface="Arial"/>
                        </a:defRPr>
                      </a:pPr>
                      <a:r>
                        <a:rPr dirty="0"/>
                        <a:t>3'187</a:t>
                      </a:r>
                    </a:p>
                  </a:txBody>
                  <a:tcPr marL="28800" marR="28800" marT="14400" marB="14400">
                    <a:solidFill>
                      <a:srgbClr val="FCFCFA"/>
                    </a:solidFill>
                  </a:tcPr>
                </a:tc>
                <a:tc>
                  <a:txBody>
                    <a:bodyPr/>
                    <a:lstStyle/>
                    <a:p>
                      <a:pPr algn="ctr">
                        <a:defRPr sz="1050">
                          <a:solidFill>
                            <a:srgbClr val="1E1E1E"/>
                          </a:solidFill>
                          <a:latin typeface="Arial"/>
                        </a:defRPr>
                      </a:pPr>
                      <a:r>
                        <a:rPr dirty="0"/>
                        <a:t>3'058</a:t>
                      </a:r>
                    </a:p>
                  </a:txBody>
                  <a:tcPr marL="28800" marR="28800" marT="14400" marB="14400">
                    <a:solidFill>
                      <a:srgbClr val="FCFCFA"/>
                    </a:solidFill>
                  </a:tcPr>
                </a:tc>
                <a:tc>
                  <a:txBody>
                    <a:bodyPr/>
                    <a:lstStyle/>
                    <a:p>
                      <a:pPr algn="ctr">
                        <a:defRPr sz="1050">
                          <a:solidFill>
                            <a:srgbClr val="1E1E1E"/>
                          </a:solidFill>
                          <a:latin typeface="Arial"/>
                        </a:defRPr>
                      </a:pPr>
                      <a:r>
                        <a:rPr dirty="0"/>
                        <a:t>3'276</a:t>
                      </a:r>
                    </a:p>
                  </a:txBody>
                  <a:tcPr marL="28800" marR="28800" marT="14400" marB="14400">
                    <a:solidFill>
                      <a:srgbClr val="FCFCFA"/>
                    </a:solidFill>
                  </a:tcPr>
                </a:tc>
                <a:tc>
                  <a:txBody>
                    <a:bodyPr/>
                    <a:lstStyle/>
                    <a:p>
                      <a:pPr algn="ctr">
                        <a:defRPr sz="1050">
                          <a:solidFill>
                            <a:srgbClr val="1E1E1E"/>
                          </a:solidFill>
                          <a:latin typeface="Arial"/>
                        </a:defRPr>
                      </a:pPr>
                      <a:r>
                        <a:rPr dirty="0"/>
                        <a:t>3'314</a:t>
                      </a:r>
                    </a:p>
                  </a:txBody>
                  <a:tcPr marL="28800" marR="28800" marT="14400" marB="14400">
                    <a:solidFill>
                      <a:srgbClr val="FCFCFA"/>
                    </a:solidFill>
                  </a:tcPr>
                </a:tc>
                <a:extLst>
                  <a:ext uri="{0D108BD9-81ED-4DB2-BD59-A6C34878D82A}">
                    <a16:rowId xmlns:a16="http://schemas.microsoft.com/office/drawing/2014/main" val="10005"/>
                  </a:ext>
                </a:extLst>
              </a:tr>
            </a:tbl>
          </a:graphicData>
        </a:graphic>
      </p:graphicFrame>
      <p:sp>
        <p:nvSpPr>
          <p:cNvPr id="5" name="TextBox 4"/>
          <p:cNvSpPr txBox="1"/>
          <p:nvPr/>
        </p:nvSpPr>
        <p:spPr>
          <a:xfrm>
            <a:off x="649754" y="4945337"/>
            <a:ext cx="9154984" cy="248772"/>
          </a:xfrm>
          <a:prstGeom prst="rect">
            <a:avLst/>
          </a:prstGeom>
          <a:noFill/>
        </p:spPr>
        <p:txBody>
          <a:bodyPr wrap="square" lIns="18000" tIns="7200" rIns="18000" bIns="7200" anchor="t">
            <a:spAutoFit/>
          </a:bodyPr>
          <a:lstStyle/>
          <a:p>
            <a:pPr algn="l">
              <a:lnSpc>
                <a:spcPct val="110000"/>
              </a:lnSpc>
              <a:spcAft>
                <a:spcPts val="200"/>
              </a:spcAft>
              <a:defRPr sz="1450" b="1">
                <a:solidFill>
                  <a:srgbClr val="1E1E1E"/>
                </a:solidFill>
                <a:latin typeface="Arial"/>
              </a:defRPr>
            </a:pPr>
            <a:r>
              <a:rPr sz="1500" dirty="0"/>
              <a:t>Die Planjahre 2026 bis 2028 sind operativ negativ.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1792" y="475488"/>
            <a:ext cx="8352000" cy="396000"/>
          </a:xfrm>
          <a:prstGeom prst="rect">
            <a:avLst/>
          </a:prstGeom>
          <a:noFill/>
        </p:spPr>
        <p:txBody>
          <a:bodyPr wrap="none" lIns="0" rIns="0">
            <a:spAutoFit/>
          </a:bodyPr>
          <a:lstStyle/>
          <a:p>
            <a:pPr>
              <a:defRPr sz="2500" b="1">
                <a:solidFill>
                  <a:srgbClr val="1E1E1E"/>
                </a:solidFill>
                <a:latin typeface="Arial"/>
              </a:defRPr>
            </a:pPr>
            <a:r>
              <a:rPr dirty="0"/>
              <a:t>Erfolgsrechnung: laufende Rechnung unter Druck</a:t>
            </a:r>
          </a:p>
        </p:txBody>
      </p:sp>
      <p:sp>
        <p:nvSpPr>
          <p:cNvPr id="4" name="Rectangle 3"/>
          <p:cNvSpPr/>
          <p:nvPr/>
        </p:nvSpPr>
        <p:spPr>
          <a:xfrm>
            <a:off x="876599" y="2138790"/>
            <a:ext cx="5076000" cy="7200"/>
          </a:xfrm>
          <a:prstGeom prst="rect">
            <a:avLst/>
          </a:prstGeom>
          <a:solidFill>
            <a:srgbClr val="D2D2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5" name="Rectangle 4"/>
          <p:cNvSpPr/>
          <p:nvPr/>
        </p:nvSpPr>
        <p:spPr>
          <a:xfrm>
            <a:off x="1079640" y="2138790"/>
            <a:ext cx="609120" cy="1156432"/>
          </a:xfrm>
          <a:prstGeom prst="rect">
            <a:avLst/>
          </a:prstGeom>
          <a:solidFill>
            <a:srgbClr val="9B9B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6" name="TextBox 5"/>
          <p:cNvSpPr txBox="1"/>
          <p:nvPr/>
        </p:nvSpPr>
        <p:spPr>
          <a:xfrm>
            <a:off x="1025640" y="1976790"/>
            <a:ext cx="717120" cy="125999"/>
          </a:xfrm>
          <a:prstGeom prst="rect">
            <a:avLst/>
          </a:prstGeom>
          <a:noFill/>
        </p:spPr>
        <p:txBody>
          <a:bodyPr wrap="square" lIns="18000" tIns="7200" rIns="18000" bIns="7200" anchor="t">
            <a:spAutoFit/>
          </a:bodyPr>
          <a:lstStyle/>
          <a:p>
            <a:pPr algn="ctr">
              <a:lnSpc>
                <a:spcPct val="110000"/>
              </a:lnSpc>
              <a:spcAft>
                <a:spcPts val="200"/>
              </a:spcAft>
              <a:defRPr sz="780" b="0">
                <a:solidFill>
                  <a:srgbClr val="1E1E1E"/>
                </a:solidFill>
                <a:latin typeface="Arial"/>
              </a:defRPr>
            </a:pPr>
            <a:r>
              <a:rPr dirty="0"/>
              <a:t>-1497</a:t>
            </a:r>
          </a:p>
        </p:txBody>
      </p:sp>
      <p:sp>
        <p:nvSpPr>
          <p:cNvPr id="7" name="TextBox 6"/>
          <p:cNvSpPr txBox="1"/>
          <p:nvPr/>
        </p:nvSpPr>
        <p:spPr>
          <a:xfrm>
            <a:off x="1007639" y="3495240"/>
            <a:ext cx="753120" cy="125999"/>
          </a:xfrm>
          <a:prstGeom prst="rect">
            <a:avLst/>
          </a:prstGeom>
          <a:noFill/>
        </p:spPr>
        <p:txBody>
          <a:bodyPr wrap="square" lIns="18000" tIns="7200" rIns="18000" bIns="7200" anchor="t">
            <a:spAutoFit/>
          </a:bodyPr>
          <a:lstStyle/>
          <a:p>
            <a:pPr algn="ctr">
              <a:lnSpc>
                <a:spcPct val="110000"/>
              </a:lnSpc>
              <a:spcAft>
                <a:spcPts val="200"/>
              </a:spcAft>
              <a:defRPr sz="800" b="0">
                <a:solidFill>
                  <a:srgbClr val="5F5F5F"/>
                </a:solidFill>
                <a:latin typeface="Arial"/>
              </a:defRPr>
            </a:pPr>
            <a:r>
              <a:rPr dirty="0"/>
              <a:t>2026</a:t>
            </a:r>
          </a:p>
        </p:txBody>
      </p:sp>
      <p:sp>
        <p:nvSpPr>
          <p:cNvPr id="8" name="Rectangle 7"/>
          <p:cNvSpPr/>
          <p:nvPr/>
        </p:nvSpPr>
        <p:spPr>
          <a:xfrm>
            <a:off x="2094839" y="2138790"/>
            <a:ext cx="609120" cy="1089225"/>
          </a:xfrm>
          <a:prstGeom prst="rect">
            <a:avLst/>
          </a:prstGeom>
          <a:solidFill>
            <a:srgbClr val="9B9B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9" name="TextBox 8"/>
          <p:cNvSpPr txBox="1"/>
          <p:nvPr/>
        </p:nvSpPr>
        <p:spPr>
          <a:xfrm>
            <a:off x="2040839" y="1976790"/>
            <a:ext cx="717120" cy="125999"/>
          </a:xfrm>
          <a:prstGeom prst="rect">
            <a:avLst/>
          </a:prstGeom>
          <a:noFill/>
        </p:spPr>
        <p:txBody>
          <a:bodyPr wrap="square" lIns="18000" tIns="7200" rIns="18000" bIns="7200" anchor="t">
            <a:spAutoFit/>
          </a:bodyPr>
          <a:lstStyle/>
          <a:p>
            <a:pPr algn="ctr">
              <a:lnSpc>
                <a:spcPct val="110000"/>
              </a:lnSpc>
              <a:spcAft>
                <a:spcPts val="200"/>
              </a:spcAft>
              <a:defRPr sz="780" b="0">
                <a:solidFill>
                  <a:srgbClr val="1E1E1E"/>
                </a:solidFill>
                <a:latin typeface="Arial"/>
              </a:defRPr>
            </a:pPr>
            <a:r>
              <a:rPr dirty="0"/>
              <a:t>-1410</a:t>
            </a:r>
          </a:p>
        </p:txBody>
      </p:sp>
      <p:sp>
        <p:nvSpPr>
          <p:cNvPr id="10" name="TextBox 9"/>
          <p:cNvSpPr txBox="1"/>
          <p:nvPr/>
        </p:nvSpPr>
        <p:spPr>
          <a:xfrm>
            <a:off x="2022839" y="3495240"/>
            <a:ext cx="753120" cy="125999"/>
          </a:xfrm>
          <a:prstGeom prst="rect">
            <a:avLst/>
          </a:prstGeom>
          <a:noFill/>
        </p:spPr>
        <p:txBody>
          <a:bodyPr wrap="square" lIns="18000" tIns="7200" rIns="18000" bIns="7200" anchor="t">
            <a:spAutoFit/>
          </a:bodyPr>
          <a:lstStyle/>
          <a:p>
            <a:pPr algn="ctr">
              <a:lnSpc>
                <a:spcPct val="110000"/>
              </a:lnSpc>
              <a:spcAft>
                <a:spcPts val="200"/>
              </a:spcAft>
              <a:defRPr sz="800" b="0">
                <a:solidFill>
                  <a:srgbClr val="5F5F5F"/>
                </a:solidFill>
                <a:latin typeface="Arial"/>
              </a:defRPr>
            </a:pPr>
            <a:r>
              <a:rPr dirty="0"/>
              <a:t>2027</a:t>
            </a:r>
          </a:p>
        </p:txBody>
      </p:sp>
      <p:sp>
        <p:nvSpPr>
          <p:cNvPr id="11" name="Rectangle 10"/>
          <p:cNvSpPr/>
          <p:nvPr/>
        </p:nvSpPr>
        <p:spPr>
          <a:xfrm>
            <a:off x="3110040" y="2138790"/>
            <a:ext cx="609120" cy="791812"/>
          </a:xfrm>
          <a:prstGeom prst="rect">
            <a:avLst/>
          </a:prstGeom>
          <a:solidFill>
            <a:srgbClr val="9B9B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2" name="TextBox 11"/>
          <p:cNvSpPr txBox="1"/>
          <p:nvPr/>
        </p:nvSpPr>
        <p:spPr>
          <a:xfrm>
            <a:off x="3056039" y="1976790"/>
            <a:ext cx="717120" cy="125999"/>
          </a:xfrm>
          <a:prstGeom prst="rect">
            <a:avLst/>
          </a:prstGeom>
          <a:noFill/>
        </p:spPr>
        <p:txBody>
          <a:bodyPr wrap="square" lIns="18000" tIns="7200" rIns="18000" bIns="7200" anchor="t">
            <a:spAutoFit/>
          </a:bodyPr>
          <a:lstStyle/>
          <a:p>
            <a:pPr algn="ctr">
              <a:lnSpc>
                <a:spcPct val="110000"/>
              </a:lnSpc>
              <a:spcAft>
                <a:spcPts val="200"/>
              </a:spcAft>
              <a:defRPr sz="780" b="0">
                <a:solidFill>
                  <a:srgbClr val="1E1E1E"/>
                </a:solidFill>
                <a:latin typeface="Arial"/>
              </a:defRPr>
            </a:pPr>
            <a:r>
              <a:rPr dirty="0"/>
              <a:t>-1025</a:t>
            </a:r>
          </a:p>
        </p:txBody>
      </p:sp>
      <p:sp>
        <p:nvSpPr>
          <p:cNvPr id="13" name="TextBox 12"/>
          <p:cNvSpPr txBox="1"/>
          <p:nvPr/>
        </p:nvSpPr>
        <p:spPr>
          <a:xfrm>
            <a:off x="3038040" y="3495240"/>
            <a:ext cx="753120" cy="125999"/>
          </a:xfrm>
          <a:prstGeom prst="rect">
            <a:avLst/>
          </a:prstGeom>
          <a:noFill/>
        </p:spPr>
        <p:txBody>
          <a:bodyPr wrap="square" lIns="18000" tIns="7200" rIns="18000" bIns="7200" anchor="t">
            <a:spAutoFit/>
          </a:bodyPr>
          <a:lstStyle/>
          <a:p>
            <a:pPr algn="ctr">
              <a:lnSpc>
                <a:spcPct val="110000"/>
              </a:lnSpc>
              <a:spcAft>
                <a:spcPts val="200"/>
              </a:spcAft>
              <a:defRPr sz="800" b="0">
                <a:solidFill>
                  <a:srgbClr val="5F5F5F"/>
                </a:solidFill>
                <a:latin typeface="Arial"/>
              </a:defRPr>
            </a:pPr>
            <a:r>
              <a:rPr dirty="0"/>
              <a:t>2028</a:t>
            </a:r>
          </a:p>
        </p:txBody>
      </p:sp>
      <p:sp>
        <p:nvSpPr>
          <p:cNvPr id="14" name="Rectangle 13"/>
          <p:cNvSpPr/>
          <p:nvPr/>
        </p:nvSpPr>
        <p:spPr>
          <a:xfrm>
            <a:off x="4125239" y="2039137"/>
            <a:ext cx="609120" cy="99652"/>
          </a:xfrm>
          <a:prstGeom prst="rect">
            <a:avLst/>
          </a:prstGeom>
          <a:solidFill>
            <a:srgbClr val="DA1C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5" name="TextBox 14"/>
          <p:cNvSpPr txBox="1"/>
          <p:nvPr/>
        </p:nvSpPr>
        <p:spPr>
          <a:xfrm>
            <a:off x="4071239" y="1877137"/>
            <a:ext cx="717120" cy="125999"/>
          </a:xfrm>
          <a:prstGeom prst="rect">
            <a:avLst/>
          </a:prstGeom>
          <a:noFill/>
        </p:spPr>
        <p:txBody>
          <a:bodyPr wrap="square" lIns="18000" tIns="7200" rIns="18000" bIns="7200" anchor="t">
            <a:spAutoFit/>
          </a:bodyPr>
          <a:lstStyle/>
          <a:p>
            <a:pPr algn="ctr">
              <a:lnSpc>
                <a:spcPct val="110000"/>
              </a:lnSpc>
              <a:spcAft>
                <a:spcPts val="200"/>
              </a:spcAft>
              <a:defRPr sz="780" b="0">
                <a:solidFill>
                  <a:srgbClr val="1E1E1E"/>
                </a:solidFill>
                <a:latin typeface="Arial"/>
              </a:defRPr>
            </a:pPr>
            <a:r>
              <a:rPr dirty="0"/>
              <a:t>129</a:t>
            </a:r>
          </a:p>
        </p:txBody>
      </p:sp>
      <p:sp>
        <p:nvSpPr>
          <p:cNvPr id="16" name="TextBox 15"/>
          <p:cNvSpPr txBox="1"/>
          <p:nvPr/>
        </p:nvSpPr>
        <p:spPr>
          <a:xfrm>
            <a:off x="4053239" y="3495240"/>
            <a:ext cx="753120" cy="125999"/>
          </a:xfrm>
          <a:prstGeom prst="rect">
            <a:avLst/>
          </a:prstGeom>
          <a:noFill/>
        </p:spPr>
        <p:txBody>
          <a:bodyPr wrap="square" lIns="18000" tIns="7200" rIns="18000" bIns="7200" anchor="t">
            <a:spAutoFit/>
          </a:bodyPr>
          <a:lstStyle/>
          <a:p>
            <a:pPr algn="ctr">
              <a:lnSpc>
                <a:spcPct val="110000"/>
              </a:lnSpc>
              <a:spcAft>
                <a:spcPts val="200"/>
              </a:spcAft>
              <a:defRPr sz="800" b="0">
                <a:solidFill>
                  <a:srgbClr val="5F5F5F"/>
                </a:solidFill>
                <a:latin typeface="Arial"/>
              </a:defRPr>
            </a:pPr>
            <a:r>
              <a:rPr dirty="0"/>
              <a:t>2029</a:t>
            </a:r>
          </a:p>
        </p:txBody>
      </p:sp>
      <p:sp>
        <p:nvSpPr>
          <p:cNvPr id="17" name="Rectangle 16"/>
          <p:cNvSpPr/>
          <p:nvPr/>
        </p:nvSpPr>
        <p:spPr>
          <a:xfrm>
            <a:off x="5140439" y="1739407"/>
            <a:ext cx="609120" cy="399382"/>
          </a:xfrm>
          <a:prstGeom prst="rect">
            <a:avLst/>
          </a:prstGeom>
          <a:solidFill>
            <a:srgbClr val="DA1C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8" name="TextBox 17"/>
          <p:cNvSpPr txBox="1"/>
          <p:nvPr/>
        </p:nvSpPr>
        <p:spPr>
          <a:xfrm>
            <a:off x="5086439" y="1577407"/>
            <a:ext cx="717120" cy="125999"/>
          </a:xfrm>
          <a:prstGeom prst="rect">
            <a:avLst/>
          </a:prstGeom>
          <a:noFill/>
        </p:spPr>
        <p:txBody>
          <a:bodyPr wrap="square" lIns="18000" tIns="7200" rIns="18000" bIns="7200" anchor="t">
            <a:spAutoFit/>
          </a:bodyPr>
          <a:lstStyle/>
          <a:p>
            <a:pPr algn="ctr">
              <a:lnSpc>
                <a:spcPct val="110000"/>
              </a:lnSpc>
              <a:spcAft>
                <a:spcPts val="200"/>
              </a:spcAft>
              <a:defRPr sz="780" b="0">
                <a:solidFill>
                  <a:srgbClr val="1E1E1E"/>
                </a:solidFill>
                <a:latin typeface="Arial"/>
              </a:defRPr>
            </a:pPr>
            <a:r>
              <a:rPr dirty="0"/>
              <a:t>517</a:t>
            </a:r>
          </a:p>
        </p:txBody>
      </p:sp>
      <p:sp>
        <p:nvSpPr>
          <p:cNvPr id="19" name="TextBox 18"/>
          <p:cNvSpPr txBox="1"/>
          <p:nvPr/>
        </p:nvSpPr>
        <p:spPr>
          <a:xfrm>
            <a:off x="5068440" y="3495240"/>
            <a:ext cx="753120" cy="125999"/>
          </a:xfrm>
          <a:prstGeom prst="rect">
            <a:avLst/>
          </a:prstGeom>
          <a:noFill/>
        </p:spPr>
        <p:txBody>
          <a:bodyPr wrap="square" lIns="18000" tIns="7200" rIns="18000" bIns="7200" anchor="t">
            <a:spAutoFit/>
          </a:bodyPr>
          <a:lstStyle/>
          <a:p>
            <a:pPr algn="ctr">
              <a:lnSpc>
                <a:spcPct val="110000"/>
              </a:lnSpc>
              <a:spcAft>
                <a:spcPts val="200"/>
              </a:spcAft>
              <a:defRPr sz="800" b="0">
                <a:solidFill>
                  <a:srgbClr val="5F5F5F"/>
                </a:solidFill>
                <a:latin typeface="Arial"/>
              </a:defRPr>
            </a:pPr>
            <a:r>
              <a:rPr dirty="0"/>
              <a:t>2030</a:t>
            </a:r>
          </a:p>
        </p:txBody>
      </p:sp>
      <p:sp>
        <p:nvSpPr>
          <p:cNvPr id="20" name="Rounded Rectangle 19"/>
          <p:cNvSpPr/>
          <p:nvPr/>
        </p:nvSpPr>
        <p:spPr>
          <a:xfrm>
            <a:off x="6340965" y="1676487"/>
            <a:ext cx="2851378" cy="984801"/>
          </a:xfrm>
          <a:prstGeom prst="roundRect">
            <a:avLst/>
          </a:prstGeom>
          <a:solidFill>
            <a:srgbClr val="FAFAF8"/>
          </a:solidFill>
          <a:ln w="10160">
            <a:solidFill>
              <a:srgbClr val="D2D2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1" name="Rectangle 20"/>
          <p:cNvSpPr/>
          <p:nvPr/>
        </p:nvSpPr>
        <p:spPr>
          <a:xfrm>
            <a:off x="6333765" y="1632396"/>
            <a:ext cx="45719" cy="1014492"/>
          </a:xfrm>
          <a:prstGeom prst="rect">
            <a:avLst/>
          </a:prstGeom>
          <a:solidFill>
            <a:srgbClr val="D2821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2" name="TextBox 21"/>
          <p:cNvSpPr txBox="1"/>
          <p:nvPr/>
        </p:nvSpPr>
        <p:spPr>
          <a:xfrm>
            <a:off x="6456599" y="1733780"/>
            <a:ext cx="2447999" cy="198000"/>
          </a:xfrm>
          <a:prstGeom prst="rect">
            <a:avLst/>
          </a:prstGeom>
          <a:noFill/>
        </p:spPr>
        <p:txBody>
          <a:bodyPr wrap="square" lIns="18000" tIns="7200" rIns="18000" bIns="7200" anchor="t">
            <a:spAutoFit/>
          </a:bodyPr>
          <a:lstStyle/>
          <a:p>
            <a:pPr algn="l">
              <a:lnSpc>
                <a:spcPct val="110000"/>
              </a:lnSpc>
              <a:spcAft>
                <a:spcPts val="200"/>
              </a:spcAft>
              <a:defRPr sz="1350" b="1">
                <a:solidFill>
                  <a:srgbClr val="1E1E1E"/>
                </a:solidFill>
                <a:latin typeface="Arial"/>
              </a:defRPr>
            </a:pPr>
            <a:r>
              <a:rPr dirty="0"/>
              <a:t>Warum ist das relevant?</a:t>
            </a:r>
          </a:p>
        </p:txBody>
      </p:sp>
      <p:sp>
        <p:nvSpPr>
          <p:cNvPr id="23" name="TextBox 22"/>
          <p:cNvSpPr txBox="1"/>
          <p:nvPr/>
        </p:nvSpPr>
        <p:spPr>
          <a:xfrm>
            <a:off x="6474600" y="1991790"/>
            <a:ext cx="2411999" cy="414000"/>
          </a:xfrm>
          <a:prstGeom prst="rect">
            <a:avLst/>
          </a:prstGeom>
          <a:noFill/>
        </p:spPr>
        <p:txBody>
          <a:bodyPr wrap="square" lIns="18000" tIns="7200" rIns="18000" bIns="7200" anchor="t">
            <a:spAutoFit/>
          </a:bodyPr>
          <a:lstStyle/>
          <a:p>
            <a:pPr algn="l">
              <a:lnSpc>
                <a:spcPct val="110000"/>
              </a:lnSpc>
              <a:spcAft>
                <a:spcPts val="200"/>
              </a:spcAft>
              <a:defRPr sz="1080" b="0">
                <a:solidFill>
                  <a:srgbClr val="5F5F5F"/>
                </a:solidFill>
                <a:latin typeface="Arial"/>
              </a:defRPr>
            </a:pPr>
            <a:r>
              <a:rPr dirty="0"/>
              <a:t>Ein operatives Defizit bedeutet: Der laufende Betrieb ist nicht vollständig aus laufenden Erträgen finanziert.</a:t>
            </a:r>
          </a:p>
        </p:txBody>
      </p:sp>
      <p:sp>
        <p:nvSpPr>
          <p:cNvPr id="24" name="Rounded Rectangle 23"/>
          <p:cNvSpPr/>
          <p:nvPr/>
        </p:nvSpPr>
        <p:spPr>
          <a:xfrm>
            <a:off x="6340965" y="3194841"/>
            <a:ext cx="2851378" cy="1067320"/>
          </a:xfrm>
          <a:prstGeom prst="roundRect">
            <a:avLst/>
          </a:prstGeom>
          <a:solidFill>
            <a:srgbClr val="FAFAF8"/>
          </a:solidFill>
          <a:ln w="10160">
            <a:solidFill>
              <a:srgbClr val="D2D2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5" name="Rectangle 24"/>
          <p:cNvSpPr/>
          <p:nvPr/>
        </p:nvSpPr>
        <p:spPr>
          <a:xfrm>
            <a:off x="6290565" y="3190072"/>
            <a:ext cx="45719" cy="1067319"/>
          </a:xfrm>
          <a:prstGeom prst="rect">
            <a:avLst/>
          </a:prstGeom>
          <a:solidFill>
            <a:srgbClr val="2D78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6" name="TextBox 25"/>
          <p:cNvSpPr txBox="1"/>
          <p:nvPr/>
        </p:nvSpPr>
        <p:spPr>
          <a:xfrm>
            <a:off x="6440304" y="3202411"/>
            <a:ext cx="2447999" cy="198000"/>
          </a:xfrm>
          <a:prstGeom prst="rect">
            <a:avLst/>
          </a:prstGeom>
          <a:noFill/>
        </p:spPr>
        <p:txBody>
          <a:bodyPr wrap="square" lIns="18000" tIns="7200" rIns="18000" bIns="7200" anchor="t">
            <a:spAutoFit/>
          </a:bodyPr>
          <a:lstStyle/>
          <a:p>
            <a:pPr algn="l">
              <a:lnSpc>
                <a:spcPct val="110000"/>
              </a:lnSpc>
              <a:spcAft>
                <a:spcPts val="200"/>
              </a:spcAft>
              <a:defRPr sz="1350" b="1">
                <a:solidFill>
                  <a:srgbClr val="1E1E1E"/>
                </a:solidFill>
                <a:latin typeface="Arial"/>
              </a:defRPr>
            </a:pPr>
            <a:r>
              <a:rPr dirty="0"/>
              <a:t>Entwicklung</a:t>
            </a:r>
          </a:p>
        </p:txBody>
      </p:sp>
      <p:sp>
        <p:nvSpPr>
          <p:cNvPr id="27" name="TextBox 26"/>
          <p:cNvSpPr txBox="1"/>
          <p:nvPr/>
        </p:nvSpPr>
        <p:spPr>
          <a:xfrm>
            <a:off x="6440304" y="3471400"/>
            <a:ext cx="2411999" cy="414000"/>
          </a:xfrm>
          <a:prstGeom prst="rect">
            <a:avLst/>
          </a:prstGeom>
          <a:noFill/>
        </p:spPr>
        <p:txBody>
          <a:bodyPr wrap="square" lIns="18000" tIns="7200" rIns="18000" bIns="7200" anchor="t">
            <a:spAutoFit/>
          </a:bodyPr>
          <a:lstStyle/>
          <a:p>
            <a:pPr algn="l">
              <a:lnSpc>
                <a:spcPct val="110000"/>
              </a:lnSpc>
              <a:spcAft>
                <a:spcPts val="200"/>
              </a:spcAft>
              <a:defRPr sz="1080" b="0">
                <a:solidFill>
                  <a:srgbClr val="5F5F5F"/>
                </a:solidFill>
                <a:latin typeface="Arial"/>
              </a:defRPr>
            </a:pPr>
            <a:r>
              <a:rPr dirty="0"/>
              <a:t>Die Verbesserung ab 2029 ist positiv, muss aber mit Investitionen, Zinsen und Folgekosten zusammen beurteilt werden.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1792" y="475488"/>
            <a:ext cx="8352000" cy="396000"/>
          </a:xfrm>
          <a:prstGeom prst="rect">
            <a:avLst/>
          </a:prstGeom>
          <a:noFill/>
        </p:spPr>
        <p:txBody>
          <a:bodyPr wrap="none" lIns="0" rIns="0">
            <a:spAutoFit/>
          </a:bodyPr>
          <a:lstStyle/>
          <a:p>
            <a:pPr>
              <a:defRPr sz="2500" b="1">
                <a:solidFill>
                  <a:srgbClr val="1E1E1E"/>
                </a:solidFill>
                <a:latin typeface="Arial"/>
              </a:defRPr>
            </a:pPr>
            <a:r>
              <a:rPr dirty="0"/>
              <a:t>Investitionsprogramm: Schwerpunkt Bildung und Infrastruktur</a:t>
            </a:r>
          </a:p>
        </p:txBody>
      </p:sp>
      <p:sp>
        <p:nvSpPr>
          <p:cNvPr id="4" name="Rounded Rectangle 3"/>
          <p:cNvSpPr/>
          <p:nvPr/>
        </p:nvSpPr>
        <p:spPr>
          <a:xfrm>
            <a:off x="624600" y="1382040"/>
            <a:ext cx="2052000" cy="1080000"/>
          </a:xfrm>
          <a:prstGeom prst="roundRect">
            <a:avLst/>
          </a:prstGeom>
          <a:solidFill>
            <a:srgbClr val="FAFAF8"/>
          </a:solidFill>
          <a:ln>
            <a:solidFill>
              <a:srgbClr val="D2D2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5" name="TextBox 4"/>
          <p:cNvSpPr txBox="1"/>
          <p:nvPr/>
        </p:nvSpPr>
        <p:spPr>
          <a:xfrm>
            <a:off x="714600" y="1472040"/>
            <a:ext cx="1872000" cy="420549"/>
          </a:xfrm>
          <a:prstGeom prst="rect">
            <a:avLst/>
          </a:prstGeom>
          <a:noFill/>
        </p:spPr>
        <p:txBody>
          <a:bodyPr wrap="square" lIns="18000" tIns="7200" rIns="18000" bIns="7200" anchor="t">
            <a:spAutoFit/>
          </a:bodyPr>
          <a:lstStyle/>
          <a:p>
            <a:pPr algn="ctr">
              <a:lnSpc>
                <a:spcPct val="110000"/>
              </a:lnSpc>
              <a:spcAft>
                <a:spcPts val="200"/>
              </a:spcAft>
              <a:defRPr sz="2600" b="1">
                <a:solidFill>
                  <a:srgbClr val="DA1C1C"/>
                </a:solidFill>
                <a:latin typeface="Arial"/>
              </a:defRPr>
            </a:pPr>
            <a:r>
              <a:rPr lang="de-CH" dirty="0"/>
              <a:t>18.6</a:t>
            </a:r>
            <a:r>
              <a:rPr dirty="0"/>
              <a:t> Mio.</a:t>
            </a:r>
          </a:p>
        </p:txBody>
      </p:sp>
      <p:sp>
        <p:nvSpPr>
          <p:cNvPr id="6" name="TextBox 5"/>
          <p:cNvSpPr txBox="1"/>
          <p:nvPr/>
        </p:nvSpPr>
        <p:spPr>
          <a:xfrm>
            <a:off x="714600" y="1945325"/>
            <a:ext cx="1872000" cy="178496"/>
          </a:xfrm>
          <a:prstGeom prst="rect">
            <a:avLst/>
          </a:prstGeom>
          <a:noFill/>
        </p:spPr>
        <p:txBody>
          <a:bodyPr wrap="square" lIns="18000" tIns="7200" rIns="18000" bIns="7200" anchor="t">
            <a:spAutoFit/>
          </a:bodyPr>
          <a:lstStyle/>
          <a:p>
            <a:pPr algn="ctr">
              <a:lnSpc>
                <a:spcPct val="110000"/>
              </a:lnSpc>
              <a:spcAft>
                <a:spcPts val="200"/>
              </a:spcAft>
              <a:defRPr sz="1050" b="0">
                <a:solidFill>
                  <a:srgbClr val="1E1E1E"/>
                </a:solidFill>
                <a:latin typeface="Arial"/>
              </a:defRPr>
            </a:pPr>
            <a:r>
              <a:rPr lang="de-CH" dirty="0"/>
              <a:t>Neubau Schulhaus</a:t>
            </a:r>
            <a:endParaRPr dirty="0"/>
          </a:p>
        </p:txBody>
      </p:sp>
      <p:sp>
        <p:nvSpPr>
          <p:cNvPr id="10" name="Rounded Rectangle 9"/>
          <p:cNvSpPr/>
          <p:nvPr/>
        </p:nvSpPr>
        <p:spPr>
          <a:xfrm>
            <a:off x="3587400" y="1374000"/>
            <a:ext cx="2052000" cy="1080000"/>
          </a:xfrm>
          <a:prstGeom prst="roundRect">
            <a:avLst/>
          </a:prstGeom>
          <a:solidFill>
            <a:srgbClr val="FAFAF8"/>
          </a:solidFill>
          <a:ln>
            <a:solidFill>
              <a:srgbClr val="D2D2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TextBox 10"/>
          <p:cNvSpPr txBox="1"/>
          <p:nvPr/>
        </p:nvSpPr>
        <p:spPr>
          <a:xfrm>
            <a:off x="3709800" y="1479581"/>
            <a:ext cx="1872000" cy="288000"/>
          </a:xfrm>
          <a:prstGeom prst="rect">
            <a:avLst/>
          </a:prstGeom>
          <a:noFill/>
        </p:spPr>
        <p:txBody>
          <a:bodyPr wrap="square" lIns="18000" tIns="7200" rIns="18000" bIns="7200" anchor="t">
            <a:spAutoFit/>
          </a:bodyPr>
          <a:lstStyle/>
          <a:p>
            <a:pPr algn="ctr">
              <a:lnSpc>
                <a:spcPct val="110000"/>
              </a:lnSpc>
              <a:spcAft>
                <a:spcPts val="200"/>
              </a:spcAft>
              <a:defRPr sz="2600" b="1">
                <a:solidFill>
                  <a:srgbClr val="D28214"/>
                </a:solidFill>
                <a:latin typeface="Arial"/>
              </a:defRPr>
            </a:pPr>
            <a:r>
              <a:rPr dirty="0"/>
              <a:t>10.0 Mio.</a:t>
            </a:r>
          </a:p>
        </p:txBody>
      </p:sp>
      <p:sp>
        <p:nvSpPr>
          <p:cNvPr id="12" name="TextBox 11"/>
          <p:cNvSpPr txBox="1"/>
          <p:nvPr/>
        </p:nvSpPr>
        <p:spPr>
          <a:xfrm>
            <a:off x="3709800" y="1960464"/>
            <a:ext cx="1872000" cy="288000"/>
          </a:xfrm>
          <a:prstGeom prst="rect">
            <a:avLst/>
          </a:prstGeom>
          <a:noFill/>
        </p:spPr>
        <p:txBody>
          <a:bodyPr wrap="square" lIns="18000" tIns="7200" rIns="18000" bIns="7200" anchor="t">
            <a:spAutoFit/>
          </a:bodyPr>
          <a:lstStyle/>
          <a:p>
            <a:pPr algn="ctr">
              <a:lnSpc>
                <a:spcPct val="110000"/>
              </a:lnSpc>
              <a:spcAft>
                <a:spcPts val="200"/>
              </a:spcAft>
              <a:defRPr sz="1050" b="0">
                <a:solidFill>
                  <a:srgbClr val="1E1E1E"/>
                </a:solidFill>
                <a:latin typeface="Arial"/>
              </a:defRPr>
            </a:pPr>
            <a:r>
              <a:rPr dirty="0"/>
              <a:t>Sanierung Gemeindehaus</a:t>
            </a:r>
          </a:p>
        </p:txBody>
      </p:sp>
      <p:sp>
        <p:nvSpPr>
          <p:cNvPr id="13" name="Rounded Rectangle 12"/>
          <p:cNvSpPr/>
          <p:nvPr/>
        </p:nvSpPr>
        <p:spPr>
          <a:xfrm>
            <a:off x="6550200" y="1357843"/>
            <a:ext cx="1620000" cy="1080000"/>
          </a:xfrm>
          <a:prstGeom prst="roundRect">
            <a:avLst/>
          </a:prstGeom>
          <a:solidFill>
            <a:srgbClr val="FAFAF8"/>
          </a:solidFill>
          <a:ln>
            <a:solidFill>
              <a:srgbClr val="D2D2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4" name="TextBox 13"/>
          <p:cNvSpPr txBox="1"/>
          <p:nvPr/>
        </p:nvSpPr>
        <p:spPr>
          <a:xfrm>
            <a:off x="6648641" y="1479581"/>
            <a:ext cx="1440000" cy="288000"/>
          </a:xfrm>
          <a:prstGeom prst="rect">
            <a:avLst/>
          </a:prstGeom>
          <a:noFill/>
        </p:spPr>
        <p:txBody>
          <a:bodyPr wrap="square" lIns="18000" tIns="7200" rIns="18000" bIns="7200" anchor="t">
            <a:spAutoFit/>
          </a:bodyPr>
          <a:lstStyle/>
          <a:p>
            <a:pPr algn="ctr">
              <a:lnSpc>
                <a:spcPct val="110000"/>
              </a:lnSpc>
              <a:spcAft>
                <a:spcPts val="200"/>
              </a:spcAft>
              <a:defRPr sz="2600" b="1">
                <a:solidFill>
                  <a:srgbClr val="325F91"/>
                </a:solidFill>
                <a:latin typeface="Arial"/>
              </a:defRPr>
            </a:pPr>
            <a:r>
              <a:rPr dirty="0"/>
              <a:t>10.6 Mio.</a:t>
            </a:r>
          </a:p>
        </p:txBody>
      </p:sp>
      <p:sp>
        <p:nvSpPr>
          <p:cNvPr id="15" name="TextBox 14"/>
          <p:cNvSpPr txBox="1"/>
          <p:nvPr/>
        </p:nvSpPr>
        <p:spPr>
          <a:xfrm>
            <a:off x="6640200" y="1987578"/>
            <a:ext cx="1440000" cy="288000"/>
          </a:xfrm>
          <a:prstGeom prst="rect">
            <a:avLst/>
          </a:prstGeom>
          <a:noFill/>
        </p:spPr>
        <p:txBody>
          <a:bodyPr wrap="square" lIns="18000" tIns="7200" rIns="18000" bIns="7200" anchor="t">
            <a:spAutoFit/>
          </a:bodyPr>
          <a:lstStyle/>
          <a:p>
            <a:pPr algn="ctr">
              <a:lnSpc>
                <a:spcPct val="110000"/>
              </a:lnSpc>
              <a:spcAft>
                <a:spcPts val="200"/>
              </a:spcAft>
              <a:defRPr sz="1050" b="0">
                <a:solidFill>
                  <a:srgbClr val="1E1E1E"/>
                </a:solidFill>
                <a:latin typeface="Arial"/>
              </a:defRPr>
            </a:pPr>
            <a:r>
              <a:rPr dirty="0"/>
              <a:t>weitere Projekte</a:t>
            </a:r>
          </a:p>
        </p:txBody>
      </p:sp>
      <p:sp>
        <p:nvSpPr>
          <p:cNvPr id="16" name="TextBox 15"/>
          <p:cNvSpPr txBox="1"/>
          <p:nvPr/>
        </p:nvSpPr>
        <p:spPr>
          <a:xfrm>
            <a:off x="660600" y="2804040"/>
            <a:ext cx="8100000" cy="216000"/>
          </a:xfrm>
          <a:prstGeom prst="rect">
            <a:avLst/>
          </a:prstGeom>
          <a:noFill/>
        </p:spPr>
        <p:txBody>
          <a:bodyPr wrap="square" lIns="18000" tIns="7200" rIns="18000" bIns="7200" anchor="t">
            <a:spAutoFit/>
          </a:bodyPr>
          <a:lstStyle/>
          <a:p>
            <a:pPr algn="l">
              <a:lnSpc>
                <a:spcPct val="110000"/>
              </a:lnSpc>
              <a:spcAft>
                <a:spcPts val="200"/>
              </a:spcAft>
              <a:defRPr sz="1400" b="1">
                <a:solidFill>
                  <a:srgbClr val="1E1E1E"/>
                </a:solidFill>
                <a:latin typeface="Arial"/>
              </a:defRPr>
            </a:pPr>
            <a:r>
              <a:rPr dirty="0"/>
              <a:t>Weitere Themen: Strassen, Werkleitungen, Hochwasserschutz, Feuerwehr, Schulinfrastruktur und Energie/Unterhalt.</a:t>
            </a:r>
          </a:p>
        </p:txBody>
      </p:sp>
      <p:sp>
        <p:nvSpPr>
          <p:cNvPr id="17" name="TextBox 16"/>
          <p:cNvSpPr txBox="1"/>
          <p:nvPr/>
        </p:nvSpPr>
        <p:spPr>
          <a:xfrm>
            <a:off x="660600" y="3474180"/>
            <a:ext cx="8100000" cy="144000"/>
          </a:xfrm>
          <a:prstGeom prst="rect">
            <a:avLst/>
          </a:prstGeom>
          <a:noFill/>
        </p:spPr>
        <p:txBody>
          <a:bodyPr wrap="square" lIns="18000" tIns="7200" rIns="18000" bIns="7200" anchor="t">
            <a:spAutoFit/>
          </a:bodyPr>
          <a:lstStyle/>
          <a:p>
            <a:pPr algn="l">
              <a:lnSpc>
                <a:spcPct val="110000"/>
              </a:lnSpc>
              <a:spcAft>
                <a:spcPts val="200"/>
              </a:spcAft>
              <a:defRPr sz="1200" b="1">
                <a:solidFill>
                  <a:srgbClr val="1E1E1E"/>
                </a:solidFill>
                <a:latin typeface="Arial"/>
              </a:defRPr>
            </a:pPr>
            <a:r>
              <a:rPr dirty="0"/>
              <a:t>Nettoinvestitionen pro Jahr (TCHF)</a:t>
            </a:r>
          </a:p>
        </p:txBody>
      </p:sp>
      <p:sp>
        <p:nvSpPr>
          <p:cNvPr id="18" name="Rectangle 17"/>
          <p:cNvSpPr/>
          <p:nvPr/>
        </p:nvSpPr>
        <p:spPr>
          <a:xfrm>
            <a:off x="912600" y="4712040"/>
            <a:ext cx="7776000" cy="7200"/>
          </a:xfrm>
          <a:prstGeom prst="rect">
            <a:avLst/>
          </a:prstGeom>
          <a:solidFill>
            <a:srgbClr val="D2D2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9" name="Rectangle 18"/>
          <p:cNvSpPr/>
          <p:nvPr/>
        </p:nvSpPr>
        <p:spPr>
          <a:xfrm>
            <a:off x="1171800" y="4518119"/>
            <a:ext cx="777600" cy="193920"/>
          </a:xfrm>
          <a:prstGeom prst="rect">
            <a:avLst/>
          </a:prstGeom>
          <a:solidFill>
            <a:srgbClr val="DA1C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0" name="TextBox 19"/>
          <p:cNvSpPr txBox="1"/>
          <p:nvPr/>
        </p:nvSpPr>
        <p:spPr>
          <a:xfrm>
            <a:off x="1117800" y="4356119"/>
            <a:ext cx="885600" cy="125999"/>
          </a:xfrm>
          <a:prstGeom prst="rect">
            <a:avLst/>
          </a:prstGeom>
          <a:noFill/>
        </p:spPr>
        <p:txBody>
          <a:bodyPr wrap="square" lIns="18000" tIns="7200" rIns="18000" bIns="7200" anchor="t">
            <a:spAutoFit/>
          </a:bodyPr>
          <a:lstStyle/>
          <a:p>
            <a:pPr algn="ctr">
              <a:lnSpc>
                <a:spcPct val="110000"/>
              </a:lnSpc>
              <a:spcAft>
                <a:spcPts val="200"/>
              </a:spcAft>
              <a:defRPr sz="780" b="0">
                <a:solidFill>
                  <a:srgbClr val="1E1E1E"/>
                </a:solidFill>
                <a:latin typeface="Arial"/>
              </a:defRPr>
            </a:pPr>
            <a:r>
              <a:rPr dirty="0"/>
              <a:t>915</a:t>
            </a:r>
          </a:p>
        </p:txBody>
      </p:sp>
      <p:sp>
        <p:nvSpPr>
          <p:cNvPr id="21" name="TextBox 20"/>
          <p:cNvSpPr txBox="1"/>
          <p:nvPr/>
        </p:nvSpPr>
        <p:spPr>
          <a:xfrm>
            <a:off x="1099800" y="4755240"/>
            <a:ext cx="921600" cy="125999"/>
          </a:xfrm>
          <a:prstGeom prst="rect">
            <a:avLst/>
          </a:prstGeom>
          <a:noFill/>
        </p:spPr>
        <p:txBody>
          <a:bodyPr wrap="square" lIns="18000" tIns="7200" rIns="18000" bIns="7200" anchor="t">
            <a:spAutoFit/>
          </a:bodyPr>
          <a:lstStyle/>
          <a:p>
            <a:pPr algn="ctr">
              <a:lnSpc>
                <a:spcPct val="110000"/>
              </a:lnSpc>
              <a:spcAft>
                <a:spcPts val="200"/>
              </a:spcAft>
              <a:defRPr sz="800" b="0">
                <a:solidFill>
                  <a:srgbClr val="5F5F5F"/>
                </a:solidFill>
                <a:latin typeface="Arial"/>
              </a:defRPr>
            </a:pPr>
            <a:r>
              <a:rPr dirty="0"/>
              <a:t>2025</a:t>
            </a:r>
          </a:p>
        </p:txBody>
      </p:sp>
      <p:sp>
        <p:nvSpPr>
          <p:cNvPr id="22" name="Rectangle 21"/>
          <p:cNvSpPr/>
          <p:nvPr/>
        </p:nvSpPr>
        <p:spPr>
          <a:xfrm>
            <a:off x="2467800" y="4177326"/>
            <a:ext cx="777600" cy="534713"/>
          </a:xfrm>
          <a:prstGeom prst="rect">
            <a:avLst/>
          </a:prstGeom>
          <a:solidFill>
            <a:srgbClr val="DA1C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3" name="TextBox 22"/>
          <p:cNvSpPr txBox="1"/>
          <p:nvPr/>
        </p:nvSpPr>
        <p:spPr>
          <a:xfrm>
            <a:off x="2413800" y="4015326"/>
            <a:ext cx="885600" cy="125999"/>
          </a:xfrm>
          <a:prstGeom prst="rect">
            <a:avLst/>
          </a:prstGeom>
          <a:noFill/>
        </p:spPr>
        <p:txBody>
          <a:bodyPr wrap="square" lIns="18000" tIns="7200" rIns="18000" bIns="7200" anchor="t">
            <a:spAutoFit/>
          </a:bodyPr>
          <a:lstStyle/>
          <a:p>
            <a:pPr algn="ctr">
              <a:lnSpc>
                <a:spcPct val="110000"/>
              </a:lnSpc>
              <a:spcAft>
                <a:spcPts val="200"/>
              </a:spcAft>
              <a:defRPr sz="780" b="0">
                <a:solidFill>
                  <a:srgbClr val="1E1E1E"/>
                </a:solidFill>
                <a:latin typeface="Arial"/>
              </a:defRPr>
            </a:pPr>
            <a:r>
              <a:rPr dirty="0"/>
              <a:t>2523</a:t>
            </a:r>
          </a:p>
        </p:txBody>
      </p:sp>
      <p:sp>
        <p:nvSpPr>
          <p:cNvPr id="24" name="TextBox 23"/>
          <p:cNvSpPr txBox="1"/>
          <p:nvPr/>
        </p:nvSpPr>
        <p:spPr>
          <a:xfrm>
            <a:off x="2395800" y="4755240"/>
            <a:ext cx="921600" cy="125999"/>
          </a:xfrm>
          <a:prstGeom prst="rect">
            <a:avLst/>
          </a:prstGeom>
          <a:noFill/>
        </p:spPr>
        <p:txBody>
          <a:bodyPr wrap="square" lIns="18000" tIns="7200" rIns="18000" bIns="7200" anchor="t">
            <a:spAutoFit/>
          </a:bodyPr>
          <a:lstStyle/>
          <a:p>
            <a:pPr algn="ctr">
              <a:lnSpc>
                <a:spcPct val="110000"/>
              </a:lnSpc>
              <a:spcAft>
                <a:spcPts val="200"/>
              </a:spcAft>
              <a:defRPr sz="800" b="0">
                <a:solidFill>
                  <a:srgbClr val="5F5F5F"/>
                </a:solidFill>
                <a:latin typeface="Arial"/>
              </a:defRPr>
            </a:pPr>
            <a:r>
              <a:rPr dirty="0"/>
              <a:t>2026</a:t>
            </a:r>
          </a:p>
        </p:txBody>
      </p:sp>
      <p:sp>
        <p:nvSpPr>
          <p:cNvPr id="25" name="Rectangle 24"/>
          <p:cNvSpPr/>
          <p:nvPr/>
        </p:nvSpPr>
        <p:spPr>
          <a:xfrm>
            <a:off x="3763800" y="4239847"/>
            <a:ext cx="777600" cy="472192"/>
          </a:xfrm>
          <a:prstGeom prst="rect">
            <a:avLst/>
          </a:prstGeom>
          <a:solidFill>
            <a:srgbClr val="DA1C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6" name="TextBox 25"/>
          <p:cNvSpPr txBox="1"/>
          <p:nvPr/>
        </p:nvSpPr>
        <p:spPr>
          <a:xfrm>
            <a:off x="3709800" y="4077847"/>
            <a:ext cx="885600" cy="125999"/>
          </a:xfrm>
          <a:prstGeom prst="rect">
            <a:avLst/>
          </a:prstGeom>
          <a:noFill/>
        </p:spPr>
        <p:txBody>
          <a:bodyPr wrap="square" lIns="18000" tIns="7200" rIns="18000" bIns="7200" anchor="t">
            <a:spAutoFit/>
          </a:bodyPr>
          <a:lstStyle/>
          <a:p>
            <a:pPr algn="ctr">
              <a:lnSpc>
                <a:spcPct val="110000"/>
              </a:lnSpc>
              <a:spcAft>
                <a:spcPts val="200"/>
              </a:spcAft>
              <a:defRPr sz="780" b="0">
                <a:solidFill>
                  <a:srgbClr val="1E1E1E"/>
                </a:solidFill>
                <a:latin typeface="Arial"/>
              </a:defRPr>
            </a:pPr>
            <a:r>
              <a:rPr dirty="0"/>
              <a:t>2228</a:t>
            </a:r>
          </a:p>
        </p:txBody>
      </p:sp>
      <p:sp>
        <p:nvSpPr>
          <p:cNvPr id="27" name="TextBox 26"/>
          <p:cNvSpPr txBox="1"/>
          <p:nvPr/>
        </p:nvSpPr>
        <p:spPr>
          <a:xfrm>
            <a:off x="3691800" y="4755240"/>
            <a:ext cx="921600" cy="125999"/>
          </a:xfrm>
          <a:prstGeom prst="rect">
            <a:avLst/>
          </a:prstGeom>
          <a:noFill/>
        </p:spPr>
        <p:txBody>
          <a:bodyPr wrap="square" lIns="18000" tIns="7200" rIns="18000" bIns="7200" anchor="t">
            <a:spAutoFit/>
          </a:bodyPr>
          <a:lstStyle/>
          <a:p>
            <a:pPr algn="ctr">
              <a:lnSpc>
                <a:spcPct val="110000"/>
              </a:lnSpc>
              <a:spcAft>
                <a:spcPts val="200"/>
              </a:spcAft>
              <a:defRPr sz="800" b="0">
                <a:solidFill>
                  <a:srgbClr val="5F5F5F"/>
                </a:solidFill>
                <a:latin typeface="Arial"/>
              </a:defRPr>
            </a:pPr>
            <a:r>
              <a:rPr dirty="0"/>
              <a:t>2027</a:t>
            </a:r>
          </a:p>
        </p:txBody>
      </p:sp>
      <p:sp>
        <p:nvSpPr>
          <p:cNvPr id="28" name="Rectangle 27"/>
          <p:cNvSpPr/>
          <p:nvPr/>
        </p:nvSpPr>
        <p:spPr>
          <a:xfrm>
            <a:off x="5059800" y="4315296"/>
            <a:ext cx="777600" cy="396743"/>
          </a:xfrm>
          <a:prstGeom prst="rect">
            <a:avLst/>
          </a:prstGeom>
          <a:solidFill>
            <a:srgbClr val="DA1C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9" name="TextBox 28"/>
          <p:cNvSpPr txBox="1"/>
          <p:nvPr/>
        </p:nvSpPr>
        <p:spPr>
          <a:xfrm>
            <a:off x="5005800" y="4153296"/>
            <a:ext cx="885600" cy="125999"/>
          </a:xfrm>
          <a:prstGeom prst="rect">
            <a:avLst/>
          </a:prstGeom>
          <a:noFill/>
        </p:spPr>
        <p:txBody>
          <a:bodyPr wrap="square" lIns="18000" tIns="7200" rIns="18000" bIns="7200" anchor="t">
            <a:spAutoFit/>
          </a:bodyPr>
          <a:lstStyle/>
          <a:p>
            <a:pPr algn="ctr">
              <a:lnSpc>
                <a:spcPct val="110000"/>
              </a:lnSpc>
              <a:spcAft>
                <a:spcPts val="200"/>
              </a:spcAft>
              <a:defRPr sz="780" b="0">
                <a:solidFill>
                  <a:srgbClr val="1E1E1E"/>
                </a:solidFill>
                <a:latin typeface="Arial"/>
              </a:defRPr>
            </a:pPr>
            <a:r>
              <a:rPr dirty="0"/>
              <a:t>1872</a:t>
            </a:r>
          </a:p>
        </p:txBody>
      </p:sp>
      <p:sp>
        <p:nvSpPr>
          <p:cNvPr id="30" name="TextBox 29"/>
          <p:cNvSpPr txBox="1"/>
          <p:nvPr/>
        </p:nvSpPr>
        <p:spPr>
          <a:xfrm>
            <a:off x="4987800" y="4755240"/>
            <a:ext cx="921600" cy="125999"/>
          </a:xfrm>
          <a:prstGeom prst="rect">
            <a:avLst/>
          </a:prstGeom>
          <a:noFill/>
        </p:spPr>
        <p:txBody>
          <a:bodyPr wrap="square" lIns="18000" tIns="7200" rIns="18000" bIns="7200" anchor="t">
            <a:spAutoFit/>
          </a:bodyPr>
          <a:lstStyle/>
          <a:p>
            <a:pPr algn="ctr">
              <a:lnSpc>
                <a:spcPct val="110000"/>
              </a:lnSpc>
              <a:spcAft>
                <a:spcPts val="200"/>
              </a:spcAft>
              <a:defRPr sz="800" b="0">
                <a:solidFill>
                  <a:srgbClr val="5F5F5F"/>
                </a:solidFill>
                <a:latin typeface="Arial"/>
              </a:defRPr>
            </a:pPr>
            <a:r>
              <a:rPr dirty="0"/>
              <a:t>2028</a:t>
            </a:r>
          </a:p>
        </p:txBody>
      </p:sp>
      <p:sp>
        <p:nvSpPr>
          <p:cNvPr id="31" name="Rectangle 30"/>
          <p:cNvSpPr/>
          <p:nvPr/>
        </p:nvSpPr>
        <p:spPr>
          <a:xfrm>
            <a:off x="6355800" y="3507186"/>
            <a:ext cx="777600" cy="1204853"/>
          </a:xfrm>
          <a:prstGeom prst="rect">
            <a:avLst/>
          </a:prstGeom>
          <a:solidFill>
            <a:srgbClr val="DA1C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32" name="TextBox 31"/>
          <p:cNvSpPr txBox="1"/>
          <p:nvPr/>
        </p:nvSpPr>
        <p:spPr>
          <a:xfrm>
            <a:off x="6301800" y="3345186"/>
            <a:ext cx="885600" cy="125999"/>
          </a:xfrm>
          <a:prstGeom prst="rect">
            <a:avLst/>
          </a:prstGeom>
          <a:noFill/>
        </p:spPr>
        <p:txBody>
          <a:bodyPr wrap="square" lIns="18000" tIns="7200" rIns="18000" bIns="7200" anchor="t">
            <a:spAutoFit/>
          </a:bodyPr>
          <a:lstStyle/>
          <a:p>
            <a:pPr algn="ctr">
              <a:lnSpc>
                <a:spcPct val="110000"/>
              </a:lnSpc>
              <a:spcAft>
                <a:spcPts val="200"/>
              </a:spcAft>
              <a:defRPr sz="780" b="0">
                <a:solidFill>
                  <a:srgbClr val="1E1E1E"/>
                </a:solidFill>
                <a:latin typeface="Arial"/>
              </a:defRPr>
            </a:pPr>
            <a:r>
              <a:rPr dirty="0"/>
              <a:t>5685</a:t>
            </a:r>
          </a:p>
        </p:txBody>
      </p:sp>
      <p:sp>
        <p:nvSpPr>
          <p:cNvPr id="33" name="TextBox 32"/>
          <p:cNvSpPr txBox="1"/>
          <p:nvPr/>
        </p:nvSpPr>
        <p:spPr>
          <a:xfrm>
            <a:off x="6283800" y="4755240"/>
            <a:ext cx="921600" cy="125999"/>
          </a:xfrm>
          <a:prstGeom prst="rect">
            <a:avLst/>
          </a:prstGeom>
          <a:noFill/>
        </p:spPr>
        <p:txBody>
          <a:bodyPr wrap="square" lIns="18000" tIns="7200" rIns="18000" bIns="7200" anchor="t">
            <a:spAutoFit/>
          </a:bodyPr>
          <a:lstStyle/>
          <a:p>
            <a:pPr algn="ctr">
              <a:lnSpc>
                <a:spcPct val="110000"/>
              </a:lnSpc>
              <a:spcAft>
                <a:spcPts val="200"/>
              </a:spcAft>
              <a:defRPr sz="800" b="0">
                <a:solidFill>
                  <a:srgbClr val="5F5F5F"/>
                </a:solidFill>
                <a:latin typeface="Arial"/>
              </a:defRPr>
            </a:pPr>
            <a:r>
              <a:rPr dirty="0"/>
              <a:t>2029</a:t>
            </a:r>
          </a:p>
        </p:txBody>
      </p:sp>
      <p:sp>
        <p:nvSpPr>
          <p:cNvPr id="34" name="Rectangle 33"/>
          <p:cNvSpPr/>
          <p:nvPr/>
        </p:nvSpPr>
        <p:spPr>
          <a:xfrm>
            <a:off x="7651799" y="3711704"/>
            <a:ext cx="777600" cy="1000335"/>
          </a:xfrm>
          <a:prstGeom prst="rect">
            <a:avLst/>
          </a:prstGeom>
          <a:solidFill>
            <a:srgbClr val="DA1C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35" name="TextBox 34"/>
          <p:cNvSpPr txBox="1"/>
          <p:nvPr/>
        </p:nvSpPr>
        <p:spPr>
          <a:xfrm>
            <a:off x="7597800" y="3549704"/>
            <a:ext cx="885600" cy="125999"/>
          </a:xfrm>
          <a:prstGeom prst="rect">
            <a:avLst/>
          </a:prstGeom>
          <a:noFill/>
        </p:spPr>
        <p:txBody>
          <a:bodyPr wrap="square" lIns="18000" tIns="7200" rIns="18000" bIns="7200" anchor="t">
            <a:spAutoFit/>
          </a:bodyPr>
          <a:lstStyle/>
          <a:p>
            <a:pPr algn="ctr">
              <a:lnSpc>
                <a:spcPct val="110000"/>
              </a:lnSpc>
              <a:spcAft>
                <a:spcPts val="200"/>
              </a:spcAft>
              <a:defRPr sz="780" b="0">
                <a:solidFill>
                  <a:srgbClr val="1E1E1E"/>
                </a:solidFill>
                <a:latin typeface="Arial"/>
              </a:defRPr>
            </a:pPr>
            <a:r>
              <a:rPr dirty="0"/>
              <a:t>4720</a:t>
            </a:r>
          </a:p>
        </p:txBody>
      </p:sp>
      <p:sp>
        <p:nvSpPr>
          <p:cNvPr id="36" name="TextBox 35"/>
          <p:cNvSpPr txBox="1"/>
          <p:nvPr/>
        </p:nvSpPr>
        <p:spPr>
          <a:xfrm>
            <a:off x="7579799" y="4755240"/>
            <a:ext cx="921600" cy="125999"/>
          </a:xfrm>
          <a:prstGeom prst="rect">
            <a:avLst/>
          </a:prstGeom>
          <a:noFill/>
        </p:spPr>
        <p:txBody>
          <a:bodyPr wrap="square" lIns="18000" tIns="7200" rIns="18000" bIns="7200" anchor="t">
            <a:spAutoFit/>
          </a:bodyPr>
          <a:lstStyle/>
          <a:p>
            <a:pPr algn="ctr">
              <a:lnSpc>
                <a:spcPct val="110000"/>
              </a:lnSpc>
              <a:spcAft>
                <a:spcPts val="200"/>
              </a:spcAft>
              <a:defRPr sz="800" b="0">
                <a:solidFill>
                  <a:srgbClr val="5F5F5F"/>
                </a:solidFill>
                <a:latin typeface="Arial"/>
              </a:defRPr>
            </a:pPr>
            <a:r>
              <a:rPr dirty="0"/>
              <a:t>2030</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7B673-3E68-BF9F-DC2C-C4DF56ED9CE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DCD9A32-9BF8-0912-20E5-4323B36F3A2E}"/>
              </a:ext>
            </a:extLst>
          </p:cNvPr>
          <p:cNvSpPr>
            <a:spLocks noGrp="1"/>
          </p:cNvSpPr>
          <p:nvPr>
            <p:ph type="title"/>
          </p:nvPr>
        </p:nvSpPr>
        <p:spPr>
          <a:xfrm>
            <a:off x="688503" y="292392"/>
            <a:ext cx="10972800" cy="1143000"/>
          </a:xfrm>
        </p:spPr>
        <p:txBody>
          <a:bodyPr/>
          <a:lstStyle/>
          <a:p>
            <a:pPr algn="l"/>
            <a:r>
              <a:rPr lang="de-CH" sz="2400" b="1" dirty="0">
                <a:solidFill>
                  <a:prstClr val="black"/>
                </a:solidFill>
                <a:latin typeface="Arial" panose="020B0604020202020204" pitchFamily="34" charset="0"/>
                <a:ea typeface="Tahoma" panose="020B0604030504040204" pitchFamily="34" charset="0"/>
                <a:cs typeface="Arial" panose="020B0604020202020204" pitchFamily="34" charset="0"/>
              </a:rPr>
              <a:t>Ausgangslage</a:t>
            </a:r>
            <a:endParaRPr lang="de-CH" sz="2400" b="1"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7B4F23EF-F046-4BC7-74F2-FC2D81EE76A6}"/>
              </a:ext>
            </a:extLst>
          </p:cNvPr>
          <p:cNvSpPr txBox="1"/>
          <p:nvPr/>
        </p:nvSpPr>
        <p:spPr>
          <a:xfrm>
            <a:off x="6678801" y="6338875"/>
            <a:ext cx="184731" cy="246221"/>
          </a:xfrm>
          <a:prstGeom prst="rect">
            <a:avLst/>
          </a:prstGeom>
          <a:noFill/>
        </p:spPr>
        <p:txBody>
          <a:bodyPr wrap="none" rtlCol="0">
            <a:spAutoFit/>
          </a:bodyPr>
          <a:lstStyle/>
          <a:p>
            <a:endParaRPr lang="de-CH" sz="1000" dirty="0"/>
          </a:p>
        </p:txBody>
      </p:sp>
      <p:sp>
        <p:nvSpPr>
          <p:cNvPr id="3" name="Textfeld 2">
            <a:extLst>
              <a:ext uri="{FF2B5EF4-FFF2-40B4-BE49-F238E27FC236}">
                <a16:creationId xmlns:a16="http://schemas.microsoft.com/office/drawing/2014/main" id="{00AB5C43-0AD3-A1AE-924F-2BF622D114C3}"/>
              </a:ext>
            </a:extLst>
          </p:cNvPr>
          <p:cNvSpPr txBox="1"/>
          <p:nvPr/>
        </p:nvSpPr>
        <p:spPr>
          <a:xfrm>
            <a:off x="911424" y="3429000"/>
            <a:ext cx="10526960" cy="2585323"/>
          </a:xfrm>
          <a:prstGeom prst="rect">
            <a:avLst/>
          </a:prstGeom>
          <a:noFill/>
        </p:spPr>
        <p:txBody>
          <a:bodyPr wrap="square" rtlCol="0">
            <a:spAutoFit/>
          </a:bodyPr>
          <a:lstStyle/>
          <a:p>
            <a:pPr defTabSz="919163"/>
            <a:r>
              <a:rPr lang="de-CH" b="1" dirty="0"/>
              <a:t>Seit 2006:</a:t>
            </a:r>
            <a:r>
              <a:rPr lang="de-CH" dirty="0"/>
              <a:t>		Gemeinsames Jugendnetz Siggenthal mit der Gemeinde Obersiggenthal</a:t>
            </a:r>
          </a:p>
          <a:p>
            <a:pPr defTabSz="919163"/>
            <a:endParaRPr lang="de-CH" dirty="0"/>
          </a:p>
          <a:p>
            <a:pPr defTabSz="919163"/>
            <a:r>
              <a:rPr lang="de-CH" b="1" dirty="0"/>
              <a:t>Bis 2025:</a:t>
            </a:r>
            <a:r>
              <a:rPr lang="de-CH" dirty="0"/>
              <a:t>		Kinder- und Jugendarbeit sowie Schulsozialarbeit waren gemeinsam 				organisiert.</a:t>
            </a:r>
          </a:p>
          <a:p>
            <a:pPr defTabSz="919163"/>
            <a:endParaRPr lang="de-CH" b="1" dirty="0"/>
          </a:p>
          <a:p>
            <a:pPr defTabSz="919163"/>
            <a:r>
              <a:rPr lang="de-CH" b="1" dirty="0"/>
              <a:t>Seit April 2025:		</a:t>
            </a:r>
            <a:r>
              <a:rPr lang="de-CH" dirty="0"/>
              <a:t>Schulsozialarbeit losgelöst – separate Lösung mit BZBplus</a:t>
            </a:r>
          </a:p>
          <a:p>
            <a:pPr defTabSz="919163"/>
            <a:endParaRPr lang="de-CH" dirty="0"/>
          </a:p>
          <a:p>
            <a:pPr defTabSz="919163"/>
            <a:r>
              <a:rPr lang="de-CH" b="1" dirty="0"/>
              <a:t>31. Dezember 2025:</a:t>
            </a:r>
            <a:r>
              <a:rPr lang="de-CH" dirty="0"/>
              <a:t>	Kündigung Vertrag mit der Gemeinde Obersiggenthal Jugendnetz 				Siggenthal</a:t>
            </a:r>
          </a:p>
        </p:txBody>
      </p:sp>
      <p:pic>
        <p:nvPicPr>
          <p:cNvPr id="5" name="Grafik 4">
            <a:extLst>
              <a:ext uri="{FF2B5EF4-FFF2-40B4-BE49-F238E27FC236}">
                <a16:creationId xmlns:a16="http://schemas.microsoft.com/office/drawing/2014/main" id="{28C461B0-4C5F-4BF1-1F63-6CA374248592}"/>
              </a:ext>
            </a:extLst>
          </p:cNvPr>
          <p:cNvPicPr>
            <a:picLocks noChangeAspect="1"/>
          </p:cNvPicPr>
          <p:nvPr/>
        </p:nvPicPr>
        <p:blipFill>
          <a:blip r:embed="rId3"/>
          <a:stretch>
            <a:fillRect/>
          </a:stretch>
        </p:blipFill>
        <p:spPr>
          <a:xfrm>
            <a:off x="4812307" y="476695"/>
            <a:ext cx="2725193" cy="2612473"/>
          </a:xfrm>
          <a:prstGeom prst="rect">
            <a:avLst/>
          </a:prstGeom>
        </p:spPr>
      </p:pic>
    </p:spTree>
    <p:extLst>
      <p:ext uri="{BB962C8B-B14F-4D97-AF65-F5344CB8AC3E}">
        <p14:creationId xmlns:p14="http://schemas.microsoft.com/office/powerpoint/2010/main" val="111005380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1792" y="475488"/>
            <a:ext cx="8352000" cy="396000"/>
          </a:xfrm>
          <a:prstGeom prst="rect">
            <a:avLst/>
          </a:prstGeom>
          <a:noFill/>
        </p:spPr>
        <p:txBody>
          <a:bodyPr wrap="none" lIns="0" rIns="0">
            <a:spAutoFit/>
          </a:bodyPr>
          <a:lstStyle/>
          <a:p>
            <a:pPr>
              <a:defRPr sz="2500" b="1">
                <a:solidFill>
                  <a:srgbClr val="1E1E1E"/>
                </a:solidFill>
                <a:latin typeface="Arial"/>
              </a:defRPr>
            </a:pPr>
            <a:r>
              <a:rPr dirty="0"/>
              <a:t>Priorisierung der Investitionen wird zentral</a:t>
            </a:r>
          </a:p>
        </p:txBody>
      </p:sp>
      <p:sp>
        <p:nvSpPr>
          <p:cNvPr id="4" name="Rounded Rectangle 3"/>
          <p:cNvSpPr/>
          <p:nvPr/>
        </p:nvSpPr>
        <p:spPr>
          <a:xfrm>
            <a:off x="660600" y="1598040"/>
            <a:ext cx="1925999" cy="1745312"/>
          </a:xfrm>
          <a:prstGeom prst="roundRect">
            <a:avLst/>
          </a:prstGeom>
          <a:solidFill>
            <a:srgbClr val="FAFAF8"/>
          </a:solidFill>
          <a:ln w="10160">
            <a:solidFill>
              <a:srgbClr val="D2D2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5" name="Rectangle 4"/>
          <p:cNvSpPr/>
          <p:nvPr/>
        </p:nvSpPr>
        <p:spPr>
          <a:xfrm flipH="1">
            <a:off x="614881" y="1598040"/>
            <a:ext cx="45719" cy="1752512"/>
          </a:xfrm>
          <a:prstGeom prst="rect">
            <a:avLst/>
          </a:prstGeom>
          <a:solidFill>
            <a:srgbClr val="DA1C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6" name="TextBox 5"/>
          <p:cNvSpPr txBox="1"/>
          <p:nvPr/>
        </p:nvSpPr>
        <p:spPr>
          <a:xfrm>
            <a:off x="761400" y="1677240"/>
            <a:ext cx="288000" cy="216000"/>
          </a:xfrm>
          <a:prstGeom prst="rect">
            <a:avLst/>
          </a:prstGeom>
          <a:noFill/>
        </p:spPr>
        <p:txBody>
          <a:bodyPr wrap="square" lIns="18000" tIns="7200" rIns="18000" bIns="7200" anchor="t">
            <a:spAutoFit/>
          </a:bodyPr>
          <a:lstStyle/>
          <a:p>
            <a:pPr algn="ctr">
              <a:lnSpc>
                <a:spcPct val="110000"/>
              </a:lnSpc>
              <a:spcAft>
                <a:spcPts val="200"/>
              </a:spcAft>
              <a:defRPr sz="1300" b="1">
                <a:solidFill>
                  <a:srgbClr val="DA1C1C"/>
                </a:solidFill>
                <a:latin typeface="Arial"/>
              </a:defRPr>
            </a:pPr>
            <a:r>
              <a:rPr dirty="0"/>
              <a:t>1</a:t>
            </a:r>
          </a:p>
        </p:txBody>
      </p:sp>
      <p:sp>
        <p:nvSpPr>
          <p:cNvPr id="7" name="TextBox 6"/>
          <p:cNvSpPr txBox="1"/>
          <p:nvPr/>
        </p:nvSpPr>
        <p:spPr>
          <a:xfrm>
            <a:off x="1056599" y="1688040"/>
            <a:ext cx="1440000" cy="198000"/>
          </a:xfrm>
          <a:prstGeom prst="rect">
            <a:avLst/>
          </a:prstGeom>
          <a:noFill/>
        </p:spPr>
        <p:txBody>
          <a:bodyPr wrap="square" lIns="18000" tIns="7200" rIns="18000" bIns="7200" anchor="t">
            <a:spAutoFit/>
          </a:bodyPr>
          <a:lstStyle/>
          <a:p>
            <a:pPr algn="l">
              <a:lnSpc>
                <a:spcPct val="110000"/>
              </a:lnSpc>
              <a:spcAft>
                <a:spcPts val="200"/>
              </a:spcAft>
              <a:defRPr sz="1350" b="1">
                <a:solidFill>
                  <a:srgbClr val="1E1E1E"/>
                </a:solidFill>
                <a:latin typeface="Arial"/>
              </a:defRPr>
            </a:pPr>
            <a:r>
              <a:rPr dirty="0"/>
              <a:t>Zwingend</a:t>
            </a:r>
          </a:p>
        </p:txBody>
      </p:sp>
      <p:sp>
        <p:nvSpPr>
          <p:cNvPr id="8" name="TextBox 7"/>
          <p:cNvSpPr txBox="1"/>
          <p:nvPr/>
        </p:nvSpPr>
        <p:spPr>
          <a:xfrm>
            <a:off x="894599" y="2009916"/>
            <a:ext cx="1691999" cy="877726"/>
          </a:xfrm>
          <a:prstGeom prst="rect">
            <a:avLst/>
          </a:prstGeom>
          <a:noFill/>
        </p:spPr>
        <p:txBody>
          <a:bodyPr wrap="square" lIns="18000" tIns="7200" rIns="18000" bIns="7200" anchor="t">
            <a:spAutoFit/>
          </a:bodyPr>
          <a:lstStyle/>
          <a:p>
            <a:pPr algn="l">
              <a:lnSpc>
                <a:spcPct val="110000"/>
              </a:lnSpc>
              <a:spcAft>
                <a:spcPts val="200"/>
              </a:spcAft>
              <a:defRPr sz="1080" b="0">
                <a:solidFill>
                  <a:srgbClr val="5F5F5F"/>
                </a:solidFill>
                <a:latin typeface="Arial"/>
              </a:defRPr>
            </a:pPr>
            <a:r>
              <a:rPr sz="1300" dirty="0"/>
              <a:t>rechtliche, </a:t>
            </a:r>
            <a:r>
              <a:rPr sz="1300" dirty="0" err="1"/>
              <a:t>sicherheit</a:t>
            </a:r>
            <a:r>
              <a:rPr lang="de-CH" sz="1300" dirty="0"/>
              <a:t>s-</a:t>
            </a:r>
            <a:r>
              <a:rPr sz="1300" dirty="0"/>
              <a:t>technische oder schulraumplanerische Notwendigkeit</a:t>
            </a:r>
          </a:p>
        </p:txBody>
      </p:sp>
      <p:sp>
        <p:nvSpPr>
          <p:cNvPr id="9" name="Rounded Rectangle 8"/>
          <p:cNvSpPr/>
          <p:nvPr/>
        </p:nvSpPr>
        <p:spPr>
          <a:xfrm>
            <a:off x="2820600" y="1598040"/>
            <a:ext cx="1925999" cy="1745312"/>
          </a:xfrm>
          <a:prstGeom prst="roundRect">
            <a:avLst/>
          </a:prstGeom>
          <a:solidFill>
            <a:srgbClr val="FAFAF8"/>
          </a:solidFill>
          <a:ln w="10160">
            <a:solidFill>
              <a:srgbClr val="D2D2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0" name="Rectangle 9"/>
          <p:cNvSpPr/>
          <p:nvPr/>
        </p:nvSpPr>
        <p:spPr>
          <a:xfrm>
            <a:off x="2820599" y="1598040"/>
            <a:ext cx="45719" cy="1745312"/>
          </a:xfrm>
          <a:prstGeom prst="rect">
            <a:avLst/>
          </a:prstGeom>
          <a:solidFill>
            <a:srgbClr val="D2821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TextBox 10"/>
          <p:cNvSpPr txBox="1"/>
          <p:nvPr/>
        </p:nvSpPr>
        <p:spPr>
          <a:xfrm>
            <a:off x="2921400" y="1677240"/>
            <a:ext cx="288000" cy="216000"/>
          </a:xfrm>
          <a:prstGeom prst="rect">
            <a:avLst/>
          </a:prstGeom>
          <a:noFill/>
        </p:spPr>
        <p:txBody>
          <a:bodyPr wrap="square" lIns="18000" tIns="7200" rIns="18000" bIns="7200" anchor="t">
            <a:spAutoFit/>
          </a:bodyPr>
          <a:lstStyle/>
          <a:p>
            <a:pPr algn="ctr">
              <a:lnSpc>
                <a:spcPct val="110000"/>
              </a:lnSpc>
              <a:spcAft>
                <a:spcPts val="200"/>
              </a:spcAft>
              <a:defRPr sz="1300" b="1">
                <a:solidFill>
                  <a:srgbClr val="D28214"/>
                </a:solidFill>
                <a:latin typeface="Arial"/>
              </a:defRPr>
            </a:pPr>
            <a:r>
              <a:rPr dirty="0"/>
              <a:t>2</a:t>
            </a:r>
          </a:p>
        </p:txBody>
      </p:sp>
      <p:sp>
        <p:nvSpPr>
          <p:cNvPr id="12" name="TextBox 11"/>
          <p:cNvSpPr txBox="1"/>
          <p:nvPr/>
        </p:nvSpPr>
        <p:spPr>
          <a:xfrm>
            <a:off x="3216600" y="1688040"/>
            <a:ext cx="1439999" cy="198000"/>
          </a:xfrm>
          <a:prstGeom prst="rect">
            <a:avLst/>
          </a:prstGeom>
          <a:noFill/>
        </p:spPr>
        <p:txBody>
          <a:bodyPr wrap="square" lIns="18000" tIns="7200" rIns="18000" bIns="7200" anchor="t">
            <a:spAutoFit/>
          </a:bodyPr>
          <a:lstStyle/>
          <a:p>
            <a:pPr algn="l">
              <a:lnSpc>
                <a:spcPct val="110000"/>
              </a:lnSpc>
              <a:spcAft>
                <a:spcPts val="200"/>
              </a:spcAft>
              <a:defRPr sz="1350" b="1">
                <a:solidFill>
                  <a:srgbClr val="1E1E1E"/>
                </a:solidFill>
                <a:latin typeface="Arial"/>
              </a:defRPr>
            </a:pPr>
            <a:r>
              <a:rPr dirty="0"/>
              <a:t>Notwendig</a:t>
            </a:r>
          </a:p>
        </p:txBody>
      </p:sp>
      <p:sp>
        <p:nvSpPr>
          <p:cNvPr id="13" name="TextBox 12"/>
          <p:cNvSpPr txBox="1"/>
          <p:nvPr/>
        </p:nvSpPr>
        <p:spPr>
          <a:xfrm>
            <a:off x="3008882" y="1922040"/>
            <a:ext cx="1611717" cy="657665"/>
          </a:xfrm>
          <a:prstGeom prst="rect">
            <a:avLst/>
          </a:prstGeom>
          <a:noFill/>
        </p:spPr>
        <p:txBody>
          <a:bodyPr wrap="square" lIns="18000" tIns="7200" rIns="18000" bIns="7200" anchor="t">
            <a:spAutoFit/>
          </a:bodyPr>
          <a:lstStyle/>
          <a:p>
            <a:pPr algn="l">
              <a:lnSpc>
                <a:spcPct val="110000"/>
              </a:lnSpc>
              <a:spcAft>
                <a:spcPts val="200"/>
              </a:spcAft>
              <a:defRPr sz="1080" b="0">
                <a:solidFill>
                  <a:srgbClr val="5F5F5F"/>
                </a:solidFill>
                <a:latin typeface="Arial"/>
              </a:defRPr>
            </a:pPr>
            <a:r>
              <a:rPr sz="1300" dirty="0"/>
              <a:t>Erhalt von </a:t>
            </a:r>
            <a:r>
              <a:rPr sz="1300" dirty="0" err="1"/>
              <a:t>Infrastruk</a:t>
            </a:r>
            <a:r>
              <a:rPr lang="de-CH" sz="1300" dirty="0"/>
              <a:t>-</a:t>
            </a:r>
            <a:r>
              <a:rPr sz="1300" dirty="0"/>
              <a:t>tur, Qualität und Betriebssicherheit</a:t>
            </a:r>
          </a:p>
        </p:txBody>
      </p:sp>
      <p:sp>
        <p:nvSpPr>
          <p:cNvPr id="14" name="Rounded Rectangle 13"/>
          <p:cNvSpPr/>
          <p:nvPr/>
        </p:nvSpPr>
        <p:spPr>
          <a:xfrm>
            <a:off x="4980600" y="1598040"/>
            <a:ext cx="1925999" cy="1752512"/>
          </a:xfrm>
          <a:prstGeom prst="roundRect">
            <a:avLst/>
          </a:prstGeom>
          <a:solidFill>
            <a:srgbClr val="FAFAF8"/>
          </a:solidFill>
          <a:ln w="10160">
            <a:solidFill>
              <a:srgbClr val="D2D2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5" name="Rectangle 14"/>
          <p:cNvSpPr/>
          <p:nvPr/>
        </p:nvSpPr>
        <p:spPr>
          <a:xfrm flipH="1">
            <a:off x="4934881" y="1598040"/>
            <a:ext cx="45719" cy="1752512"/>
          </a:xfrm>
          <a:prstGeom prst="rect">
            <a:avLst/>
          </a:prstGeom>
          <a:solidFill>
            <a:srgbClr val="325F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6" name="TextBox 15"/>
          <p:cNvSpPr txBox="1"/>
          <p:nvPr/>
        </p:nvSpPr>
        <p:spPr>
          <a:xfrm>
            <a:off x="5081399" y="1677240"/>
            <a:ext cx="288000" cy="216000"/>
          </a:xfrm>
          <a:prstGeom prst="rect">
            <a:avLst/>
          </a:prstGeom>
          <a:noFill/>
        </p:spPr>
        <p:txBody>
          <a:bodyPr wrap="square" lIns="18000" tIns="7200" rIns="18000" bIns="7200" anchor="t">
            <a:spAutoFit/>
          </a:bodyPr>
          <a:lstStyle/>
          <a:p>
            <a:pPr algn="ctr">
              <a:lnSpc>
                <a:spcPct val="110000"/>
              </a:lnSpc>
              <a:spcAft>
                <a:spcPts val="200"/>
              </a:spcAft>
              <a:defRPr sz="1300" b="1">
                <a:solidFill>
                  <a:srgbClr val="325F91"/>
                </a:solidFill>
                <a:latin typeface="Arial"/>
              </a:defRPr>
            </a:pPr>
            <a:r>
              <a:rPr dirty="0"/>
              <a:t>3</a:t>
            </a:r>
          </a:p>
        </p:txBody>
      </p:sp>
      <p:sp>
        <p:nvSpPr>
          <p:cNvPr id="17" name="TextBox 16"/>
          <p:cNvSpPr txBox="1"/>
          <p:nvPr/>
        </p:nvSpPr>
        <p:spPr>
          <a:xfrm>
            <a:off x="5376600" y="1688040"/>
            <a:ext cx="1440000" cy="198000"/>
          </a:xfrm>
          <a:prstGeom prst="rect">
            <a:avLst/>
          </a:prstGeom>
          <a:noFill/>
        </p:spPr>
        <p:txBody>
          <a:bodyPr wrap="square" lIns="18000" tIns="7200" rIns="18000" bIns="7200" anchor="t">
            <a:spAutoFit/>
          </a:bodyPr>
          <a:lstStyle/>
          <a:p>
            <a:pPr algn="l">
              <a:lnSpc>
                <a:spcPct val="110000"/>
              </a:lnSpc>
              <a:spcAft>
                <a:spcPts val="200"/>
              </a:spcAft>
              <a:defRPr sz="1350" b="1">
                <a:solidFill>
                  <a:srgbClr val="1E1E1E"/>
                </a:solidFill>
                <a:latin typeface="Arial"/>
              </a:defRPr>
            </a:pPr>
            <a:r>
              <a:rPr dirty="0"/>
              <a:t>Wünschbar</a:t>
            </a:r>
          </a:p>
        </p:txBody>
      </p:sp>
      <p:sp>
        <p:nvSpPr>
          <p:cNvPr id="18" name="TextBox 17"/>
          <p:cNvSpPr txBox="1"/>
          <p:nvPr/>
        </p:nvSpPr>
        <p:spPr>
          <a:xfrm>
            <a:off x="5168882" y="1922040"/>
            <a:ext cx="1611718" cy="657665"/>
          </a:xfrm>
          <a:prstGeom prst="rect">
            <a:avLst/>
          </a:prstGeom>
          <a:noFill/>
        </p:spPr>
        <p:txBody>
          <a:bodyPr wrap="square" lIns="18000" tIns="7200" rIns="18000" bIns="7200" anchor="t">
            <a:spAutoFit/>
          </a:bodyPr>
          <a:lstStyle/>
          <a:p>
            <a:pPr algn="l">
              <a:lnSpc>
                <a:spcPct val="110000"/>
              </a:lnSpc>
              <a:spcAft>
                <a:spcPts val="200"/>
              </a:spcAft>
              <a:defRPr sz="1080" b="0">
                <a:solidFill>
                  <a:srgbClr val="5F5F5F"/>
                </a:solidFill>
                <a:latin typeface="Arial"/>
              </a:defRPr>
            </a:pPr>
            <a:r>
              <a:rPr sz="1300" dirty="0"/>
              <a:t>Verbesserungen mit Nutzen, aber zeitlich steuerbar</a:t>
            </a:r>
          </a:p>
        </p:txBody>
      </p:sp>
      <p:sp>
        <p:nvSpPr>
          <p:cNvPr id="19" name="Rounded Rectangle 18"/>
          <p:cNvSpPr/>
          <p:nvPr/>
        </p:nvSpPr>
        <p:spPr>
          <a:xfrm>
            <a:off x="7140600" y="1598040"/>
            <a:ext cx="1925999" cy="1752512"/>
          </a:xfrm>
          <a:prstGeom prst="roundRect">
            <a:avLst/>
          </a:prstGeom>
          <a:solidFill>
            <a:srgbClr val="FAFAF8"/>
          </a:solidFill>
          <a:ln w="10160">
            <a:solidFill>
              <a:srgbClr val="D2D2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0" name="Rectangle 19"/>
          <p:cNvSpPr/>
          <p:nvPr/>
        </p:nvSpPr>
        <p:spPr>
          <a:xfrm>
            <a:off x="7140599" y="1598040"/>
            <a:ext cx="45719" cy="1745312"/>
          </a:xfrm>
          <a:prstGeom prst="rect">
            <a:avLst/>
          </a:prstGeom>
          <a:solidFill>
            <a:srgbClr val="2D78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1" name="TextBox 20"/>
          <p:cNvSpPr txBox="1"/>
          <p:nvPr/>
        </p:nvSpPr>
        <p:spPr>
          <a:xfrm>
            <a:off x="7241400" y="1677240"/>
            <a:ext cx="288000" cy="216000"/>
          </a:xfrm>
          <a:prstGeom prst="rect">
            <a:avLst/>
          </a:prstGeom>
          <a:noFill/>
        </p:spPr>
        <p:txBody>
          <a:bodyPr wrap="square" lIns="18000" tIns="7200" rIns="18000" bIns="7200" anchor="t">
            <a:spAutoFit/>
          </a:bodyPr>
          <a:lstStyle/>
          <a:p>
            <a:pPr algn="ctr">
              <a:lnSpc>
                <a:spcPct val="110000"/>
              </a:lnSpc>
              <a:spcAft>
                <a:spcPts val="200"/>
              </a:spcAft>
              <a:defRPr sz="1300" b="1">
                <a:solidFill>
                  <a:srgbClr val="2D7850"/>
                </a:solidFill>
                <a:latin typeface="Arial"/>
              </a:defRPr>
            </a:pPr>
            <a:r>
              <a:rPr dirty="0"/>
              <a:t>4</a:t>
            </a:r>
          </a:p>
        </p:txBody>
      </p:sp>
      <p:sp>
        <p:nvSpPr>
          <p:cNvPr id="22" name="TextBox 21"/>
          <p:cNvSpPr txBox="1"/>
          <p:nvPr/>
        </p:nvSpPr>
        <p:spPr>
          <a:xfrm>
            <a:off x="7536600" y="1688040"/>
            <a:ext cx="1439999" cy="198000"/>
          </a:xfrm>
          <a:prstGeom prst="rect">
            <a:avLst/>
          </a:prstGeom>
          <a:noFill/>
        </p:spPr>
        <p:txBody>
          <a:bodyPr wrap="square" lIns="18000" tIns="7200" rIns="18000" bIns="7200" anchor="t">
            <a:spAutoFit/>
          </a:bodyPr>
          <a:lstStyle/>
          <a:p>
            <a:pPr algn="l">
              <a:lnSpc>
                <a:spcPct val="110000"/>
              </a:lnSpc>
              <a:spcAft>
                <a:spcPts val="200"/>
              </a:spcAft>
              <a:defRPr sz="1350" b="1">
                <a:solidFill>
                  <a:srgbClr val="1E1E1E"/>
                </a:solidFill>
                <a:latin typeface="Arial"/>
              </a:defRPr>
            </a:pPr>
            <a:r>
              <a:rPr dirty="0"/>
              <a:t>Verschiebbar</a:t>
            </a:r>
          </a:p>
        </p:txBody>
      </p:sp>
      <p:sp>
        <p:nvSpPr>
          <p:cNvPr id="23" name="TextBox 22"/>
          <p:cNvSpPr txBox="1"/>
          <p:nvPr/>
        </p:nvSpPr>
        <p:spPr>
          <a:xfrm>
            <a:off x="7328882" y="1922040"/>
            <a:ext cx="1611717" cy="877726"/>
          </a:xfrm>
          <a:prstGeom prst="rect">
            <a:avLst/>
          </a:prstGeom>
          <a:noFill/>
        </p:spPr>
        <p:txBody>
          <a:bodyPr wrap="square" lIns="18000" tIns="7200" rIns="18000" bIns="7200" anchor="t">
            <a:spAutoFit/>
          </a:bodyPr>
          <a:lstStyle/>
          <a:p>
            <a:pPr algn="l">
              <a:lnSpc>
                <a:spcPct val="110000"/>
              </a:lnSpc>
              <a:spcAft>
                <a:spcPts val="200"/>
              </a:spcAft>
              <a:defRPr sz="1080" b="0">
                <a:solidFill>
                  <a:srgbClr val="5F5F5F"/>
                </a:solidFill>
                <a:latin typeface="Arial"/>
              </a:defRPr>
            </a:pPr>
            <a:r>
              <a:rPr sz="1300" dirty="0"/>
              <a:t>Projekte mit möglicher </a:t>
            </a:r>
            <a:r>
              <a:rPr sz="1300" dirty="0" err="1"/>
              <a:t>Etappie</a:t>
            </a:r>
            <a:r>
              <a:rPr lang="de-CH" sz="1300" dirty="0"/>
              <a:t>-</a:t>
            </a:r>
            <a:r>
              <a:rPr sz="1300" dirty="0"/>
              <a:t>rung oder späterem Entscheid</a:t>
            </a:r>
          </a:p>
        </p:txBody>
      </p:sp>
      <p:sp>
        <p:nvSpPr>
          <p:cNvPr id="24" name="TextBox 23"/>
          <p:cNvSpPr txBox="1"/>
          <p:nvPr/>
        </p:nvSpPr>
        <p:spPr>
          <a:xfrm>
            <a:off x="703800" y="4365104"/>
            <a:ext cx="9928704" cy="1179362"/>
          </a:xfrm>
          <a:prstGeom prst="rect">
            <a:avLst/>
          </a:prstGeom>
          <a:noFill/>
        </p:spPr>
        <p:txBody>
          <a:bodyPr wrap="square" lIns="36000">
            <a:spAutoFit/>
          </a:bodyPr>
          <a:lstStyle/>
          <a:p>
            <a:pPr marL="285750" indent="-285750">
              <a:lnSpc>
                <a:spcPct val="108000"/>
              </a:lnSpc>
              <a:spcAft>
                <a:spcPts val="600"/>
              </a:spcAft>
              <a:buFont typeface="Arial" panose="020B0604020202020204" pitchFamily="34" charset="0"/>
              <a:buChar char="•"/>
              <a:defRPr sz="1430" b="0">
                <a:solidFill>
                  <a:srgbClr val="1E1E1E"/>
                </a:solidFill>
                <a:latin typeface="Arial"/>
              </a:defRPr>
            </a:pPr>
            <a:r>
              <a:rPr dirty="0"/>
              <a:t>Für Grossprojekte sind Varianten, Kostenspannen und Entscheidzeitpunkte zu zeigen.</a:t>
            </a:r>
          </a:p>
          <a:p>
            <a:pPr marL="285750" indent="-285750">
              <a:lnSpc>
                <a:spcPct val="108000"/>
              </a:lnSpc>
              <a:spcAft>
                <a:spcPts val="600"/>
              </a:spcAft>
              <a:buFont typeface="Arial" panose="020B0604020202020204" pitchFamily="34" charset="0"/>
              <a:buChar char="•"/>
              <a:defRPr sz="1430" b="0">
                <a:solidFill>
                  <a:srgbClr val="1E1E1E"/>
                </a:solidFill>
                <a:latin typeface="Arial"/>
              </a:defRPr>
            </a:pPr>
            <a:r>
              <a:rPr dirty="0"/>
              <a:t>Die Folgekosten müssen sichtbar werden: Unterhalt, Betrieb, Energie, Reinigung, ICT, Mobiliar, Zinsen, Abschreibungen und allfällige Personalkosten.</a:t>
            </a:r>
          </a:p>
          <a:p>
            <a:pPr marL="285750" indent="-285750">
              <a:lnSpc>
                <a:spcPct val="108000"/>
              </a:lnSpc>
              <a:spcAft>
                <a:spcPts val="600"/>
              </a:spcAft>
              <a:buFont typeface="Arial" panose="020B0604020202020204" pitchFamily="34" charset="0"/>
              <a:buChar char="•"/>
              <a:defRPr sz="1430" b="0">
                <a:solidFill>
                  <a:srgbClr val="1E1E1E"/>
                </a:solidFill>
                <a:latin typeface="Arial"/>
              </a:defRPr>
            </a:pPr>
            <a:r>
              <a:rPr dirty="0"/>
              <a:t>Die Etappierung kann den Finanzierungsdruck reduzieren, muss aber fachlich und betrieblich vertretbar bleiben.</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1792" y="475488"/>
            <a:ext cx="8352000" cy="396000"/>
          </a:xfrm>
          <a:prstGeom prst="rect">
            <a:avLst/>
          </a:prstGeom>
          <a:noFill/>
        </p:spPr>
        <p:txBody>
          <a:bodyPr wrap="none" lIns="0" rIns="0">
            <a:spAutoFit/>
          </a:bodyPr>
          <a:lstStyle/>
          <a:p>
            <a:pPr>
              <a:defRPr sz="2500" b="1">
                <a:solidFill>
                  <a:srgbClr val="1E1E1E"/>
                </a:solidFill>
                <a:latin typeface="Arial"/>
              </a:defRPr>
            </a:pPr>
            <a:r>
              <a:rPr dirty="0"/>
              <a:t>Eigenkapital und Nettoschuld</a:t>
            </a:r>
          </a:p>
        </p:txBody>
      </p:sp>
      <p:sp>
        <p:nvSpPr>
          <p:cNvPr id="4" name="TextBox 3"/>
          <p:cNvSpPr txBox="1"/>
          <p:nvPr/>
        </p:nvSpPr>
        <p:spPr>
          <a:xfrm>
            <a:off x="621792" y="1238041"/>
            <a:ext cx="3888000" cy="125999"/>
          </a:xfrm>
          <a:prstGeom prst="rect">
            <a:avLst/>
          </a:prstGeom>
          <a:noFill/>
        </p:spPr>
        <p:txBody>
          <a:bodyPr wrap="square" lIns="18000" tIns="7200" rIns="18000" bIns="7200" anchor="t">
            <a:spAutoFit/>
          </a:bodyPr>
          <a:lstStyle/>
          <a:p>
            <a:pPr algn="l">
              <a:lnSpc>
                <a:spcPct val="110000"/>
              </a:lnSpc>
              <a:spcAft>
                <a:spcPts val="200"/>
              </a:spcAft>
              <a:defRPr sz="1200" b="1">
                <a:solidFill>
                  <a:srgbClr val="1E1E1E"/>
                </a:solidFill>
                <a:latin typeface="Arial"/>
              </a:defRPr>
            </a:pPr>
            <a:r>
              <a:rPr dirty="0"/>
              <a:t>Eigenkapitaldeckungsgrad</a:t>
            </a:r>
          </a:p>
        </p:txBody>
      </p:sp>
      <p:sp>
        <p:nvSpPr>
          <p:cNvPr id="5" name="TextBox 4"/>
          <p:cNvSpPr txBox="1"/>
          <p:nvPr/>
        </p:nvSpPr>
        <p:spPr>
          <a:xfrm>
            <a:off x="660600" y="1634040"/>
            <a:ext cx="1088640" cy="125999"/>
          </a:xfrm>
          <a:prstGeom prst="rect">
            <a:avLst/>
          </a:prstGeom>
          <a:noFill/>
        </p:spPr>
        <p:txBody>
          <a:bodyPr wrap="square" lIns="18000" tIns="7200" rIns="18000" bIns="7200" anchor="t">
            <a:spAutoFit/>
          </a:bodyPr>
          <a:lstStyle/>
          <a:p>
            <a:pPr algn="l">
              <a:lnSpc>
                <a:spcPct val="110000"/>
              </a:lnSpc>
              <a:spcAft>
                <a:spcPts val="200"/>
              </a:spcAft>
              <a:defRPr sz="930" b="0">
                <a:solidFill>
                  <a:srgbClr val="1E1E1E"/>
                </a:solidFill>
                <a:latin typeface="Arial"/>
              </a:defRPr>
            </a:pPr>
            <a:r>
              <a:rPr dirty="0"/>
              <a:t>2026</a:t>
            </a:r>
          </a:p>
        </p:txBody>
      </p:sp>
      <p:sp>
        <p:nvSpPr>
          <p:cNvPr id="6" name="Rounded Rectangle 5"/>
          <p:cNvSpPr/>
          <p:nvPr/>
        </p:nvSpPr>
        <p:spPr>
          <a:xfrm>
            <a:off x="1904760" y="1652040"/>
            <a:ext cx="1866240" cy="79200"/>
          </a:xfrm>
          <a:prstGeom prst="roundRect">
            <a:avLst/>
          </a:prstGeom>
          <a:solidFill>
            <a:srgbClr val="E6E6E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7" name="Rounded Rectangle 6"/>
          <p:cNvSpPr/>
          <p:nvPr/>
        </p:nvSpPr>
        <p:spPr>
          <a:xfrm>
            <a:off x="1904760" y="1652040"/>
            <a:ext cx="1763596" cy="79200"/>
          </a:xfrm>
          <a:prstGeom prst="roundRect">
            <a:avLst/>
          </a:prstGeom>
          <a:solidFill>
            <a:srgbClr val="DA1C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8" name="TextBox 7"/>
          <p:cNvSpPr txBox="1"/>
          <p:nvPr/>
        </p:nvSpPr>
        <p:spPr>
          <a:xfrm>
            <a:off x="3887640" y="1626840"/>
            <a:ext cx="544320" cy="125999"/>
          </a:xfrm>
          <a:prstGeom prst="rect">
            <a:avLst/>
          </a:prstGeom>
          <a:noFill/>
        </p:spPr>
        <p:txBody>
          <a:bodyPr wrap="square" lIns="18000" tIns="7200" rIns="18000" bIns="7200" anchor="t">
            <a:spAutoFit/>
          </a:bodyPr>
          <a:lstStyle/>
          <a:p>
            <a:pPr algn="r">
              <a:lnSpc>
                <a:spcPct val="110000"/>
              </a:lnSpc>
              <a:spcAft>
                <a:spcPts val="200"/>
              </a:spcAft>
              <a:defRPr sz="869" b="0">
                <a:solidFill>
                  <a:srgbClr val="1E1E1E"/>
                </a:solidFill>
                <a:latin typeface="Arial"/>
              </a:defRPr>
            </a:pPr>
            <a:r>
              <a:rPr dirty="0"/>
              <a:t>189%</a:t>
            </a:r>
          </a:p>
        </p:txBody>
      </p:sp>
      <p:sp>
        <p:nvSpPr>
          <p:cNvPr id="9" name="TextBox 8"/>
          <p:cNvSpPr txBox="1"/>
          <p:nvPr/>
        </p:nvSpPr>
        <p:spPr>
          <a:xfrm>
            <a:off x="660600" y="1922040"/>
            <a:ext cx="1088640" cy="125999"/>
          </a:xfrm>
          <a:prstGeom prst="rect">
            <a:avLst/>
          </a:prstGeom>
          <a:noFill/>
        </p:spPr>
        <p:txBody>
          <a:bodyPr wrap="square" lIns="18000" tIns="7200" rIns="18000" bIns="7200" anchor="t">
            <a:spAutoFit/>
          </a:bodyPr>
          <a:lstStyle/>
          <a:p>
            <a:pPr algn="l">
              <a:lnSpc>
                <a:spcPct val="110000"/>
              </a:lnSpc>
              <a:spcAft>
                <a:spcPts val="200"/>
              </a:spcAft>
              <a:defRPr sz="930" b="0">
                <a:solidFill>
                  <a:srgbClr val="1E1E1E"/>
                </a:solidFill>
                <a:latin typeface="Arial"/>
              </a:defRPr>
            </a:pPr>
            <a:r>
              <a:rPr dirty="0"/>
              <a:t>2027</a:t>
            </a:r>
          </a:p>
        </p:txBody>
      </p:sp>
      <p:sp>
        <p:nvSpPr>
          <p:cNvPr id="10" name="Rounded Rectangle 9"/>
          <p:cNvSpPr/>
          <p:nvPr/>
        </p:nvSpPr>
        <p:spPr>
          <a:xfrm>
            <a:off x="1904760" y="1940040"/>
            <a:ext cx="1866240" cy="79200"/>
          </a:xfrm>
          <a:prstGeom prst="roundRect">
            <a:avLst/>
          </a:prstGeom>
          <a:solidFill>
            <a:srgbClr val="E6E6E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Rounded Rectangle 10"/>
          <p:cNvSpPr/>
          <p:nvPr/>
        </p:nvSpPr>
        <p:spPr>
          <a:xfrm>
            <a:off x="1904760" y="1940040"/>
            <a:ext cx="1688947" cy="79200"/>
          </a:xfrm>
          <a:prstGeom prst="roundRect">
            <a:avLst/>
          </a:prstGeom>
          <a:solidFill>
            <a:srgbClr val="DA1C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2" name="TextBox 11"/>
          <p:cNvSpPr txBox="1"/>
          <p:nvPr/>
        </p:nvSpPr>
        <p:spPr>
          <a:xfrm>
            <a:off x="3887640" y="1914840"/>
            <a:ext cx="544320" cy="125999"/>
          </a:xfrm>
          <a:prstGeom prst="rect">
            <a:avLst/>
          </a:prstGeom>
          <a:noFill/>
        </p:spPr>
        <p:txBody>
          <a:bodyPr wrap="square" lIns="18000" tIns="7200" rIns="18000" bIns="7200" anchor="t">
            <a:spAutoFit/>
          </a:bodyPr>
          <a:lstStyle/>
          <a:p>
            <a:pPr algn="r">
              <a:lnSpc>
                <a:spcPct val="110000"/>
              </a:lnSpc>
              <a:spcAft>
                <a:spcPts val="200"/>
              </a:spcAft>
              <a:defRPr sz="869" b="0">
                <a:solidFill>
                  <a:srgbClr val="1E1E1E"/>
                </a:solidFill>
                <a:latin typeface="Arial"/>
              </a:defRPr>
            </a:pPr>
            <a:r>
              <a:rPr dirty="0"/>
              <a:t>181%</a:t>
            </a:r>
          </a:p>
        </p:txBody>
      </p:sp>
      <p:sp>
        <p:nvSpPr>
          <p:cNvPr id="13" name="TextBox 12"/>
          <p:cNvSpPr txBox="1"/>
          <p:nvPr/>
        </p:nvSpPr>
        <p:spPr>
          <a:xfrm>
            <a:off x="660600" y="2210040"/>
            <a:ext cx="1088640" cy="125999"/>
          </a:xfrm>
          <a:prstGeom prst="rect">
            <a:avLst/>
          </a:prstGeom>
          <a:noFill/>
        </p:spPr>
        <p:txBody>
          <a:bodyPr wrap="square" lIns="18000" tIns="7200" rIns="18000" bIns="7200" anchor="t">
            <a:spAutoFit/>
          </a:bodyPr>
          <a:lstStyle/>
          <a:p>
            <a:pPr algn="l">
              <a:lnSpc>
                <a:spcPct val="110000"/>
              </a:lnSpc>
              <a:spcAft>
                <a:spcPts val="200"/>
              </a:spcAft>
              <a:defRPr sz="930" b="0">
                <a:solidFill>
                  <a:srgbClr val="1E1E1E"/>
                </a:solidFill>
                <a:latin typeface="Arial"/>
              </a:defRPr>
            </a:pPr>
            <a:r>
              <a:rPr dirty="0"/>
              <a:t>2028</a:t>
            </a:r>
          </a:p>
        </p:txBody>
      </p:sp>
      <p:sp>
        <p:nvSpPr>
          <p:cNvPr id="14" name="Rounded Rectangle 13"/>
          <p:cNvSpPr/>
          <p:nvPr/>
        </p:nvSpPr>
        <p:spPr>
          <a:xfrm>
            <a:off x="1904760" y="2228040"/>
            <a:ext cx="1866240" cy="79200"/>
          </a:xfrm>
          <a:prstGeom prst="roundRect">
            <a:avLst/>
          </a:prstGeom>
          <a:solidFill>
            <a:srgbClr val="E6E6E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5" name="Rounded Rectangle 14"/>
          <p:cNvSpPr/>
          <p:nvPr/>
        </p:nvSpPr>
        <p:spPr>
          <a:xfrm>
            <a:off x="1904760" y="2228040"/>
            <a:ext cx="1660953" cy="79200"/>
          </a:xfrm>
          <a:prstGeom prst="roundRect">
            <a:avLst/>
          </a:prstGeom>
          <a:solidFill>
            <a:srgbClr val="DA1C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6" name="TextBox 15"/>
          <p:cNvSpPr txBox="1"/>
          <p:nvPr/>
        </p:nvSpPr>
        <p:spPr>
          <a:xfrm>
            <a:off x="3887640" y="2202840"/>
            <a:ext cx="544320" cy="125999"/>
          </a:xfrm>
          <a:prstGeom prst="rect">
            <a:avLst/>
          </a:prstGeom>
          <a:noFill/>
        </p:spPr>
        <p:txBody>
          <a:bodyPr wrap="square" lIns="18000" tIns="7200" rIns="18000" bIns="7200" anchor="t">
            <a:spAutoFit/>
          </a:bodyPr>
          <a:lstStyle/>
          <a:p>
            <a:pPr algn="r">
              <a:lnSpc>
                <a:spcPct val="110000"/>
              </a:lnSpc>
              <a:spcAft>
                <a:spcPts val="200"/>
              </a:spcAft>
              <a:defRPr sz="869" b="0">
                <a:solidFill>
                  <a:srgbClr val="1E1E1E"/>
                </a:solidFill>
                <a:latin typeface="Arial"/>
              </a:defRPr>
            </a:pPr>
            <a:r>
              <a:rPr dirty="0"/>
              <a:t>178%</a:t>
            </a:r>
          </a:p>
        </p:txBody>
      </p:sp>
      <p:sp>
        <p:nvSpPr>
          <p:cNvPr id="17" name="TextBox 16"/>
          <p:cNvSpPr txBox="1"/>
          <p:nvPr/>
        </p:nvSpPr>
        <p:spPr>
          <a:xfrm>
            <a:off x="660600" y="2498040"/>
            <a:ext cx="1088640" cy="125999"/>
          </a:xfrm>
          <a:prstGeom prst="rect">
            <a:avLst/>
          </a:prstGeom>
          <a:noFill/>
        </p:spPr>
        <p:txBody>
          <a:bodyPr wrap="square" lIns="18000" tIns="7200" rIns="18000" bIns="7200" anchor="t">
            <a:spAutoFit/>
          </a:bodyPr>
          <a:lstStyle/>
          <a:p>
            <a:pPr algn="l">
              <a:lnSpc>
                <a:spcPct val="110000"/>
              </a:lnSpc>
              <a:spcAft>
                <a:spcPts val="200"/>
              </a:spcAft>
              <a:defRPr sz="930" b="0">
                <a:solidFill>
                  <a:srgbClr val="1E1E1E"/>
                </a:solidFill>
                <a:latin typeface="Arial"/>
              </a:defRPr>
            </a:pPr>
            <a:r>
              <a:rPr dirty="0"/>
              <a:t>2029</a:t>
            </a:r>
          </a:p>
        </p:txBody>
      </p:sp>
      <p:sp>
        <p:nvSpPr>
          <p:cNvPr id="18" name="Rounded Rectangle 17"/>
          <p:cNvSpPr/>
          <p:nvPr/>
        </p:nvSpPr>
        <p:spPr>
          <a:xfrm>
            <a:off x="1904760" y="2516040"/>
            <a:ext cx="1866240" cy="79200"/>
          </a:xfrm>
          <a:prstGeom prst="roundRect">
            <a:avLst/>
          </a:prstGeom>
          <a:solidFill>
            <a:srgbClr val="E6E6E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9" name="Rounded Rectangle 18"/>
          <p:cNvSpPr/>
          <p:nvPr/>
        </p:nvSpPr>
        <p:spPr>
          <a:xfrm>
            <a:off x="1904760" y="2516040"/>
            <a:ext cx="1670284" cy="79200"/>
          </a:xfrm>
          <a:prstGeom prst="roundRect">
            <a:avLst/>
          </a:prstGeom>
          <a:solidFill>
            <a:srgbClr val="DA1C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0" name="TextBox 19"/>
          <p:cNvSpPr txBox="1"/>
          <p:nvPr/>
        </p:nvSpPr>
        <p:spPr>
          <a:xfrm>
            <a:off x="3887640" y="2490840"/>
            <a:ext cx="544320" cy="125999"/>
          </a:xfrm>
          <a:prstGeom prst="rect">
            <a:avLst/>
          </a:prstGeom>
          <a:noFill/>
        </p:spPr>
        <p:txBody>
          <a:bodyPr wrap="square" lIns="18000" tIns="7200" rIns="18000" bIns="7200" anchor="t">
            <a:spAutoFit/>
          </a:bodyPr>
          <a:lstStyle/>
          <a:p>
            <a:pPr algn="r">
              <a:lnSpc>
                <a:spcPct val="110000"/>
              </a:lnSpc>
              <a:spcAft>
                <a:spcPts val="200"/>
              </a:spcAft>
              <a:defRPr sz="869" b="0">
                <a:solidFill>
                  <a:srgbClr val="1E1E1E"/>
                </a:solidFill>
                <a:latin typeface="Arial"/>
              </a:defRPr>
            </a:pPr>
            <a:r>
              <a:rPr dirty="0"/>
              <a:t>179%</a:t>
            </a:r>
          </a:p>
        </p:txBody>
      </p:sp>
      <p:sp>
        <p:nvSpPr>
          <p:cNvPr id="21" name="TextBox 20"/>
          <p:cNvSpPr txBox="1"/>
          <p:nvPr/>
        </p:nvSpPr>
        <p:spPr>
          <a:xfrm>
            <a:off x="660600" y="2786040"/>
            <a:ext cx="1088640" cy="125999"/>
          </a:xfrm>
          <a:prstGeom prst="rect">
            <a:avLst/>
          </a:prstGeom>
          <a:noFill/>
        </p:spPr>
        <p:txBody>
          <a:bodyPr wrap="square" lIns="18000" tIns="7200" rIns="18000" bIns="7200" anchor="t">
            <a:spAutoFit/>
          </a:bodyPr>
          <a:lstStyle/>
          <a:p>
            <a:pPr algn="l">
              <a:lnSpc>
                <a:spcPct val="110000"/>
              </a:lnSpc>
              <a:spcAft>
                <a:spcPts val="200"/>
              </a:spcAft>
              <a:defRPr sz="930" b="0">
                <a:solidFill>
                  <a:srgbClr val="1E1E1E"/>
                </a:solidFill>
                <a:latin typeface="Arial"/>
              </a:defRPr>
            </a:pPr>
            <a:r>
              <a:rPr dirty="0"/>
              <a:t>2030</a:t>
            </a:r>
          </a:p>
        </p:txBody>
      </p:sp>
      <p:sp>
        <p:nvSpPr>
          <p:cNvPr id="22" name="Rounded Rectangle 21"/>
          <p:cNvSpPr/>
          <p:nvPr/>
        </p:nvSpPr>
        <p:spPr>
          <a:xfrm>
            <a:off x="1904760" y="2804040"/>
            <a:ext cx="1866240" cy="79200"/>
          </a:xfrm>
          <a:prstGeom prst="roundRect">
            <a:avLst/>
          </a:prstGeom>
          <a:solidFill>
            <a:srgbClr val="E6E6E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3" name="Rounded Rectangle 22"/>
          <p:cNvSpPr/>
          <p:nvPr/>
        </p:nvSpPr>
        <p:spPr>
          <a:xfrm>
            <a:off x="1904760" y="2804040"/>
            <a:ext cx="1698278" cy="79200"/>
          </a:xfrm>
          <a:prstGeom prst="roundRect">
            <a:avLst/>
          </a:prstGeom>
          <a:solidFill>
            <a:srgbClr val="DA1C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4" name="TextBox 23"/>
          <p:cNvSpPr txBox="1"/>
          <p:nvPr/>
        </p:nvSpPr>
        <p:spPr>
          <a:xfrm>
            <a:off x="3887640" y="2778840"/>
            <a:ext cx="544320" cy="125999"/>
          </a:xfrm>
          <a:prstGeom prst="rect">
            <a:avLst/>
          </a:prstGeom>
          <a:noFill/>
        </p:spPr>
        <p:txBody>
          <a:bodyPr wrap="square" lIns="18000" tIns="7200" rIns="18000" bIns="7200" anchor="t">
            <a:spAutoFit/>
          </a:bodyPr>
          <a:lstStyle/>
          <a:p>
            <a:pPr algn="r">
              <a:lnSpc>
                <a:spcPct val="110000"/>
              </a:lnSpc>
              <a:spcAft>
                <a:spcPts val="200"/>
              </a:spcAft>
              <a:defRPr sz="869" b="0">
                <a:solidFill>
                  <a:srgbClr val="1E1E1E"/>
                </a:solidFill>
                <a:latin typeface="Arial"/>
              </a:defRPr>
            </a:pPr>
            <a:r>
              <a:rPr dirty="0"/>
              <a:t>182%</a:t>
            </a:r>
          </a:p>
        </p:txBody>
      </p:sp>
      <p:sp>
        <p:nvSpPr>
          <p:cNvPr id="25" name="TextBox 24"/>
          <p:cNvSpPr txBox="1"/>
          <p:nvPr/>
        </p:nvSpPr>
        <p:spPr>
          <a:xfrm>
            <a:off x="4903596" y="1229040"/>
            <a:ext cx="4031999" cy="144000"/>
          </a:xfrm>
          <a:prstGeom prst="rect">
            <a:avLst/>
          </a:prstGeom>
          <a:noFill/>
        </p:spPr>
        <p:txBody>
          <a:bodyPr wrap="square" lIns="18000" tIns="7200" rIns="18000" bIns="7200" anchor="t">
            <a:spAutoFit/>
          </a:bodyPr>
          <a:lstStyle/>
          <a:p>
            <a:pPr algn="l">
              <a:lnSpc>
                <a:spcPct val="110000"/>
              </a:lnSpc>
              <a:spcAft>
                <a:spcPts val="200"/>
              </a:spcAft>
              <a:defRPr sz="1200" b="1">
                <a:solidFill>
                  <a:srgbClr val="1E1E1E"/>
                </a:solidFill>
                <a:latin typeface="Arial"/>
              </a:defRPr>
            </a:pPr>
            <a:r>
              <a:rPr dirty="0"/>
              <a:t>Nettoschuld I je Einwohner (CHF)</a:t>
            </a:r>
          </a:p>
        </p:txBody>
      </p:sp>
      <p:sp>
        <p:nvSpPr>
          <p:cNvPr id="26" name="Rectangle 25"/>
          <p:cNvSpPr/>
          <p:nvPr/>
        </p:nvSpPr>
        <p:spPr>
          <a:xfrm>
            <a:off x="5124600" y="2984040"/>
            <a:ext cx="3707999" cy="7200"/>
          </a:xfrm>
          <a:prstGeom prst="rect">
            <a:avLst/>
          </a:prstGeom>
          <a:solidFill>
            <a:srgbClr val="D2D2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7" name="Rectangle 26"/>
          <p:cNvSpPr/>
          <p:nvPr/>
        </p:nvSpPr>
        <p:spPr>
          <a:xfrm>
            <a:off x="5272920" y="1744740"/>
            <a:ext cx="444959" cy="1239299"/>
          </a:xfrm>
          <a:prstGeom prst="rect">
            <a:avLst/>
          </a:prstGeom>
          <a:solidFill>
            <a:srgbClr val="325F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8" name="TextBox 27"/>
          <p:cNvSpPr txBox="1"/>
          <p:nvPr/>
        </p:nvSpPr>
        <p:spPr>
          <a:xfrm>
            <a:off x="5218920" y="1582740"/>
            <a:ext cx="552959" cy="125999"/>
          </a:xfrm>
          <a:prstGeom prst="rect">
            <a:avLst/>
          </a:prstGeom>
          <a:noFill/>
        </p:spPr>
        <p:txBody>
          <a:bodyPr wrap="square" lIns="18000" tIns="7200" rIns="18000" bIns="7200" anchor="t">
            <a:spAutoFit/>
          </a:bodyPr>
          <a:lstStyle/>
          <a:p>
            <a:pPr algn="ctr">
              <a:lnSpc>
                <a:spcPct val="110000"/>
              </a:lnSpc>
              <a:spcAft>
                <a:spcPts val="200"/>
              </a:spcAft>
              <a:defRPr sz="780" b="0">
                <a:solidFill>
                  <a:srgbClr val="1E1E1E"/>
                </a:solidFill>
                <a:latin typeface="Arial"/>
              </a:defRPr>
            </a:pPr>
            <a:r>
              <a:rPr dirty="0"/>
              <a:t>3213</a:t>
            </a:r>
          </a:p>
        </p:txBody>
      </p:sp>
      <p:sp>
        <p:nvSpPr>
          <p:cNvPr id="29" name="TextBox 28"/>
          <p:cNvSpPr txBox="1"/>
          <p:nvPr/>
        </p:nvSpPr>
        <p:spPr>
          <a:xfrm>
            <a:off x="5200920" y="3027240"/>
            <a:ext cx="588959" cy="125999"/>
          </a:xfrm>
          <a:prstGeom prst="rect">
            <a:avLst/>
          </a:prstGeom>
          <a:noFill/>
        </p:spPr>
        <p:txBody>
          <a:bodyPr wrap="square" lIns="18000" tIns="7200" rIns="18000" bIns="7200" anchor="t">
            <a:spAutoFit/>
          </a:bodyPr>
          <a:lstStyle/>
          <a:p>
            <a:pPr algn="ctr">
              <a:lnSpc>
                <a:spcPct val="110000"/>
              </a:lnSpc>
              <a:spcAft>
                <a:spcPts val="200"/>
              </a:spcAft>
              <a:defRPr sz="800" b="0">
                <a:solidFill>
                  <a:srgbClr val="5F5F5F"/>
                </a:solidFill>
                <a:latin typeface="Arial"/>
              </a:defRPr>
            </a:pPr>
            <a:r>
              <a:rPr dirty="0"/>
              <a:t>2026</a:t>
            </a:r>
          </a:p>
        </p:txBody>
      </p:sp>
      <p:sp>
        <p:nvSpPr>
          <p:cNvPr id="30" name="Rectangle 29"/>
          <p:cNvSpPr/>
          <p:nvPr/>
        </p:nvSpPr>
        <p:spPr>
          <a:xfrm>
            <a:off x="6014520" y="1754768"/>
            <a:ext cx="444959" cy="1229271"/>
          </a:xfrm>
          <a:prstGeom prst="rect">
            <a:avLst/>
          </a:prstGeom>
          <a:solidFill>
            <a:srgbClr val="325F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31" name="TextBox 30"/>
          <p:cNvSpPr txBox="1"/>
          <p:nvPr/>
        </p:nvSpPr>
        <p:spPr>
          <a:xfrm>
            <a:off x="5960520" y="1592768"/>
            <a:ext cx="552959" cy="125999"/>
          </a:xfrm>
          <a:prstGeom prst="rect">
            <a:avLst/>
          </a:prstGeom>
          <a:noFill/>
        </p:spPr>
        <p:txBody>
          <a:bodyPr wrap="square" lIns="18000" tIns="7200" rIns="18000" bIns="7200" anchor="t">
            <a:spAutoFit/>
          </a:bodyPr>
          <a:lstStyle/>
          <a:p>
            <a:pPr algn="ctr">
              <a:lnSpc>
                <a:spcPct val="110000"/>
              </a:lnSpc>
              <a:spcAft>
                <a:spcPts val="200"/>
              </a:spcAft>
              <a:defRPr sz="780" b="0">
                <a:solidFill>
                  <a:srgbClr val="1E1E1E"/>
                </a:solidFill>
                <a:latin typeface="Arial"/>
              </a:defRPr>
            </a:pPr>
            <a:r>
              <a:rPr dirty="0"/>
              <a:t>3187</a:t>
            </a:r>
          </a:p>
        </p:txBody>
      </p:sp>
      <p:sp>
        <p:nvSpPr>
          <p:cNvPr id="32" name="TextBox 31"/>
          <p:cNvSpPr txBox="1"/>
          <p:nvPr/>
        </p:nvSpPr>
        <p:spPr>
          <a:xfrm>
            <a:off x="5942520" y="3027240"/>
            <a:ext cx="588959" cy="125999"/>
          </a:xfrm>
          <a:prstGeom prst="rect">
            <a:avLst/>
          </a:prstGeom>
          <a:noFill/>
        </p:spPr>
        <p:txBody>
          <a:bodyPr wrap="square" lIns="18000" tIns="7200" rIns="18000" bIns="7200" anchor="t">
            <a:spAutoFit/>
          </a:bodyPr>
          <a:lstStyle/>
          <a:p>
            <a:pPr algn="ctr">
              <a:lnSpc>
                <a:spcPct val="110000"/>
              </a:lnSpc>
              <a:spcAft>
                <a:spcPts val="200"/>
              </a:spcAft>
              <a:defRPr sz="800" b="0">
                <a:solidFill>
                  <a:srgbClr val="5F5F5F"/>
                </a:solidFill>
                <a:latin typeface="Arial"/>
              </a:defRPr>
            </a:pPr>
            <a:r>
              <a:rPr dirty="0"/>
              <a:t>2027</a:t>
            </a:r>
          </a:p>
        </p:txBody>
      </p:sp>
      <p:sp>
        <p:nvSpPr>
          <p:cNvPr id="33" name="Rectangle 32"/>
          <p:cNvSpPr/>
          <p:nvPr/>
        </p:nvSpPr>
        <p:spPr>
          <a:xfrm>
            <a:off x="6756119" y="1804525"/>
            <a:ext cx="444959" cy="1179514"/>
          </a:xfrm>
          <a:prstGeom prst="rect">
            <a:avLst/>
          </a:prstGeom>
          <a:solidFill>
            <a:srgbClr val="325F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34" name="TextBox 33"/>
          <p:cNvSpPr txBox="1"/>
          <p:nvPr/>
        </p:nvSpPr>
        <p:spPr>
          <a:xfrm>
            <a:off x="6702120" y="1642525"/>
            <a:ext cx="552959" cy="125999"/>
          </a:xfrm>
          <a:prstGeom prst="rect">
            <a:avLst/>
          </a:prstGeom>
          <a:noFill/>
        </p:spPr>
        <p:txBody>
          <a:bodyPr wrap="square" lIns="18000" tIns="7200" rIns="18000" bIns="7200" anchor="t">
            <a:spAutoFit/>
          </a:bodyPr>
          <a:lstStyle/>
          <a:p>
            <a:pPr algn="ctr">
              <a:lnSpc>
                <a:spcPct val="110000"/>
              </a:lnSpc>
              <a:spcAft>
                <a:spcPts val="200"/>
              </a:spcAft>
              <a:defRPr sz="780" b="0">
                <a:solidFill>
                  <a:srgbClr val="1E1E1E"/>
                </a:solidFill>
                <a:latin typeface="Arial"/>
              </a:defRPr>
            </a:pPr>
            <a:r>
              <a:rPr dirty="0"/>
              <a:t>3058</a:t>
            </a:r>
          </a:p>
        </p:txBody>
      </p:sp>
      <p:sp>
        <p:nvSpPr>
          <p:cNvPr id="35" name="TextBox 34"/>
          <p:cNvSpPr txBox="1"/>
          <p:nvPr/>
        </p:nvSpPr>
        <p:spPr>
          <a:xfrm>
            <a:off x="6684119" y="3027240"/>
            <a:ext cx="588959" cy="125999"/>
          </a:xfrm>
          <a:prstGeom prst="rect">
            <a:avLst/>
          </a:prstGeom>
          <a:noFill/>
        </p:spPr>
        <p:txBody>
          <a:bodyPr wrap="square" lIns="18000" tIns="7200" rIns="18000" bIns="7200" anchor="t">
            <a:spAutoFit/>
          </a:bodyPr>
          <a:lstStyle/>
          <a:p>
            <a:pPr algn="ctr">
              <a:lnSpc>
                <a:spcPct val="110000"/>
              </a:lnSpc>
              <a:spcAft>
                <a:spcPts val="200"/>
              </a:spcAft>
              <a:defRPr sz="800" b="0">
                <a:solidFill>
                  <a:srgbClr val="5F5F5F"/>
                </a:solidFill>
                <a:latin typeface="Arial"/>
              </a:defRPr>
            </a:pPr>
            <a:r>
              <a:rPr dirty="0"/>
              <a:t>2028</a:t>
            </a:r>
          </a:p>
        </p:txBody>
      </p:sp>
      <p:sp>
        <p:nvSpPr>
          <p:cNvPr id="36" name="Rectangle 35"/>
          <p:cNvSpPr/>
          <p:nvPr/>
        </p:nvSpPr>
        <p:spPr>
          <a:xfrm>
            <a:off x="7497719" y="1720440"/>
            <a:ext cx="444959" cy="1263600"/>
          </a:xfrm>
          <a:prstGeom prst="rect">
            <a:avLst/>
          </a:prstGeom>
          <a:solidFill>
            <a:srgbClr val="325F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37" name="TextBox 36"/>
          <p:cNvSpPr txBox="1"/>
          <p:nvPr/>
        </p:nvSpPr>
        <p:spPr>
          <a:xfrm>
            <a:off x="7443719" y="1558439"/>
            <a:ext cx="552959" cy="125999"/>
          </a:xfrm>
          <a:prstGeom prst="rect">
            <a:avLst/>
          </a:prstGeom>
          <a:noFill/>
        </p:spPr>
        <p:txBody>
          <a:bodyPr wrap="square" lIns="18000" tIns="7200" rIns="18000" bIns="7200" anchor="t">
            <a:spAutoFit/>
          </a:bodyPr>
          <a:lstStyle/>
          <a:p>
            <a:pPr algn="ctr">
              <a:lnSpc>
                <a:spcPct val="110000"/>
              </a:lnSpc>
              <a:spcAft>
                <a:spcPts val="200"/>
              </a:spcAft>
              <a:defRPr sz="780" b="0">
                <a:solidFill>
                  <a:srgbClr val="1E1E1E"/>
                </a:solidFill>
                <a:latin typeface="Arial"/>
              </a:defRPr>
            </a:pPr>
            <a:r>
              <a:rPr dirty="0"/>
              <a:t>3276</a:t>
            </a:r>
          </a:p>
        </p:txBody>
      </p:sp>
      <p:sp>
        <p:nvSpPr>
          <p:cNvPr id="38" name="TextBox 37"/>
          <p:cNvSpPr txBox="1"/>
          <p:nvPr/>
        </p:nvSpPr>
        <p:spPr>
          <a:xfrm>
            <a:off x="7425719" y="3027240"/>
            <a:ext cx="588959" cy="125999"/>
          </a:xfrm>
          <a:prstGeom prst="rect">
            <a:avLst/>
          </a:prstGeom>
          <a:noFill/>
        </p:spPr>
        <p:txBody>
          <a:bodyPr wrap="square" lIns="18000" tIns="7200" rIns="18000" bIns="7200" anchor="t">
            <a:spAutoFit/>
          </a:bodyPr>
          <a:lstStyle/>
          <a:p>
            <a:pPr algn="ctr">
              <a:lnSpc>
                <a:spcPct val="110000"/>
              </a:lnSpc>
              <a:spcAft>
                <a:spcPts val="200"/>
              </a:spcAft>
              <a:defRPr sz="800" b="0">
                <a:solidFill>
                  <a:srgbClr val="5F5F5F"/>
                </a:solidFill>
                <a:latin typeface="Arial"/>
              </a:defRPr>
            </a:pPr>
            <a:r>
              <a:rPr dirty="0"/>
              <a:t>2029</a:t>
            </a:r>
          </a:p>
        </p:txBody>
      </p:sp>
      <p:sp>
        <p:nvSpPr>
          <p:cNvPr id="39" name="Rectangle 38"/>
          <p:cNvSpPr/>
          <p:nvPr/>
        </p:nvSpPr>
        <p:spPr>
          <a:xfrm>
            <a:off x="8239319" y="1705782"/>
            <a:ext cx="444959" cy="1278257"/>
          </a:xfrm>
          <a:prstGeom prst="rect">
            <a:avLst/>
          </a:prstGeom>
          <a:solidFill>
            <a:srgbClr val="325F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40" name="TextBox 39"/>
          <p:cNvSpPr txBox="1"/>
          <p:nvPr/>
        </p:nvSpPr>
        <p:spPr>
          <a:xfrm>
            <a:off x="8185319" y="1543782"/>
            <a:ext cx="552959" cy="125999"/>
          </a:xfrm>
          <a:prstGeom prst="rect">
            <a:avLst/>
          </a:prstGeom>
          <a:noFill/>
        </p:spPr>
        <p:txBody>
          <a:bodyPr wrap="square" lIns="18000" tIns="7200" rIns="18000" bIns="7200" anchor="t">
            <a:spAutoFit/>
          </a:bodyPr>
          <a:lstStyle/>
          <a:p>
            <a:pPr algn="ctr">
              <a:lnSpc>
                <a:spcPct val="110000"/>
              </a:lnSpc>
              <a:spcAft>
                <a:spcPts val="200"/>
              </a:spcAft>
              <a:defRPr sz="780" b="0">
                <a:solidFill>
                  <a:srgbClr val="1E1E1E"/>
                </a:solidFill>
                <a:latin typeface="Arial"/>
              </a:defRPr>
            </a:pPr>
            <a:r>
              <a:rPr dirty="0"/>
              <a:t>3314</a:t>
            </a:r>
          </a:p>
        </p:txBody>
      </p:sp>
      <p:sp>
        <p:nvSpPr>
          <p:cNvPr id="41" name="TextBox 40"/>
          <p:cNvSpPr txBox="1"/>
          <p:nvPr/>
        </p:nvSpPr>
        <p:spPr>
          <a:xfrm>
            <a:off x="8167319" y="3027240"/>
            <a:ext cx="588959" cy="125999"/>
          </a:xfrm>
          <a:prstGeom prst="rect">
            <a:avLst/>
          </a:prstGeom>
          <a:noFill/>
        </p:spPr>
        <p:txBody>
          <a:bodyPr wrap="square" lIns="18000" tIns="7200" rIns="18000" bIns="7200" anchor="t">
            <a:spAutoFit/>
          </a:bodyPr>
          <a:lstStyle/>
          <a:p>
            <a:pPr algn="ctr">
              <a:lnSpc>
                <a:spcPct val="110000"/>
              </a:lnSpc>
              <a:spcAft>
                <a:spcPts val="200"/>
              </a:spcAft>
              <a:defRPr sz="800" b="0">
                <a:solidFill>
                  <a:srgbClr val="5F5F5F"/>
                </a:solidFill>
                <a:latin typeface="Arial"/>
              </a:defRPr>
            </a:pPr>
            <a:r>
              <a:rPr dirty="0"/>
              <a:t>2030</a:t>
            </a:r>
          </a:p>
        </p:txBody>
      </p:sp>
      <p:sp>
        <p:nvSpPr>
          <p:cNvPr id="42" name="Rounded Rectangle 41"/>
          <p:cNvSpPr/>
          <p:nvPr/>
        </p:nvSpPr>
        <p:spPr>
          <a:xfrm>
            <a:off x="660600" y="4100038"/>
            <a:ext cx="4150008" cy="1158553"/>
          </a:xfrm>
          <a:prstGeom prst="roundRect">
            <a:avLst/>
          </a:prstGeom>
          <a:solidFill>
            <a:srgbClr val="FAFAF8"/>
          </a:solidFill>
          <a:ln w="10160">
            <a:solidFill>
              <a:srgbClr val="D2D2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43" name="Rectangle 42"/>
          <p:cNvSpPr/>
          <p:nvPr/>
        </p:nvSpPr>
        <p:spPr>
          <a:xfrm>
            <a:off x="655498" y="4072449"/>
            <a:ext cx="45719" cy="1204140"/>
          </a:xfrm>
          <a:prstGeom prst="rect">
            <a:avLst/>
          </a:prstGeom>
          <a:solidFill>
            <a:srgbClr val="2D78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44" name="TextBox 43"/>
          <p:cNvSpPr txBox="1"/>
          <p:nvPr/>
        </p:nvSpPr>
        <p:spPr>
          <a:xfrm>
            <a:off x="845236" y="4090781"/>
            <a:ext cx="3816000" cy="248772"/>
          </a:xfrm>
          <a:prstGeom prst="rect">
            <a:avLst/>
          </a:prstGeom>
          <a:noFill/>
        </p:spPr>
        <p:txBody>
          <a:bodyPr wrap="square" lIns="18000" tIns="7200" rIns="18000" bIns="7200" anchor="t">
            <a:spAutoFit/>
          </a:bodyPr>
          <a:lstStyle/>
          <a:p>
            <a:pPr algn="l">
              <a:lnSpc>
                <a:spcPct val="110000"/>
              </a:lnSpc>
              <a:spcAft>
                <a:spcPts val="200"/>
              </a:spcAft>
              <a:defRPr sz="1350" b="1">
                <a:solidFill>
                  <a:srgbClr val="1E1E1E"/>
                </a:solidFill>
                <a:latin typeface="Arial"/>
              </a:defRPr>
            </a:pPr>
            <a:r>
              <a:rPr sz="1500" dirty="0"/>
              <a:t>Einordnung Eigenkapital</a:t>
            </a:r>
          </a:p>
        </p:txBody>
      </p:sp>
      <p:sp>
        <p:nvSpPr>
          <p:cNvPr id="45" name="TextBox 44"/>
          <p:cNvSpPr txBox="1"/>
          <p:nvPr/>
        </p:nvSpPr>
        <p:spPr>
          <a:xfrm>
            <a:off x="845236" y="4366163"/>
            <a:ext cx="3883633" cy="877726"/>
          </a:xfrm>
          <a:prstGeom prst="rect">
            <a:avLst/>
          </a:prstGeom>
          <a:noFill/>
        </p:spPr>
        <p:txBody>
          <a:bodyPr wrap="square" lIns="18000" tIns="7200" rIns="18000" bIns="7200" anchor="t">
            <a:spAutoFit/>
          </a:bodyPr>
          <a:lstStyle/>
          <a:p>
            <a:pPr algn="l">
              <a:lnSpc>
                <a:spcPct val="110000"/>
              </a:lnSpc>
              <a:spcAft>
                <a:spcPts val="200"/>
              </a:spcAft>
              <a:defRPr sz="1080" b="0">
                <a:solidFill>
                  <a:srgbClr val="5F5F5F"/>
                </a:solidFill>
                <a:latin typeface="Arial"/>
              </a:defRPr>
            </a:pPr>
            <a:r>
              <a:rPr sz="1300" dirty="0"/>
              <a:t>Der Eigenkapitaldeckungsgrad bleibt über der Mindestkapitalisierung. Die Umbuchung der Aufwertungsreserve im Jahr 2029 ist buchhalterisch und schafft keine zusätzliche Liquidität.</a:t>
            </a:r>
          </a:p>
        </p:txBody>
      </p:sp>
      <p:sp>
        <p:nvSpPr>
          <p:cNvPr id="46" name="Rounded Rectangle 45"/>
          <p:cNvSpPr/>
          <p:nvPr/>
        </p:nvSpPr>
        <p:spPr>
          <a:xfrm>
            <a:off x="4941793" y="4090781"/>
            <a:ext cx="4250551" cy="1152257"/>
          </a:xfrm>
          <a:prstGeom prst="roundRect">
            <a:avLst/>
          </a:prstGeom>
          <a:solidFill>
            <a:srgbClr val="FAFAF8"/>
          </a:solidFill>
          <a:ln w="10160">
            <a:solidFill>
              <a:srgbClr val="D2D2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47" name="Rectangle 46"/>
          <p:cNvSpPr/>
          <p:nvPr/>
        </p:nvSpPr>
        <p:spPr>
          <a:xfrm>
            <a:off x="4918606" y="4079268"/>
            <a:ext cx="45719" cy="1152257"/>
          </a:xfrm>
          <a:prstGeom prst="rect">
            <a:avLst/>
          </a:prstGeom>
          <a:solidFill>
            <a:srgbClr val="325F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48" name="TextBox 47"/>
          <p:cNvSpPr txBox="1"/>
          <p:nvPr/>
        </p:nvSpPr>
        <p:spPr>
          <a:xfrm>
            <a:off x="5049792" y="4092842"/>
            <a:ext cx="3816000" cy="248772"/>
          </a:xfrm>
          <a:prstGeom prst="rect">
            <a:avLst/>
          </a:prstGeom>
          <a:noFill/>
        </p:spPr>
        <p:txBody>
          <a:bodyPr wrap="square" lIns="18000" tIns="7200" rIns="18000" bIns="7200" anchor="t">
            <a:spAutoFit/>
          </a:bodyPr>
          <a:lstStyle/>
          <a:p>
            <a:pPr algn="l">
              <a:lnSpc>
                <a:spcPct val="110000"/>
              </a:lnSpc>
              <a:spcAft>
                <a:spcPts val="200"/>
              </a:spcAft>
              <a:defRPr sz="1350" b="1">
                <a:solidFill>
                  <a:srgbClr val="1E1E1E"/>
                </a:solidFill>
                <a:latin typeface="Arial"/>
              </a:defRPr>
            </a:pPr>
            <a:r>
              <a:rPr sz="1500" dirty="0"/>
              <a:t>Einordnung Nettoschuld</a:t>
            </a:r>
          </a:p>
        </p:txBody>
      </p:sp>
      <p:sp>
        <p:nvSpPr>
          <p:cNvPr id="49" name="TextBox 48"/>
          <p:cNvSpPr txBox="1"/>
          <p:nvPr/>
        </p:nvSpPr>
        <p:spPr>
          <a:xfrm>
            <a:off x="5061401" y="4337154"/>
            <a:ext cx="3950009" cy="657665"/>
          </a:xfrm>
          <a:prstGeom prst="rect">
            <a:avLst/>
          </a:prstGeom>
          <a:noFill/>
        </p:spPr>
        <p:txBody>
          <a:bodyPr wrap="square" lIns="18000" tIns="7200" rIns="18000" bIns="7200" anchor="t">
            <a:spAutoFit/>
          </a:bodyPr>
          <a:lstStyle/>
          <a:p>
            <a:pPr algn="l">
              <a:lnSpc>
                <a:spcPct val="110000"/>
              </a:lnSpc>
              <a:spcAft>
                <a:spcPts val="200"/>
              </a:spcAft>
              <a:defRPr sz="1080" b="0">
                <a:solidFill>
                  <a:srgbClr val="5F5F5F"/>
                </a:solidFill>
                <a:latin typeface="Arial"/>
              </a:defRPr>
            </a:pPr>
            <a:r>
              <a:rPr sz="1300" dirty="0"/>
              <a:t>Die Nettoschuld pro Einwohner steigt bis 2030 auf rund CHF 3'314. Entscheidend ist, welche Investitionen tatsächlich ausgelöst werden.</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1792" y="475488"/>
            <a:ext cx="8352000" cy="396000"/>
          </a:xfrm>
          <a:prstGeom prst="rect">
            <a:avLst/>
          </a:prstGeom>
          <a:noFill/>
        </p:spPr>
        <p:txBody>
          <a:bodyPr wrap="none" lIns="0" rIns="0">
            <a:spAutoFit/>
          </a:bodyPr>
          <a:lstStyle/>
          <a:p>
            <a:pPr>
              <a:defRPr sz="2500" b="1">
                <a:solidFill>
                  <a:srgbClr val="1E1E1E"/>
                </a:solidFill>
                <a:latin typeface="Arial"/>
              </a:defRPr>
            </a:pPr>
            <a:r>
              <a:rPr dirty="0"/>
              <a:t>Finanzierung und Darlehen</a:t>
            </a:r>
          </a:p>
        </p:txBody>
      </p:sp>
      <p:graphicFrame>
        <p:nvGraphicFramePr>
          <p:cNvPr id="4" name="Table 3"/>
          <p:cNvGraphicFramePr>
            <a:graphicFrameLocks noGrp="1"/>
          </p:cNvGraphicFramePr>
          <p:nvPr>
            <p:extLst>
              <p:ext uri="{D42A27DB-BD31-4B8C-83A1-F6EECF244321}">
                <p14:modId xmlns:p14="http://schemas.microsoft.com/office/powerpoint/2010/main" val="751183817"/>
              </p:ext>
            </p:extLst>
          </p:nvPr>
        </p:nvGraphicFramePr>
        <p:xfrm>
          <a:off x="660600" y="1490040"/>
          <a:ext cx="8208000" cy="1368000"/>
        </p:xfrm>
        <a:graphic>
          <a:graphicData uri="http://schemas.openxmlformats.org/drawingml/2006/table">
            <a:tbl>
              <a:tblPr firstRow="1" bandRow="1">
                <a:tableStyleId>{5C22544A-7EE6-4342-B048-85BDC9FD1C3A}</a:tableStyleId>
              </a:tblPr>
              <a:tblGrid>
                <a:gridCol w="2592000">
                  <a:extLst>
                    <a:ext uri="{9D8B030D-6E8A-4147-A177-3AD203B41FA5}">
                      <a16:colId xmlns:a16="http://schemas.microsoft.com/office/drawing/2014/main" val="20000"/>
                    </a:ext>
                  </a:extLst>
                </a:gridCol>
                <a:gridCol w="936000">
                  <a:extLst>
                    <a:ext uri="{9D8B030D-6E8A-4147-A177-3AD203B41FA5}">
                      <a16:colId xmlns:a16="http://schemas.microsoft.com/office/drawing/2014/main" val="20001"/>
                    </a:ext>
                  </a:extLst>
                </a:gridCol>
                <a:gridCol w="936000">
                  <a:extLst>
                    <a:ext uri="{9D8B030D-6E8A-4147-A177-3AD203B41FA5}">
                      <a16:colId xmlns:a16="http://schemas.microsoft.com/office/drawing/2014/main" val="20002"/>
                    </a:ext>
                  </a:extLst>
                </a:gridCol>
                <a:gridCol w="936000">
                  <a:extLst>
                    <a:ext uri="{9D8B030D-6E8A-4147-A177-3AD203B41FA5}">
                      <a16:colId xmlns:a16="http://schemas.microsoft.com/office/drawing/2014/main" val="20003"/>
                    </a:ext>
                  </a:extLst>
                </a:gridCol>
                <a:gridCol w="936000">
                  <a:extLst>
                    <a:ext uri="{9D8B030D-6E8A-4147-A177-3AD203B41FA5}">
                      <a16:colId xmlns:a16="http://schemas.microsoft.com/office/drawing/2014/main" val="20004"/>
                    </a:ext>
                  </a:extLst>
                </a:gridCol>
                <a:gridCol w="936000">
                  <a:extLst>
                    <a:ext uri="{9D8B030D-6E8A-4147-A177-3AD203B41FA5}">
                      <a16:colId xmlns:a16="http://schemas.microsoft.com/office/drawing/2014/main" val="20005"/>
                    </a:ext>
                  </a:extLst>
                </a:gridCol>
                <a:gridCol w="936000">
                  <a:extLst>
                    <a:ext uri="{9D8B030D-6E8A-4147-A177-3AD203B41FA5}">
                      <a16:colId xmlns:a16="http://schemas.microsoft.com/office/drawing/2014/main" val="20006"/>
                    </a:ext>
                  </a:extLst>
                </a:gridCol>
              </a:tblGrid>
              <a:tr h="342000">
                <a:tc>
                  <a:txBody>
                    <a:bodyPr/>
                    <a:lstStyle/>
                    <a:p>
                      <a:pPr algn="l">
                        <a:defRPr sz="980" b="1">
                          <a:solidFill>
                            <a:srgbClr val="1E1E1E"/>
                          </a:solidFill>
                          <a:latin typeface="Arial"/>
                        </a:defRPr>
                      </a:pPr>
                      <a:r>
                        <a:rPr dirty="0"/>
                        <a:t>Jahr</a:t>
                      </a:r>
                    </a:p>
                  </a:txBody>
                  <a:tcPr marL="28800" marR="28800" marT="14400" marB="14400">
                    <a:solidFill>
                      <a:srgbClr val="EEEEE8"/>
                    </a:solidFill>
                  </a:tcPr>
                </a:tc>
                <a:tc>
                  <a:txBody>
                    <a:bodyPr/>
                    <a:lstStyle/>
                    <a:p>
                      <a:pPr algn="ctr">
                        <a:defRPr sz="980" b="1">
                          <a:solidFill>
                            <a:srgbClr val="1E1E1E"/>
                          </a:solidFill>
                          <a:latin typeface="Arial"/>
                        </a:defRPr>
                      </a:pPr>
                      <a:r>
                        <a:rPr dirty="0"/>
                        <a:t>2025</a:t>
                      </a:r>
                    </a:p>
                  </a:txBody>
                  <a:tcPr marL="28800" marR="28800" marT="14400" marB="14400">
                    <a:solidFill>
                      <a:srgbClr val="EEEEE8"/>
                    </a:solidFill>
                  </a:tcPr>
                </a:tc>
                <a:tc>
                  <a:txBody>
                    <a:bodyPr/>
                    <a:lstStyle/>
                    <a:p>
                      <a:pPr algn="ctr">
                        <a:defRPr sz="980" b="1">
                          <a:solidFill>
                            <a:srgbClr val="1E1E1E"/>
                          </a:solidFill>
                          <a:latin typeface="Arial"/>
                        </a:defRPr>
                      </a:pPr>
                      <a:r>
                        <a:rPr dirty="0"/>
                        <a:t>2026</a:t>
                      </a:r>
                    </a:p>
                  </a:txBody>
                  <a:tcPr marL="28800" marR="28800" marT="14400" marB="14400">
                    <a:solidFill>
                      <a:srgbClr val="EEEEE8"/>
                    </a:solidFill>
                  </a:tcPr>
                </a:tc>
                <a:tc>
                  <a:txBody>
                    <a:bodyPr/>
                    <a:lstStyle/>
                    <a:p>
                      <a:pPr algn="ctr">
                        <a:defRPr sz="980" b="1">
                          <a:solidFill>
                            <a:srgbClr val="1E1E1E"/>
                          </a:solidFill>
                          <a:latin typeface="Arial"/>
                        </a:defRPr>
                      </a:pPr>
                      <a:r>
                        <a:rPr dirty="0"/>
                        <a:t>2027</a:t>
                      </a:r>
                    </a:p>
                  </a:txBody>
                  <a:tcPr marL="28800" marR="28800" marT="14400" marB="14400">
                    <a:solidFill>
                      <a:srgbClr val="EEEEE8"/>
                    </a:solidFill>
                  </a:tcPr>
                </a:tc>
                <a:tc>
                  <a:txBody>
                    <a:bodyPr/>
                    <a:lstStyle/>
                    <a:p>
                      <a:pPr algn="ctr">
                        <a:defRPr sz="980" b="1">
                          <a:solidFill>
                            <a:srgbClr val="1E1E1E"/>
                          </a:solidFill>
                          <a:latin typeface="Arial"/>
                        </a:defRPr>
                      </a:pPr>
                      <a:r>
                        <a:rPr dirty="0"/>
                        <a:t>2028</a:t>
                      </a:r>
                    </a:p>
                  </a:txBody>
                  <a:tcPr marL="28800" marR="28800" marT="14400" marB="14400">
                    <a:solidFill>
                      <a:srgbClr val="EEEEE8"/>
                    </a:solidFill>
                  </a:tcPr>
                </a:tc>
                <a:tc>
                  <a:txBody>
                    <a:bodyPr/>
                    <a:lstStyle/>
                    <a:p>
                      <a:pPr algn="ctr">
                        <a:defRPr sz="980" b="1">
                          <a:solidFill>
                            <a:srgbClr val="1E1E1E"/>
                          </a:solidFill>
                          <a:latin typeface="Arial"/>
                        </a:defRPr>
                      </a:pPr>
                      <a:r>
                        <a:rPr dirty="0"/>
                        <a:t>2029</a:t>
                      </a:r>
                    </a:p>
                  </a:txBody>
                  <a:tcPr marL="28800" marR="28800" marT="14400" marB="14400">
                    <a:solidFill>
                      <a:srgbClr val="EEEEE8"/>
                    </a:solidFill>
                  </a:tcPr>
                </a:tc>
                <a:tc>
                  <a:txBody>
                    <a:bodyPr/>
                    <a:lstStyle/>
                    <a:p>
                      <a:pPr algn="ctr">
                        <a:defRPr sz="980" b="1">
                          <a:solidFill>
                            <a:srgbClr val="1E1E1E"/>
                          </a:solidFill>
                          <a:latin typeface="Arial"/>
                        </a:defRPr>
                      </a:pPr>
                      <a:r>
                        <a:rPr dirty="0"/>
                        <a:t>2030</a:t>
                      </a:r>
                    </a:p>
                  </a:txBody>
                  <a:tcPr marL="28800" marR="28800" marT="14400" marB="14400">
                    <a:solidFill>
                      <a:srgbClr val="EEEEE8"/>
                    </a:solidFill>
                  </a:tcPr>
                </a:tc>
                <a:extLst>
                  <a:ext uri="{0D108BD9-81ED-4DB2-BD59-A6C34878D82A}">
                    <a16:rowId xmlns:a16="http://schemas.microsoft.com/office/drawing/2014/main" val="10000"/>
                  </a:ext>
                </a:extLst>
              </a:tr>
              <a:tr h="342000">
                <a:tc>
                  <a:txBody>
                    <a:bodyPr/>
                    <a:lstStyle/>
                    <a:p>
                      <a:pPr algn="l">
                        <a:defRPr sz="980">
                          <a:solidFill>
                            <a:srgbClr val="1E1E1E"/>
                          </a:solidFill>
                          <a:latin typeface="Arial"/>
                        </a:defRPr>
                      </a:pPr>
                      <a:r>
                        <a:rPr dirty="0"/>
                        <a:t>Bestand Darlehen/Kredite (TCHF)</a:t>
                      </a:r>
                    </a:p>
                  </a:txBody>
                  <a:tcPr marL="28800" marR="28800" marT="14400" marB="14400">
                    <a:solidFill>
                      <a:srgbClr val="FCFCFA"/>
                    </a:solidFill>
                  </a:tcPr>
                </a:tc>
                <a:tc>
                  <a:txBody>
                    <a:bodyPr/>
                    <a:lstStyle/>
                    <a:p>
                      <a:pPr algn="ctr">
                        <a:defRPr sz="980">
                          <a:solidFill>
                            <a:srgbClr val="1E1E1E"/>
                          </a:solidFill>
                          <a:latin typeface="Arial"/>
                        </a:defRPr>
                      </a:pPr>
                      <a:r>
                        <a:rPr dirty="0"/>
                        <a:t>42'898</a:t>
                      </a:r>
                    </a:p>
                  </a:txBody>
                  <a:tcPr marL="28800" marR="28800" marT="14400" marB="14400">
                    <a:solidFill>
                      <a:srgbClr val="FCFCFA"/>
                    </a:solidFill>
                  </a:tcPr>
                </a:tc>
                <a:tc>
                  <a:txBody>
                    <a:bodyPr/>
                    <a:lstStyle/>
                    <a:p>
                      <a:pPr algn="ctr">
                        <a:defRPr sz="980">
                          <a:solidFill>
                            <a:srgbClr val="1E1E1E"/>
                          </a:solidFill>
                          <a:latin typeface="Arial"/>
                        </a:defRPr>
                      </a:pPr>
                      <a:r>
                        <a:rPr dirty="0"/>
                        <a:t>44'198</a:t>
                      </a:r>
                    </a:p>
                  </a:txBody>
                  <a:tcPr marL="28800" marR="28800" marT="14400" marB="14400">
                    <a:solidFill>
                      <a:srgbClr val="FCFCFA"/>
                    </a:solidFill>
                  </a:tcPr>
                </a:tc>
                <a:tc>
                  <a:txBody>
                    <a:bodyPr/>
                    <a:lstStyle/>
                    <a:p>
                      <a:pPr algn="ctr">
                        <a:defRPr sz="980">
                          <a:solidFill>
                            <a:srgbClr val="1E1E1E"/>
                          </a:solidFill>
                          <a:latin typeface="Arial"/>
                        </a:defRPr>
                      </a:pPr>
                      <a:r>
                        <a:rPr dirty="0"/>
                        <a:t>43'498</a:t>
                      </a:r>
                    </a:p>
                  </a:txBody>
                  <a:tcPr marL="28800" marR="28800" marT="14400" marB="14400">
                    <a:solidFill>
                      <a:srgbClr val="FCFCFA"/>
                    </a:solidFill>
                  </a:tcPr>
                </a:tc>
                <a:tc>
                  <a:txBody>
                    <a:bodyPr/>
                    <a:lstStyle/>
                    <a:p>
                      <a:pPr algn="ctr">
                        <a:defRPr sz="980">
                          <a:solidFill>
                            <a:srgbClr val="1E1E1E"/>
                          </a:solidFill>
                          <a:latin typeface="Arial"/>
                        </a:defRPr>
                      </a:pPr>
                      <a:r>
                        <a:rPr dirty="0"/>
                        <a:t>42'798</a:t>
                      </a:r>
                    </a:p>
                  </a:txBody>
                  <a:tcPr marL="28800" marR="28800" marT="14400" marB="14400">
                    <a:solidFill>
                      <a:srgbClr val="FCFCFA"/>
                    </a:solidFill>
                  </a:tcPr>
                </a:tc>
                <a:tc>
                  <a:txBody>
                    <a:bodyPr/>
                    <a:lstStyle/>
                    <a:p>
                      <a:pPr algn="ctr">
                        <a:defRPr sz="980">
                          <a:solidFill>
                            <a:srgbClr val="1E1E1E"/>
                          </a:solidFill>
                          <a:latin typeface="Arial"/>
                        </a:defRPr>
                      </a:pPr>
                      <a:r>
                        <a:rPr dirty="0"/>
                        <a:t>45'098</a:t>
                      </a:r>
                    </a:p>
                  </a:txBody>
                  <a:tcPr marL="28800" marR="28800" marT="14400" marB="14400">
                    <a:solidFill>
                      <a:srgbClr val="FCFCFA"/>
                    </a:solidFill>
                  </a:tcPr>
                </a:tc>
                <a:tc>
                  <a:txBody>
                    <a:bodyPr/>
                    <a:lstStyle/>
                    <a:p>
                      <a:pPr algn="ctr">
                        <a:defRPr sz="980">
                          <a:solidFill>
                            <a:srgbClr val="1E1E1E"/>
                          </a:solidFill>
                          <a:latin typeface="Arial"/>
                        </a:defRPr>
                      </a:pPr>
                      <a:r>
                        <a:rPr dirty="0"/>
                        <a:t>45'598</a:t>
                      </a:r>
                    </a:p>
                  </a:txBody>
                  <a:tcPr marL="28800" marR="28800" marT="14400" marB="14400">
                    <a:solidFill>
                      <a:srgbClr val="FCFCFA"/>
                    </a:solidFill>
                  </a:tcPr>
                </a:tc>
                <a:extLst>
                  <a:ext uri="{0D108BD9-81ED-4DB2-BD59-A6C34878D82A}">
                    <a16:rowId xmlns:a16="http://schemas.microsoft.com/office/drawing/2014/main" val="10001"/>
                  </a:ext>
                </a:extLst>
              </a:tr>
              <a:tr h="342000">
                <a:tc>
                  <a:txBody>
                    <a:bodyPr/>
                    <a:lstStyle/>
                    <a:p>
                      <a:pPr algn="l">
                        <a:defRPr sz="980">
                          <a:solidFill>
                            <a:srgbClr val="1E1E1E"/>
                          </a:solidFill>
                          <a:latin typeface="Arial"/>
                        </a:defRPr>
                      </a:pPr>
                      <a:r>
                        <a:rPr dirty="0"/>
                        <a:t>Neuaufnahme (TCHF)</a:t>
                      </a:r>
                    </a:p>
                  </a:txBody>
                  <a:tcPr marL="28800" marR="28800" marT="14400" marB="14400"/>
                </a:tc>
                <a:tc>
                  <a:txBody>
                    <a:bodyPr/>
                    <a:lstStyle/>
                    <a:p>
                      <a:pPr algn="ctr">
                        <a:defRPr sz="980">
                          <a:solidFill>
                            <a:srgbClr val="1E1E1E"/>
                          </a:solidFill>
                          <a:latin typeface="Arial"/>
                        </a:defRPr>
                      </a:pPr>
                      <a:r>
                        <a:rPr dirty="0"/>
                        <a:t>0</a:t>
                      </a:r>
                    </a:p>
                  </a:txBody>
                  <a:tcPr marL="28800" marR="28800" marT="14400" marB="14400"/>
                </a:tc>
                <a:tc>
                  <a:txBody>
                    <a:bodyPr/>
                    <a:lstStyle/>
                    <a:p>
                      <a:pPr algn="ctr">
                        <a:defRPr sz="980">
                          <a:solidFill>
                            <a:srgbClr val="1E1E1E"/>
                          </a:solidFill>
                          <a:latin typeface="Arial"/>
                        </a:defRPr>
                      </a:pPr>
                      <a:r>
                        <a:rPr dirty="0"/>
                        <a:t>2'000</a:t>
                      </a:r>
                    </a:p>
                  </a:txBody>
                  <a:tcPr marL="28800" marR="28800" marT="14400" marB="14400"/>
                </a:tc>
                <a:tc>
                  <a:txBody>
                    <a:bodyPr/>
                    <a:lstStyle/>
                    <a:p>
                      <a:pPr algn="ctr">
                        <a:defRPr sz="980">
                          <a:solidFill>
                            <a:srgbClr val="1E1E1E"/>
                          </a:solidFill>
                          <a:latin typeface="Arial"/>
                        </a:defRPr>
                      </a:pPr>
                      <a:r>
                        <a:rPr dirty="0"/>
                        <a:t>0</a:t>
                      </a:r>
                    </a:p>
                  </a:txBody>
                  <a:tcPr marL="28800" marR="28800" marT="14400" marB="14400"/>
                </a:tc>
                <a:tc>
                  <a:txBody>
                    <a:bodyPr/>
                    <a:lstStyle/>
                    <a:p>
                      <a:pPr algn="ctr">
                        <a:defRPr sz="980">
                          <a:solidFill>
                            <a:srgbClr val="1E1E1E"/>
                          </a:solidFill>
                          <a:latin typeface="Arial"/>
                        </a:defRPr>
                      </a:pPr>
                      <a:r>
                        <a:rPr dirty="0"/>
                        <a:t>0</a:t>
                      </a:r>
                    </a:p>
                  </a:txBody>
                  <a:tcPr marL="28800" marR="28800" marT="14400" marB="14400"/>
                </a:tc>
                <a:tc>
                  <a:txBody>
                    <a:bodyPr/>
                    <a:lstStyle/>
                    <a:p>
                      <a:pPr algn="ctr">
                        <a:defRPr sz="980">
                          <a:solidFill>
                            <a:srgbClr val="1E1E1E"/>
                          </a:solidFill>
                          <a:latin typeface="Arial"/>
                        </a:defRPr>
                      </a:pPr>
                      <a:r>
                        <a:rPr dirty="0"/>
                        <a:t>3'000</a:t>
                      </a:r>
                    </a:p>
                  </a:txBody>
                  <a:tcPr marL="28800" marR="28800" marT="14400" marB="14400"/>
                </a:tc>
                <a:tc>
                  <a:txBody>
                    <a:bodyPr/>
                    <a:lstStyle/>
                    <a:p>
                      <a:pPr algn="ctr">
                        <a:defRPr sz="980">
                          <a:solidFill>
                            <a:srgbClr val="1E1E1E"/>
                          </a:solidFill>
                          <a:latin typeface="Arial"/>
                        </a:defRPr>
                      </a:pPr>
                      <a:r>
                        <a:rPr lang="de-CH" dirty="0"/>
                        <a:t>1’500</a:t>
                      </a:r>
                      <a:endParaRPr dirty="0"/>
                    </a:p>
                  </a:txBody>
                  <a:tcPr marL="28800" marR="28800" marT="14400" marB="14400"/>
                </a:tc>
                <a:extLst>
                  <a:ext uri="{0D108BD9-81ED-4DB2-BD59-A6C34878D82A}">
                    <a16:rowId xmlns:a16="http://schemas.microsoft.com/office/drawing/2014/main" val="10002"/>
                  </a:ext>
                </a:extLst>
              </a:tr>
              <a:tr h="342000">
                <a:tc>
                  <a:txBody>
                    <a:bodyPr/>
                    <a:lstStyle/>
                    <a:p>
                      <a:pPr algn="l">
                        <a:defRPr sz="980">
                          <a:solidFill>
                            <a:srgbClr val="1E1E1E"/>
                          </a:solidFill>
                          <a:latin typeface="Arial"/>
                        </a:defRPr>
                      </a:pPr>
                      <a:r>
                        <a:rPr dirty="0"/>
                        <a:t>Rückzahlung/Amortisation (TCHF)</a:t>
                      </a:r>
                    </a:p>
                  </a:txBody>
                  <a:tcPr marL="28800" marR="28800" marT="14400" marB="14400">
                    <a:solidFill>
                      <a:srgbClr val="FCFCFA"/>
                    </a:solidFill>
                  </a:tcPr>
                </a:tc>
                <a:tc>
                  <a:txBody>
                    <a:bodyPr/>
                    <a:lstStyle/>
                    <a:p>
                      <a:pPr algn="ctr">
                        <a:defRPr sz="980">
                          <a:solidFill>
                            <a:srgbClr val="1E1E1E"/>
                          </a:solidFill>
                          <a:latin typeface="Arial"/>
                        </a:defRPr>
                      </a:pPr>
                      <a:r>
                        <a:rPr dirty="0"/>
                        <a:t>700</a:t>
                      </a:r>
                    </a:p>
                  </a:txBody>
                  <a:tcPr marL="28800" marR="28800" marT="14400" marB="14400">
                    <a:solidFill>
                      <a:srgbClr val="FCFCFA"/>
                    </a:solidFill>
                  </a:tcPr>
                </a:tc>
                <a:tc>
                  <a:txBody>
                    <a:bodyPr/>
                    <a:lstStyle/>
                    <a:p>
                      <a:pPr algn="ctr">
                        <a:defRPr sz="980">
                          <a:solidFill>
                            <a:srgbClr val="1E1E1E"/>
                          </a:solidFill>
                          <a:latin typeface="Arial"/>
                        </a:defRPr>
                      </a:pPr>
                      <a:r>
                        <a:rPr dirty="0"/>
                        <a:t>700</a:t>
                      </a:r>
                    </a:p>
                  </a:txBody>
                  <a:tcPr marL="28800" marR="28800" marT="14400" marB="14400">
                    <a:solidFill>
                      <a:srgbClr val="FCFCFA"/>
                    </a:solidFill>
                  </a:tcPr>
                </a:tc>
                <a:tc>
                  <a:txBody>
                    <a:bodyPr/>
                    <a:lstStyle/>
                    <a:p>
                      <a:pPr algn="ctr">
                        <a:defRPr sz="980">
                          <a:solidFill>
                            <a:srgbClr val="1E1E1E"/>
                          </a:solidFill>
                          <a:latin typeface="Arial"/>
                        </a:defRPr>
                      </a:pPr>
                      <a:r>
                        <a:rPr dirty="0"/>
                        <a:t>700</a:t>
                      </a:r>
                    </a:p>
                  </a:txBody>
                  <a:tcPr marL="28800" marR="28800" marT="14400" marB="14400">
                    <a:solidFill>
                      <a:srgbClr val="FCFCFA"/>
                    </a:solidFill>
                  </a:tcPr>
                </a:tc>
                <a:tc>
                  <a:txBody>
                    <a:bodyPr/>
                    <a:lstStyle/>
                    <a:p>
                      <a:pPr algn="ctr">
                        <a:defRPr sz="980">
                          <a:solidFill>
                            <a:srgbClr val="1E1E1E"/>
                          </a:solidFill>
                          <a:latin typeface="Arial"/>
                        </a:defRPr>
                      </a:pPr>
                      <a:r>
                        <a:rPr dirty="0"/>
                        <a:t>700</a:t>
                      </a:r>
                    </a:p>
                  </a:txBody>
                  <a:tcPr marL="28800" marR="28800" marT="14400" marB="14400">
                    <a:solidFill>
                      <a:srgbClr val="FCFCFA"/>
                    </a:solidFill>
                  </a:tcPr>
                </a:tc>
                <a:tc>
                  <a:txBody>
                    <a:bodyPr/>
                    <a:lstStyle/>
                    <a:p>
                      <a:pPr algn="ctr">
                        <a:defRPr sz="980">
                          <a:solidFill>
                            <a:srgbClr val="1E1E1E"/>
                          </a:solidFill>
                          <a:latin typeface="Arial"/>
                        </a:defRPr>
                      </a:pPr>
                      <a:r>
                        <a:rPr dirty="0"/>
                        <a:t>700</a:t>
                      </a:r>
                    </a:p>
                  </a:txBody>
                  <a:tcPr marL="28800" marR="28800" marT="14400" marB="14400">
                    <a:solidFill>
                      <a:srgbClr val="FCFCFA"/>
                    </a:solidFill>
                  </a:tcPr>
                </a:tc>
                <a:tc>
                  <a:txBody>
                    <a:bodyPr/>
                    <a:lstStyle/>
                    <a:p>
                      <a:pPr algn="ctr">
                        <a:defRPr sz="980">
                          <a:solidFill>
                            <a:srgbClr val="1E1E1E"/>
                          </a:solidFill>
                          <a:latin typeface="Arial"/>
                        </a:defRPr>
                      </a:pPr>
                      <a:r>
                        <a:rPr lang="de-CH" dirty="0"/>
                        <a:t>700</a:t>
                      </a:r>
                      <a:endParaRPr dirty="0"/>
                    </a:p>
                  </a:txBody>
                  <a:tcPr marL="28800" marR="28800" marT="14400" marB="14400">
                    <a:solidFill>
                      <a:srgbClr val="FCFCFA"/>
                    </a:solidFill>
                  </a:tcPr>
                </a:tc>
                <a:extLst>
                  <a:ext uri="{0D108BD9-81ED-4DB2-BD59-A6C34878D82A}">
                    <a16:rowId xmlns:a16="http://schemas.microsoft.com/office/drawing/2014/main" val="10003"/>
                  </a:ext>
                </a:extLst>
              </a:tr>
            </a:tbl>
          </a:graphicData>
        </a:graphic>
      </p:graphicFrame>
      <p:sp>
        <p:nvSpPr>
          <p:cNvPr id="5" name="TextBox 4"/>
          <p:cNvSpPr txBox="1"/>
          <p:nvPr/>
        </p:nvSpPr>
        <p:spPr>
          <a:xfrm>
            <a:off x="660600" y="2982170"/>
            <a:ext cx="3960000" cy="144000"/>
          </a:xfrm>
          <a:prstGeom prst="rect">
            <a:avLst/>
          </a:prstGeom>
          <a:noFill/>
        </p:spPr>
        <p:txBody>
          <a:bodyPr wrap="square" lIns="18000" tIns="7200" rIns="18000" bIns="7200" anchor="t">
            <a:spAutoFit/>
          </a:bodyPr>
          <a:lstStyle/>
          <a:p>
            <a:pPr algn="l">
              <a:lnSpc>
                <a:spcPct val="110000"/>
              </a:lnSpc>
              <a:spcAft>
                <a:spcPts val="200"/>
              </a:spcAft>
              <a:defRPr sz="1200" b="1">
                <a:solidFill>
                  <a:srgbClr val="1E1E1E"/>
                </a:solidFill>
                <a:latin typeface="Arial"/>
              </a:defRPr>
            </a:pPr>
            <a:r>
              <a:rPr dirty="0"/>
              <a:t>Bestand Darlehen/Kredite (TCHF)</a:t>
            </a:r>
          </a:p>
        </p:txBody>
      </p:sp>
      <p:sp>
        <p:nvSpPr>
          <p:cNvPr id="6" name="Rectangle 5"/>
          <p:cNvSpPr/>
          <p:nvPr/>
        </p:nvSpPr>
        <p:spPr>
          <a:xfrm>
            <a:off x="948600" y="4604040"/>
            <a:ext cx="3636000" cy="7200"/>
          </a:xfrm>
          <a:prstGeom prst="rect">
            <a:avLst/>
          </a:prstGeom>
          <a:solidFill>
            <a:srgbClr val="D2D2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7" name="Rectangle 6"/>
          <p:cNvSpPr/>
          <p:nvPr/>
        </p:nvSpPr>
        <p:spPr>
          <a:xfrm>
            <a:off x="1069800" y="3470437"/>
            <a:ext cx="363600" cy="1133602"/>
          </a:xfrm>
          <a:prstGeom prst="rect">
            <a:avLst/>
          </a:prstGeom>
          <a:solidFill>
            <a:srgbClr val="325F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8" name="TextBox 7"/>
          <p:cNvSpPr txBox="1"/>
          <p:nvPr/>
        </p:nvSpPr>
        <p:spPr>
          <a:xfrm>
            <a:off x="1015800" y="3308437"/>
            <a:ext cx="471600" cy="125999"/>
          </a:xfrm>
          <a:prstGeom prst="rect">
            <a:avLst/>
          </a:prstGeom>
          <a:noFill/>
        </p:spPr>
        <p:txBody>
          <a:bodyPr wrap="square" lIns="18000" tIns="7200" rIns="18000" bIns="7200" anchor="t">
            <a:spAutoFit/>
          </a:bodyPr>
          <a:lstStyle/>
          <a:p>
            <a:pPr algn="ctr">
              <a:lnSpc>
                <a:spcPct val="110000"/>
              </a:lnSpc>
              <a:spcAft>
                <a:spcPts val="200"/>
              </a:spcAft>
              <a:defRPr sz="780" b="0">
                <a:solidFill>
                  <a:srgbClr val="1E1E1E"/>
                </a:solidFill>
                <a:latin typeface="Arial"/>
              </a:defRPr>
            </a:pPr>
            <a:r>
              <a:rPr dirty="0"/>
              <a:t>42898</a:t>
            </a:r>
          </a:p>
        </p:txBody>
      </p:sp>
      <p:sp>
        <p:nvSpPr>
          <p:cNvPr id="9" name="TextBox 8"/>
          <p:cNvSpPr txBox="1"/>
          <p:nvPr/>
        </p:nvSpPr>
        <p:spPr>
          <a:xfrm>
            <a:off x="997800" y="4647239"/>
            <a:ext cx="507600" cy="125999"/>
          </a:xfrm>
          <a:prstGeom prst="rect">
            <a:avLst/>
          </a:prstGeom>
          <a:noFill/>
        </p:spPr>
        <p:txBody>
          <a:bodyPr wrap="square" lIns="18000" tIns="7200" rIns="18000" bIns="7200" anchor="t">
            <a:spAutoFit/>
          </a:bodyPr>
          <a:lstStyle/>
          <a:p>
            <a:pPr algn="ctr">
              <a:lnSpc>
                <a:spcPct val="110000"/>
              </a:lnSpc>
              <a:spcAft>
                <a:spcPts val="200"/>
              </a:spcAft>
              <a:defRPr sz="800" b="0">
                <a:solidFill>
                  <a:srgbClr val="5F5F5F"/>
                </a:solidFill>
                <a:latin typeface="Arial"/>
              </a:defRPr>
            </a:pPr>
            <a:r>
              <a:rPr dirty="0"/>
              <a:t>2025</a:t>
            </a:r>
          </a:p>
        </p:txBody>
      </p:sp>
      <p:sp>
        <p:nvSpPr>
          <p:cNvPr id="10" name="Rectangle 9"/>
          <p:cNvSpPr/>
          <p:nvPr/>
        </p:nvSpPr>
        <p:spPr>
          <a:xfrm>
            <a:off x="1675800" y="3436084"/>
            <a:ext cx="363600" cy="1167955"/>
          </a:xfrm>
          <a:prstGeom prst="rect">
            <a:avLst/>
          </a:prstGeom>
          <a:solidFill>
            <a:srgbClr val="325F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TextBox 10"/>
          <p:cNvSpPr txBox="1"/>
          <p:nvPr/>
        </p:nvSpPr>
        <p:spPr>
          <a:xfrm>
            <a:off x="1621800" y="3274084"/>
            <a:ext cx="471600" cy="125999"/>
          </a:xfrm>
          <a:prstGeom prst="rect">
            <a:avLst/>
          </a:prstGeom>
          <a:noFill/>
        </p:spPr>
        <p:txBody>
          <a:bodyPr wrap="square" lIns="18000" tIns="7200" rIns="18000" bIns="7200" anchor="t">
            <a:spAutoFit/>
          </a:bodyPr>
          <a:lstStyle/>
          <a:p>
            <a:pPr algn="ctr">
              <a:lnSpc>
                <a:spcPct val="110000"/>
              </a:lnSpc>
              <a:spcAft>
                <a:spcPts val="200"/>
              </a:spcAft>
              <a:defRPr sz="780" b="0">
                <a:solidFill>
                  <a:srgbClr val="1E1E1E"/>
                </a:solidFill>
                <a:latin typeface="Arial"/>
              </a:defRPr>
            </a:pPr>
            <a:r>
              <a:rPr dirty="0"/>
              <a:t>44198</a:t>
            </a:r>
          </a:p>
        </p:txBody>
      </p:sp>
      <p:sp>
        <p:nvSpPr>
          <p:cNvPr id="12" name="TextBox 11"/>
          <p:cNvSpPr txBox="1"/>
          <p:nvPr/>
        </p:nvSpPr>
        <p:spPr>
          <a:xfrm>
            <a:off x="1603800" y="4647239"/>
            <a:ext cx="507600" cy="125999"/>
          </a:xfrm>
          <a:prstGeom prst="rect">
            <a:avLst/>
          </a:prstGeom>
          <a:noFill/>
        </p:spPr>
        <p:txBody>
          <a:bodyPr wrap="square" lIns="18000" tIns="7200" rIns="18000" bIns="7200" anchor="t">
            <a:spAutoFit/>
          </a:bodyPr>
          <a:lstStyle/>
          <a:p>
            <a:pPr algn="ctr">
              <a:lnSpc>
                <a:spcPct val="110000"/>
              </a:lnSpc>
              <a:spcAft>
                <a:spcPts val="200"/>
              </a:spcAft>
              <a:defRPr sz="800" b="0">
                <a:solidFill>
                  <a:srgbClr val="5F5F5F"/>
                </a:solidFill>
                <a:latin typeface="Arial"/>
              </a:defRPr>
            </a:pPr>
            <a:r>
              <a:rPr dirty="0"/>
              <a:t>2026</a:t>
            </a:r>
          </a:p>
        </p:txBody>
      </p:sp>
      <p:sp>
        <p:nvSpPr>
          <p:cNvPr id="13" name="Rectangle 12"/>
          <p:cNvSpPr/>
          <p:nvPr/>
        </p:nvSpPr>
        <p:spPr>
          <a:xfrm>
            <a:off x="2281800" y="3454582"/>
            <a:ext cx="363600" cy="1149457"/>
          </a:xfrm>
          <a:prstGeom prst="rect">
            <a:avLst/>
          </a:prstGeom>
          <a:solidFill>
            <a:srgbClr val="325F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4" name="TextBox 13"/>
          <p:cNvSpPr txBox="1"/>
          <p:nvPr/>
        </p:nvSpPr>
        <p:spPr>
          <a:xfrm>
            <a:off x="2227800" y="3292582"/>
            <a:ext cx="471600" cy="125999"/>
          </a:xfrm>
          <a:prstGeom prst="rect">
            <a:avLst/>
          </a:prstGeom>
          <a:noFill/>
        </p:spPr>
        <p:txBody>
          <a:bodyPr wrap="square" lIns="18000" tIns="7200" rIns="18000" bIns="7200" anchor="t">
            <a:spAutoFit/>
          </a:bodyPr>
          <a:lstStyle/>
          <a:p>
            <a:pPr algn="ctr">
              <a:lnSpc>
                <a:spcPct val="110000"/>
              </a:lnSpc>
              <a:spcAft>
                <a:spcPts val="200"/>
              </a:spcAft>
              <a:defRPr sz="780" b="0">
                <a:solidFill>
                  <a:srgbClr val="1E1E1E"/>
                </a:solidFill>
                <a:latin typeface="Arial"/>
              </a:defRPr>
            </a:pPr>
            <a:r>
              <a:rPr dirty="0"/>
              <a:t>43498</a:t>
            </a:r>
          </a:p>
        </p:txBody>
      </p:sp>
      <p:sp>
        <p:nvSpPr>
          <p:cNvPr id="15" name="TextBox 14"/>
          <p:cNvSpPr txBox="1"/>
          <p:nvPr/>
        </p:nvSpPr>
        <p:spPr>
          <a:xfrm>
            <a:off x="2209800" y="4647239"/>
            <a:ext cx="507600" cy="125999"/>
          </a:xfrm>
          <a:prstGeom prst="rect">
            <a:avLst/>
          </a:prstGeom>
          <a:noFill/>
        </p:spPr>
        <p:txBody>
          <a:bodyPr wrap="square" lIns="18000" tIns="7200" rIns="18000" bIns="7200" anchor="t">
            <a:spAutoFit/>
          </a:bodyPr>
          <a:lstStyle/>
          <a:p>
            <a:pPr algn="ctr">
              <a:lnSpc>
                <a:spcPct val="110000"/>
              </a:lnSpc>
              <a:spcAft>
                <a:spcPts val="200"/>
              </a:spcAft>
              <a:defRPr sz="800" b="0">
                <a:solidFill>
                  <a:srgbClr val="5F5F5F"/>
                </a:solidFill>
                <a:latin typeface="Arial"/>
              </a:defRPr>
            </a:pPr>
            <a:r>
              <a:rPr dirty="0"/>
              <a:t>2027</a:t>
            </a:r>
          </a:p>
        </p:txBody>
      </p:sp>
      <p:sp>
        <p:nvSpPr>
          <p:cNvPr id="16" name="Rectangle 15"/>
          <p:cNvSpPr/>
          <p:nvPr/>
        </p:nvSpPr>
        <p:spPr>
          <a:xfrm>
            <a:off x="2887800" y="3473080"/>
            <a:ext cx="363600" cy="1130959"/>
          </a:xfrm>
          <a:prstGeom prst="rect">
            <a:avLst/>
          </a:prstGeom>
          <a:solidFill>
            <a:srgbClr val="325F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7" name="TextBox 16"/>
          <p:cNvSpPr txBox="1"/>
          <p:nvPr/>
        </p:nvSpPr>
        <p:spPr>
          <a:xfrm>
            <a:off x="2833800" y="3311080"/>
            <a:ext cx="471600" cy="125999"/>
          </a:xfrm>
          <a:prstGeom prst="rect">
            <a:avLst/>
          </a:prstGeom>
          <a:noFill/>
        </p:spPr>
        <p:txBody>
          <a:bodyPr wrap="square" lIns="18000" tIns="7200" rIns="18000" bIns="7200" anchor="t">
            <a:spAutoFit/>
          </a:bodyPr>
          <a:lstStyle/>
          <a:p>
            <a:pPr algn="ctr">
              <a:lnSpc>
                <a:spcPct val="110000"/>
              </a:lnSpc>
              <a:spcAft>
                <a:spcPts val="200"/>
              </a:spcAft>
              <a:defRPr sz="780" b="0">
                <a:solidFill>
                  <a:srgbClr val="1E1E1E"/>
                </a:solidFill>
                <a:latin typeface="Arial"/>
              </a:defRPr>
            </a:pPr>
            <a:r>
              <a:rPr dirty="0"/>
              <a:t>42798</a:t>
            </a:r>
          </a:p>
        </p:txBody>
      </p:sp>
      <p:sp>
        <p:nvSpPr>
          <p:cNvPr id="18" name="TextBox 17"/>
          <p:cNvSpPr txBox="1"/>
          <p:nvPr/>
        </p:nvSpPr>
        <p:spPr>
          <a:xfrm>
            <a:off x="2815800" y="4647239"/>
            <a:ext cx="507600" cy="125999"/>
          </a:xfrm>
          <a:prstGeom prst="rect">
            <a:avLst/>
          </a:prstGeom>
          <a:noFill/>
        </p:spPr>
        <p:txBody>
          <a:bodyPr wrap="square" lIns="18000" tIns="7200" rIns="18000" bIns="7200" anchor="t">
            <a:spAutoFit/>
          </a:bodyPr>
          <a:lstStyle/>
          <a:p>
            <a:pPr algn="ctr">
              <a:lnSpc>
                <a:spcPct val="110000"/>
              </a:lnSpc>
              <a:spcAft>
                <a:spcPts val="200"/>
              </a:spcAft>
              <a:defRPr sz="800" b="0">
                <a:solidFill>
                  <a:srgbClr val="5F5F5F"/>
                </a:solidFill>
                <a:latin typeface="Arial"/>
              </a:defRPr>
            </a:pPr>
            <a:r>
              <a:rPr dirty="0"/>
              <a:t>2028</a:t>
            </a:r>
          </a:p>
        </p:txBody>
      </p:sp>
      <p:sp>
        <p:nvSpPr>
          <p:cNvPr id="19" name="Rectangle 18"/>
          <p:cNvSpPr/>
          <p:nvPr/>
        </p:nvSpPr>
        <p:spPr>
          <a:xfrm>
            <a:off x="3493800" y="3412301"/>
            <a:ext cx="363600" cy="1191738"/>
          </a:xfrm>
          <a:prstGeom prst="rect">
            <a:avLst/>
          </a:prstGeom>
          <a:solidFill>
            <a:srgbClr val="325F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0" name="TextBox 19"/>
          <p:cNvSpPr txBox="1"/>
          <p:nvPr/>
        </p:nvSpPr>
        <p:spPr>
          <a:xfrm>
            <a:off x="3439800" y="3250301"/>
            <a:ext cx="471600" cy="125999"/>
          </a:xfrm>
          <a:prstGeom prst="rect">
            <a:avLst/>
          </a:prstGeom>
          <a:noFill/>
        </p:spPr>
        <p:txBody>
          <a:bodyPr wrap="square" lIns="18000" tIns="7200" rIns="18000" bIns="7200" anchor="t">
            <a:spAutoFit/>
          </a:bodyPr>
          <a:lstStyle/>
          <a:p>
            <a:pPr algn="ctr">
              <a:lnSpc>
                <a:spcPct val="110000"/>
              </a:lnSpc>
              <a:spcAft>
                <a:spcPts val="200"/>
              </a:spcAft>
              <a:defRPr sz="780" b="0">
                <a:solidFill>
                  <a:srgbClr val="1E1E1E"/>
                </a:solidFill>
                <a:latin typeface="Arial"/>
              </a:defRPr>
            </a:pPr>
            <a:r>
              <a:rPr dirty="0"/>
              <a:t>45098</a:t>
            </a:r>
          </a:p>
        </p:txBody>
      </p:sp>
      <p:sp>
        <p:nvSpPr>
          <p:cNvPr id="21" name="TextBox 20"/>
          <p:cNvSpPr txBox="1"/>
          <p:nvPr/>
        </p:nvSpPr>
        <p:spPr>
          <a:xfrm>
            <a:off x="3421800" y="4647239"/>
            <a:ext cx="507600" cy="125999"/>
          </a:xfrm>
          <a:prstGeom prst="rect">
            <a:avLst/>
          </a:prstGeom>
          <a:noFill/>
        </p:spPr>
        <p:txBody>
          <a:bodyPr wrap="square" lIns="18000" tIns="7200" rIns="18000" bIns="7200" anchor="t">
            <a:spAutoFit/>
          </a:bodyPr>
          <a:lstStyle/>
          <a:p>
            <a:pPr algn="ctr">
              <a:lnSpc>
                <a:spcPct val="110000"/>
              </a:lnSpc>
              <a:spcAft>
                <a:spcPts val="200"/>
              </a:spcAft>
              <a:defRPr sz="800" b="0">
                <a:solidFill>
                  <a:srgbClr val="5F5F5F"/>
                </a:solidFill>
                <a:latin typeface="Arial"/>
              </a:defRPr>
            </a:pPr>
            <a:r>
              <a:rPr dirty="0"/>
              <a:t>2029</a:t>
            </a:r>
          </a:p>
        </p:txBody>
      </p:sp>
      <p:sp>
        <p:nvSpPr>
          <p:cNvPr id="22" name="Rectangle 21"/>
          <p:cNvSpPr/>
          <p:nvPr/>
        </p:nvSpPr>
        <p:spPr>
          <a:xfrm>
            <a:off x="4099799" y="3399088"/>
            <a:ext cx="363600" cy="1204951"/>
          </a:xfrm>
          <a:prstGeom prst="rect">
            <a:avLst/>
          </a:prstGeom>
          <a:solidFill>
            <a:srgbClr val="325F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3" name="TextBox 22"/>
          <p:cNvSpPr txBox="1"/>
          <p:nvPr/>
        </p:nvSpPr>
        <p:spPr>
          <a:xfrm>
            <a:off x="4045799" y="3237088"/>
            <a:ext cx="471600" cy="125999"/>
          </a:xfrm>
          <a:prstGeom prst="rect">
            <a:avLst/>
          </a:prstGeom>
          <a:noFill/>
        </p:spPr>
        <p:txBody>
          <a:bodyPr wrap="square" lIns="18000" tIns="7200" rIns="18000" bIns="7200" anchor="t">
            <a:spAutoFit/>
          </a:bodyPr>
          <a:lstStyle/>
          <a:p>
            <a:pPr algn="ctr">
              <a:lnSpc>
                <a:spcPct val="110000"/>
              </a:lnSpc>
              <a:spcAft>
                <a:spcPts val="200"/>
              </a:spcAft>
              <a:defRPr sz="780" b="0">
                <a:solidFill>
                  <a:srgbClr val="1E1E1E"/>
                </a:solidFill>
                <a:latin typeface="Arial"/>
              </a:defRPr>
            </a:pPr>
            <a:r>
              <a:rPr dirty="0"/>
              <a:t>45598</a:t>
            </a:r>
          </a:p>
        </p:txBody>
      </p:sp>
      <p:sp>
        <p:nvSpPr>
          <p:cNvPr id="24" name="TextBox 23"/>
          <p:cNvSpPr txBox="1"/>
          <p:nvPr/>
        </p:nvSpPr>
        <p:spPr>
          <a:xfrm>
            <a:off x="4027800" y="4647239"/>
            <a:ext cx="507600" cy="125999"/>
          </a:xfrm>
          <a:prstGeom prst="rect">
            <a:avLst/>
          </a:prstGeom>
          <a:noFill/>
        </p:spPr>
        <p:txBody>
          <a:bodyPr wrap="square" lIns="18000" tIns="7200" rIns="18000" bIns="7200" anchor="t">
            <a:spAutoFit/>
          </a:bodyPr>
          <a:lstStyle/>
          <a:p>
            <a:pPr algn="ctr">
              <a:lnSpc>
                <a:spcPct val="110000"/>
              </a:lnSpc>
              <a:spcAft>
                <a:spcPts val="200"/>
              </a:spcAft>
              <a:defRPr sz="800" b="0">
                <a:solidFill>
                  <a:srgbClr val="5F5F5F"/>
                </a:solidFill>
                <a:latin typeface="Arial"/>
              </a:defRPr>
            </a:pPr>
            <a:r>
              <a:rPr dirty="0"/>
              <a:t>2030</a:t>
            </a:r>
          </a:p>
        </p:txBody>
      </p:sp>
      <p:sp>
        <p:nvSpPr>
          <p:cNvPr id="29" name="Rounded Rectangle 28"/>
          <p:cNvSpPr/>
          <p:nvPr/>
        </p:nvSpPr>
        <p:spPr>
          <a:xfrm>
            <a:off x="5052600" y="4100039"/>
            <a:ext cx="3816000" cy="720000"/>
          </a:xfrm>
          <a:prstGeom prst="roundRect">
            <a:avLst/>
          </a:prstGeom>
          <a:solidFill>
            <a:srgbClr val="FAFAF8"/>
          </a:solidFill>
          <a:ln w="10160">
            <a:solidFill>
              <a:srgbClr val="D2D2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30" name="Rectangle 29"/>
          <p:cNvSpPr/>
          <p:nvPr/>
        </p:nvSpPr>
        <p:spPr>
          <a:xfrm>
            <a:off x="5052600" y="4100039"/>
            <a:ext cx="43200" cy="720000"/>
          </a:xfrm>
          <a:prstGeom prst="rect">
            <a:avLst/>
          </a:prstGeom>
          <a:solidFill>
            <a:srgbClr val="D2821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31" name="TextBox 30"/>
          <p:cNvSpPr txBox="1"/>
          <p:nvPr/>
        </p:nvSpPr>
        <p:spPr>
          <a:xfrm>
            <a:off x="5178600" y="4190039"/>
            <a:ext cx="3600000" cy="198000"/>
          </a:xfrm>
          <a:prstGeom prst="rect">
            <a:avLst/>
          </a:prstGeom>
          <a:noFill/>
        </p:spPr>
        <p:txBody>
          <a:bodyPr wrap="square" lIns="18000" tIns="7200" rIns="18000" bIns="7200" anchor="t">
            <a:spAutoFit/>
          </a:bodyPr>
          <a:lstStyle/>
          <a:p>
            <a:pPr algn="l">
              <a:lnSpc>
                <a:spcPct val="110000"/>
              </a:lnSpc>
              <a:spcAft>
                <a:spcPts val="200"/>
              </a:spcAft>
              <a:defRPr sz="1350" b="1">
                <a:solidFill>
                  <a:srgbClr val="1E1E1E"/>
                </a:solidFill>
                <a:latin typeface="Arial"/>
              </a:defRPr>
            </a:pPr>
            <a:r>
              <a:rPr dirty="0"/>
              <a:t>Risikothemen</a:t>
            </a:r>
          </a:p>
        </p:txBody>
      </p:sp>
      <p:sp>
        <p:nvSpPr>
          <p:cNvPr id="32" name="TextBox 31"/>
          <p:cNvSpPr txBox="1"/>
          <p:nvPr/>
        </p:nvSpPr>
        <p:spPr>
          <a:xfrm>
            <a:off x="5178600" y="4424040"/>
            <a:ext cx="3564000" cy="342000"/>
          </a:xfrm>
          <a:prstGeom prst="rect">
            <a:avLst/>
          </a:prstGeom>
          <a:noFill/>
        </p:spPr>
        <p:txBody>
          <a:bodyPr wrap="square" lIns="18000" tIns="7200" rIns="18000" bIns="7200" anchor="t">
            <a:spAutoFit/>
          </a:bodyPr>
          <a:lstStyle/>
          <a:p>
            <a:pPr algn="l">
              <a:lnSpc>
                <a:spcPct val="110000"/>
              </a:lnSpc>
              <a:spcAft>
                <a:spcPts val="200"/>
              </a:spcAft>
              <a:defRPr sz="1080" b="0">
                <a:solidFill>
                  <a:srgbClr val="5F5F5F"/>
                </a:solidFill>
                <a:latin typeface="Arial"/>
              </a:defRPr>
            </a:pPr>
            <a:r>
              <a:rPr dirty="0"/>
              <a:t>Zinsen, Baukosten, Steuererträge, Finanzausgleich sowie Bildungs- und Sozialkosten müssen beobachtet werden.</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621792" y="475488"/>
            <a:ext cx="8352000" cy="396000"/>
          </a:xfrm>
          <a:prstGeom prst="rect">
            <a:avLst/>
          </a:prstGeom>
          <a:noFill/>
        </p:spPr>
        <p:txBody>
          <a:bodyPr wrap="none" lIns="0" rIns="0">
            <a:spAutoFit/>
          </a:bodyPr>
          <a:lstStyle/>
          <a:p>
            <a:pPr>
              <a:defRPr sz="2500" b="1">
                <a:solidFill>
                  <a:srgbClr val="1E1E1E"/>
                </a:solidFill>
                <a:latin typeface="Arial"/>
              </a:defRPr>
            </a:pPr>
            <a:r>
              <a:rPr dirty="0"/>
              <a:t>Was im Finanzplan noch ergänzt werden muss</a:t>
            </a:r>
          </a:p>
        </p:txBody>
      </p:sp>
      <p:graphicFrame>
        <p:nvGraphicFramePr>
          <p:cNvPr id="4" name="Table 3"/>
          <p:cNvGraphicFramePr>
            <a:graphicFrameLocks noGrp="1"/>
          </p:cNvGraphicFramePr>
          <p:nvPr>
            <p:extLst>
              <p:ext uri="{D42A27DB-BD31-4B8C-83A1-F6EECF244321}">
                <p14:modId xmlns:p14="http://schemas.microsoft.com/office/powerpoint/2010/main" val="2432620443"/>
              </p:ext>
            </p:extLst>
          </p:nvPr>
        </p:nvGraphicFramePr>
        <p:xfrm>
          <a:off x="624421" y="1628800"/>
          <a:ext cx="9720051" cy="3888435"/>
        </p:xfrm>
        <a:graphic>
          <a:graphicData uri="http://schemas.openxmlformats.org/drawingml/2006/table">
            <a:tbl>
              <a:tblPr firstRow="1" bandRow="1">
                <a:tableStyleId>{5C22544A-7EE6-4342-B048-85BDC9FD1C3A}</a:tableStyleId>
              </a:tblPr>
              <a:tblGrid>
                <a:gridCol w="1550181">
                  <a:extLst>
                    <a:ext uri="{9D8B030D-6E8A-4147-A177-3AD203B41FA5}">
                      <a16:colId xmlns:a16="http://schemas.microsoft.com/office/drawing/2014/main" val="20000"/>
                    </a:ext>
                  </a:extLst>
                </a:gridCol>
                <a:gridCol w="3854502">
                  <a:extLst>
                    <a:ext uri="{9D8B030D-6E8A-4147-A177-3AD203B41FA5}">
                      <a16:colId xmlns:a16="http://schemas.microsoft.com/office/drawing/2014/main" val="20001"/>
                    </a:ext>
                  </a:extLst>
                </a:gridCol>
                <a:gridCol w="4315368">
                  <a:extLst>
                    <a:ext uri="{9D8B030D-6E8A-4147-A177-3AD203B41FA5}">
                      <a16:colId xmlns:a16="http://schemas.microsoft.com/office/drawing/2014/main" val="20002"/>
                    </a:ext>
                  </a:extLst>
                </a:gridCol>
              </a:tblGrid>
              <a:tr h="555490">
                <a:tc>
                  <a:txBody>
                    <a:bodyPr/>
                    <a:lstStyle/>
                    <a:p>
                      <a:pPr algn="l">
                        <a:defRPr sz="919" b="1">
                          <a:solidFill>
                            <a:srgbClr val="1E1E1E"/>
                          </a:solidFill>
                          <a:latin typeface="Arial"/>
                        </a:defRPr>
                      </a:pPr>
                      <a:r>
                        <a:rPr dirty="0"/>
                        <a:t>Thema</a:t>
                      </a:r>
                    </a:p>
                  </a:txBody>
                  <a:tcPr marL="28800" marR="28800" marT="14400" marB="14400">
                    <a:solidFill>
                      <a:srgbClr val="EEEEE8"/>
                    </a:solidFill>
                  </a:tcPr>
                </a:tc>
                <a:tc>
                  <a:txBody>
                    <a:bodyPr/>
                    <a:lstStyle/>
                    <a:p>
                      <a:pPr algn="ctr">
                        <a:defRPr sz="919" b="1">
                          <a:solidFill>
                            <a:srgbClr val="1E1E1E"/>
                          </a:solidFill>
                          <a:latin typeface="Arial"/>
                        </a:defRPr>
                      </a:pPr>
                      <a:r>
                        <a:rPr dirty="0"/>
                        <a:t>Was fehlt</a:t>
                      </a:r>
                    </a:p>
                  </a:txBody>
                  <a:tcPr marL="28800" marR="28800" marT="14400" marB="14400">
                    <a:solidFill>
                      <a:srgbClr val="EEEEE8"/>
                    </a:solidFill>
                  </a:tcPr>
                </a:tc>
                <a:tc>
                  <a:txBody>
                    <a:bodyPr/>
                    <a:lstStyle/>
                    <a:p>
                      <a:pPr algn="ctr">
                        <a:defRPr sz="919" b="1">
                          <a:solidFill>
                            <a:srgbClr val="1E1E1E"/>
                          </a:solidFill>
                          <a:latin typeface="Arial"/>
                        </a:defRPr>
                      </a:pPr>
                      <a:r>
                        <a:rPr dirty="0"/>
                        <a:t>Nutzen</a:t>
                      </a:r>
                    </a:p>
                  </a:txBody>
                  <a:tcPr marL="28800" marR="28800" marT="14400" marB="14400">
                    <a:solidFill>
                      <a:srgbClr val="EEEEE8"/>
                    </a:solidFill>
                  </a:tcPr>
                </a:tc>
                <a:extLst>
                  <a:ext uri="{0D108BD9-81ED-4DB2-BD59-A6C34878D82A}">
                    <a16:rowId xmlns:a16="http://schemas.microsoft.com/office/drawing/2014/main" val="10000"/>
                  </a:ext>
                </a:extLst>
              </a:tr>
              <a:tr h="555490">
                <a:tc>
                  <a:txBody>
                    <a:bodyPr/>
                    <a:lstStyle/>
                    <a:p>
                      <a:pPr algn="l">
                        <a:defRPr sz="919">
                          <a:solidFill>
                            <a:srgbClr val="1E1E1E"/>
                          </a:solidFill>
                          <a:latin typeface="Arial"/>
                        </a:defRPr>
                      </a:pPr>
                      <a:r>
                        <a:rPr dirty="0"/>
                        <a:t>Lagebeurteilung</a:t>
                      </a:r>
                    </a:p>
                  </a:txBody>
                  <a:tcPr marL="28800" marR="28800" marT="14400" marB="14400">
                    <a:solidFill>
                      <a:srgbClr val="FCFCFA"/>
                    </a:solidFill>
                  </a:tcPr>
                </a:tc>
                <a:tc>
                  <a:txBody>
                    <a:bodyPr/>
                    <a:lstStyle/>
                    <a:p>
                      <a:pPr algn="ctr">
                        <a:defRPr sz="919">
                          <a:solidFill>
                            <a:srgbClr val="1E1E1E"/>
                          </a:solidFill>
                          <a:latin typeface="Arial"/>
                        </a:defRPr>
                      </a:pPr>
                      <a:r>
                        <a:rPr dirty="0"/>
                        <a:t>finanzpolitische Einordnung</a:t>
                      </a:r>
                    </a:p>
                  </a:txBody>
                  <a:tcPr marL="28800" marR="28800" marT="14400" marB="14400">
                    <a:solidFill>
                      <a:srgbClr val="FCFCFA"/>
                    </a:solidFill>
                  </a:tcPr>
                </a:tc>
                <a:tc>
                  <a:txBody>
                    <a:bodyPr/>
                    <a:lstStyle/>
                    <a:p>
                      <a:pPr algn="ctr">
                        <a:defRPr sz="919">
                          <a:solidFill>
                            <a:srgbClr val="1E1E1E"/>
                          </a:solidFill>
                          <a:latin typeface="Arial"/>
                        </a:defRPr>
                      </a:pPr>
                      <a:r>
                        <a:rPr dirty="0"/>
                        <a:t>gemeinsame Ausgangslage</a:t>
                      </a:r>
                    </a:p>
                  </a:txBody>
                  <a:tcPr marL="28800" marR="28800" marT="14400" marB="14400">
                    <a:solidFill>
                      <a:srgbClr val="FCFCFA"/>
                    </a:solidFill>
                  </a:tcPr>
                </a:tc>
                <a:extLst>
                  <a:ext uri="{0D108BD9-81ED-4DB2-BD59-A6C34878D82A}">
                    <a16:rowId xmlns:a16="http://schemas.microsoft.com/office/drawing/2014/main" val="10001"/>
                  </a:ext>
                </a:extLst>
              </a:tr>
              <a:tr h="555490">
                <a:tc>
                  <a:txBody>
                    <a:bodyPr/>
                    <a:lstStyle/>
                    <a:p>
                      <a:pPr algn="l">
                        <a:defRPr sz="919">
                          <a:solidFill>
                            <a:srgbClr val="1E1E1E"/>
                          </a:solidFill>
                          <a:latin typeface="Arial"/>
                        </a:defRPr>
                      </a:pPr>
                      <a:r>
                        <a:rPr dirty="0"/>
                        <a:t>Zielwerte</a:t>
                      </a:r>
                    </a:p>
                  </a:txBody>
                  <a:tcPr marL="28800" marR="28800" marT="14400" marB="14400"/>
                </a:tc>
                <a:tc>
                  <a:txBody>
                    <a:bodyPr/>
                    <a:lstStyle/>
                    <a:p>
                      <a:pPr algn="ctr">
                        <a:defRPr sz="919">
                          <a:solidFill>
                            <a:srgbClr val="1E1E1E"/>
                          </a:solidFill>
                          <a:latin typeface="Arial"/>
                        </a:defRPr>
                      </a:pPr>
                      <a:r>
                        <a:rPr dirty="0"/>
                        <a:t>Grenzwerte für Schuld, Eigenkapital, Ergebnis</a:t>
                      </a:r>
                    </a:p>
                  </a:txBody>
                  <a:tcPr marL="28800" marR="28800" marT="14400" marB="14400"/>
                </a:tc>
                <a:tc>
                  <a:txBody>
                    <a:bodyPr/>
                    <a:lstStyle/>
                    <a:p>
                      <a:pPr algn="ctr">
                        <a:defRPr sz="919">
                          <a:solidFill>
                            <a:srgbClr val="1E1E1E"/>
                          </a:solidFill>
                          <a:latin typeface="Arial"/>
                        </a:defRPr>
                      </a:pPr>
                      <a:r>
                        <a:rPr dirty="0"/>
                        <a:t>objektive Beurteilung</a:t>
                      </a:r>
                    </a:p>
                  </a:txBody>
                  <a:tcPr marL="28800" marR="28800" marT="14400" marB="14400"/>
                </a:tc>
                <a:extLst>
                  <a:ext uri="{0D108BD9-81ED-4DB2-BD59-A6C34878D82A}">
                    <a16:rowId xmlns:a16="http://schemas.microsoft.com/office/drawing/2014/main" val="10002"/>
                  </a:ext>
                </a:extLst>
              </a:tr>
              <a:tr h="555490">
                <a:tc>
                  <a:txBody>
                    <a:bodyPr/>
                    <a:lstStyle/>
                    <a:p>
                      <a:pPr algn="l">
                        <a:defRPr sz="919">
                          <a:solidFill>
                            <a:srgbClr val="1E1E1E"/>
                          </a:solidFill>
                          <a:latin typeface="Arial"/>
                        </a:defRPr>
                      </a:pPr>
                      <a:r>
                        <a:rPr dirty="0"/>
                        <a:t>Szenarien</a:t>
                      </a:r>
                    </a:p>
                  </a:txBody>
                  <a:tcPr marL="28800" marR="28800" marT="14400" marB="14400">
                    <a:solidFill>
                      <a:srgbClr val="FCFCFA"/>
                    </a:solidFill>
                  </a:tcPr>
                </a:tc>
                <a:tc>
                  <a:txBody>
                    <a:bodyPr/>
                    <a:lstStyle/>
                    <a:p>
                      <a:pPr algn="ctr">
                        <a:defRPr sz="919">
                          <a:solidFill>
                            <a:srgbClr val="1E1E1E"/>
                          </a:solidFill>
                          <a:latin typeface="Arial"/>
                        </a:defRPr>
                      </a:pPr>
                      <a:r>
                        <a:rPr dirty="0"/>
                        <a:t>105 %, Entlastung, Stabilisierung</a:t>
                      </a:r>
                    </a:p>
                  </a:txBody>
                  <a:tcPr marL="28800" marR="28800" marT="14400" marB="14400">
                    <a:solidFill>
                      <a:srgbClr val="FCFCFA"/>
                    </a:solidFill>
                  </a:tcPr>
                </a:tc>
                <a:tc>
                  <a:txBody>
                    <a:bodyPr/>
                    <a:lstStyle/>
                    <a:p>
                      <a:pPr algn="ctr">
                        <a:defRPr sz="919">
                          <a:solidFill>
                            <a:srgbClr val="1E1E1E"/>
                          </a:solidFill>
                          <a:latin typeface="Arial"/>
                        </a:defRPr>
                      </a:pPr>
                      <a:r>
                        <a:rPr dirty="0"/>
                        <a:t>vergleichbare Entscheide</a:t>
                      </a:r>
                    </a:p>
                  </a:txBody>
                  <a:tcPr marL="28800" marR="28800" marT="14400" marB="14400">
                    <a:solidFill>
                      <a:srgbClr val="FCFCFA"/>
                    </a:solidFill>
                  </a:tcPr>
                </a:tc>
                <a:extLst>
                  <a:ext uri="{0D108BD9-81ED-4DB2-BD59-A6C34878D82A}">
                    <a16:rowId xmlns:a16="http://schemas.microsoft.com/office/drawing/2014/main" val="10003"/>
                  </a:ext>
                </a:extLst>
              </a:tr>
              <a:tr h="555490">
                <a:tc>
                  <a:txBody>
                    <a:bodyPr/>
                    <a:lstStyle/>
                    <a:p>
                      <a:pPr algn="l">
                        <a:defRPr sz="919">
                          <a:solidFill>
                            <a:srgbClr val="1E1E1E"/>
                          </a:solidFill>
                          <a:latin typeface="Arial"/>
                        </a:defRPr>
                      </a:pPr>
                      <a:r>
                        <a:rPr dirty="0"/>
                        <a:t>Investitionen</a:t>
                      </a:r>
                    </a:p>
                  </a:txBody>
                  <a:tcPr marL="28800" marR="28800" marT="14400" marB="14400"/>
                </a:tc>
                <a:tc>
                  <a:txBody>
                    <a:bodyPr/>
                    <a:lstStyle/>
                    <a:p>
                      <a:pPr algn="ctr">
                        <a:defRPr sz="919">
                          <a:solidFill>
                            <a:srgbClr val="1E1E1E"/>
                          </a:solidFill>
                          <a:latin typeface="Arial"/>
                        </a:defRPr>
                      </a:pPr>
                      <a:r>
                        <a:rPr dirty="0"/>
                        <a:t>Priorisierung und Varianten</a:t>
                      </a:r>
                    </a:p>
                  </a:txBody>
                  <a:tcPr marL="28800" marR="28800" marT="14400" marB="14400"/>
                </a:tc>
                <a:tc>
                  <a:txBody>
                    <a:bodyPr/>
                    <a:lstStyle/>
                    <a:p>
                      <a:pPr algn="ctr">
                        <a:defRPr sz="919">
                          <a:solidFill>
                            <a:srgbClr val="1E1E1E"/>
                          </a:solidFill>
                          <a:latin typeface="Arial"/>
                        </a:defRPr>
                      </a:pPr>
                      <a:r>
                        <a:rPr dirty="0"/>
                        <a:t>Steuerung des Investitionsdrucks</a:t>
                      </a:r>
                    </a:p>
                  </a:txBody>
                  <a:tcPr marL="28800" marR="28800" marT="14400" marB="14400"/>
                </a:tc>
                <a:extLst>
                  <a:ext uri="{0D108BD9-81ED-4DB2-BD59-A6C34878D82A}">
                    <a16:rowId xmlns:a16="http://schemas.microsoft.com/office/drawing/2014/main" val="10004"/>
                  </a:ext>
                </a:extLst>
              </a:tr>
              <a:tr h="555490">
                <a:tc>
                  <a:txBody>
                    <a:bodyPr/>
                    <a:lstStyle/>
                    <a:p>
                      <a:pPr algn="l">
                        <a:defRPr sz="919">
                          <a:solidFill>
                            <a:srgbClr val="1E1E1E"/>
                          </a:solidFill>
                          <a:latin typeface="Arial"/>
                        </a:defRPr>
                      </a:pPr>
                      <a:r>
                        <a:rPr dirty="0"/>
                        <a:t>Folgekosten</a:t>
                      </a:r>
                    </a:p>
                  </a:txBody>
                  <a:tcPr marL="28800" marR="28800" marT="14400" marB="14400">
                    <a:solidFill>
                      <a:srgbClr val="FCFCFA"/>
                    </a:solidFill>
                  </a:tcPr>
                </a:tc>
                <a:tc>
                  <a:txBody>
                    <a:bodyPr/>
                    <a:lstStyle/>
                    <a:p>
                      <a:pPr algn="ctr">
                        <a:defRPr sz="919">
                          <a:solidFill>
                            <a:srgbClr val="1E1E1E"/>
                          </a:solidFill>
                          <a:latin typeface="Arial"/>
                        </a:defRPr>
                      </a:pPr>
                      <a:r>
                        <a:rPr dirty="0"/>
                        <a:t>Betrieb, Unterhalt, Zinsen, Abschreibungen</a:t>
                      </a:r>
                    </a:p>
                  </a:txBody>
                  <a:tcPr marL="28800" marR="28800" marT="14400" marB="14400">
                    <a:solidFill>
                      <a:srgbClr val="FCFCFA"/>
                    </a:solidFill>
                  </a:tcPr>
                </a:tc>
                <a:tc>
                  <a:txBody>
                    <a:bodyPr/>
                    <a:lstStyle/>
                    <a:p>
                      <a:pPr algn="ctr">
                        <a:defRPr sz="919">
                          <a:solidFill>
                            <a:srgbClr val="1E1E1E"/>
                          </a:solidFill>
                          <a:latin typeface="Arial"/>
                        </a:defRPr>
                      </a:pPr>
                      <a:r>
                        <a:rPr dirty="0"/>
                        <a:t>Vermeidung versteckter Lasten</a:t>
                      </a:r>
                    </a:p>
                  </a:txBody>
                  <a:tcPr marL="28800" marR="28800" marT="14400" marB="14400">
                    <a:solidFill>
                      <a:srgbClr val="FCFCFA"/>
                    </a:solidFill>
                  </a:tcPr>
                </a:tc>
                <a:extLst>
                  <a:ext uri="{0D108BD9-81ED-4DB2-BD59-A6C34878D82A}">
                    <a16:rowId xmlns:a16="http://schemas.microsoft.com/office/drawing/2014/main" val="10005"/>
                  </a:ext>
                </a:extLst>
              </a:tr>
              <a:tr h="555495">
                <a:tc>
                  <a:txBody>
                    <a:bodyPr/>
                    <a:lstStyle/>
                    <a:p>
                      <a:pPr algn="l">
                        <a:defRPr sz="919">
                          <a:solidFill>
                            <a:srgbClr val="1E1E1E"/>
                          </a:solidFill>
                          <a:latin typeface="Arial"/>
                        </a:defRPr>
                      </a:pPr>
                      <a:r>
                        <a:rPr dirty="0"/>
                        <a:t>Kommunikation</a:t>
                      </a:r>
                    </a:p>
                  </a:txBody>
                  <a:tcPr marL="28800" marR="28800" marT="14400" marB="14400"/>
                </a:tc>
                <a:tc>
                  <a:txBody>
                    <a:bodyPr/>
                    <a:lstStyle/>
                    <a:p>
                      <a:pPr algn="ctr">
                        <a:defRPr sz="919">
                          <a:solidFill>
                            <a:srgbClr val="1E1E1E"/>
                          </a:solidFill>
                          <a:latin typeface="Arial"/>
                        </a:defRPr>
                      </a:pPr>
                      <a:r>
                        <a:rPr dirty="0"/>
                        <a:t>Darstellung für Bevölkerung</a:t>
                      </a:r>
                    </a:p>
                  </a:txBody>
                  <a:tcPr marL="28800" marR="28800" marT="14400" marB="14400"/>
                </a:tc>
                <a:tc>
                  <a:txBody>
                    <a:bodyPr/>
                    <a:lstStyle/>
                    <a:p>
                      <a:pPr algn="ctr">
                        <a:defRPr sz="919">
                          <a:solidFill>
                            <a:srgbClr val="1E1E1E"/>
                          </a:solidFill>
                          <a:latin typeface="Arial"/>
                        </a:defRPr>
                      </a:pPr>
                      <a:r>
                        <a:rPr lang="de-CH" dirty="0"/>
                        <a:t>Information</a:t>
                      </a:r>
                      <a:endParaRPr dirty="0"/>
                    </a:p>
                  </a:txBody>
                  <a:tcPr marL="28800" marR="28800" marT="14400" marB="14400"/>
                </a:tc>
                <a:extLst>
                  <a:ext uri="{0D108BD9-81ED-4DB2-BD59-A6C34878D82A}">
                    <a16:rowId xmlns:a16="http://schemas.microsoft.com/office/drawing/2014/main" val="10006"/>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1792" y="475488"/>
            <a:ext cx="2439770" cy="477054"/>
          </a:xfrm>
          <a:prstGeom prst="rect">
            <a:avLst/>
          </a:prstGeom>
          <a:noFill/>
        </p:spPr>
        <p:txBody>
          <a:bodyPr wrap="none" lIns="0" rIns="0">
            <a:spAutoFit/>
          </a:bodyPr>
          <a:lstStyle/>
          <a:p>
            <a:pPr>
              <a:defRPr sz="2500" b="1">
                <a:solidFill>
                  <a:srgbClr val="1E1E1E"/>
                </a:solidFill>
                <a:latin typeface="Arial"/>
              </a:defRPr>
            </a:pPr>
            <a:r>
              <a:rPr dirty="0"/>
              <a:t>Steuerfussfrage</a:t>
            </a:r>
          </a:p>
        </p:txBody>
      </p:sp>
      <p:sp>
        <p:nvSpPr>
          <p:cNvPr id="4" name="Rounded Rectangle 3"/>
          <p:cNvSpPr/>
          <p:nvPr/>
        </p:nvSpPr>
        <p:spPr>
          <a:xfrm>
            <a:off x="660600" y="1490040"/>
            <a:ext cx="3635200" cy="1771684"/>
          </a:xfrm>
          <a:prstGeom prst="roundRect">
            <a:avLst/>
          </a:prstGeom>
          <a:solidFill>
            <a:srgbClr val="FAFAF8"/>
          </a:solidFill>
          <a:ln w="10160">
            <a:solidFill>
              <a:srgbClr val="D2D2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5" name="Rectangle 4"/>
          <p:cNvSpPr/>
          <p:nvPr/>
        </p:nvSpPr>
        <p:spPr>
          <a:xfrm>
            <a:off x="660600" y="1498928"/>
            <a:ext cx="45719" cy="1762796"/>
          </a:xfrm>
          <a:prstGeom prst="rect">
            <a:avLst/>
          </a:prstGeom>
          <a:solidFill>
            <a:srgbClr val="D2821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6" name="TextBox 5"/>
          <p:cNvSpPr txBox="1"/>
          <p:nvPr/>
        </p:nvSpPr>
        <p:spPr>
          <a:xfrm>
            <a:off x="761400" y="1569240"/>
            <a:ext cx="288000" cy="248772"/>
          </a:xfrm>
          <a:prstGeom prst="rect">
            <a:avLst/>
          </a:prstGeom>
          <a:noFill/>
        </p:spPr>
        <p:txBody>
          <a:bodyPr wrap="square" lIns="18000" tIns="7200" rIns="18000" bIns="7200" anchor="t">
            <a:spAutoFit/>
          </a:bodyPr>
          <a:lstStyle/>
          <a:p>
            <a:pPr algn="ctr">
              <a:lnSpc>
                <a:spcPct val="110000"/>
              </a:lnSpc>
              <a:spcAft>
                <a:spcPts val="200"/>
              </a:spcAft>
              <a:defRPr sz="1300" b="1">
                <a:solidFill>
                  <a:srgbClr val="D28214"/>
                </a:solidFill>
                <a:latin typeface="Arial"/>
              </a:defRPr>
            </a:pPr>
            <a:r>
              <a:rPr sz="1500" dirty="0"/>
              <a:t>1</a:t>
            </a:r>
          </a:p>
        </p:txBody>
      </p:sp>
      <p:sp>
        <p:nvSpPr>
          <p:cNvPr id="7" name="TextBox 6"/>
          <p:cNvSpPr txBox="1"/>
          <p:nvPr/>
        </p:nvSpPr>
        <p:spPr>
          <a:xfrm>
            <a:off x="1056599" y="1580040"/>
            <a:ext cx="2034000" cy="248772"/>
          </a:xfrm>
          <a:prstGeom prst="rect">
            <a:avLst/>
          </a:prstGeom>
          <a:noFill/>
        </p:spPr>
        <p:txBody>
          <a:bodyPr wrap="square" lIns="18000" tIns="7200" rIns="18000" bIns="7200" anchor="t">
            <a:spAutoFit/>
          </a:bodyPr>
          <a:lstStyle/>
          <a:p>
            <a:pPr algn="l">
              <a:lnSpc>
                <a:spcPct val="110000"/>
              </a:lnSpc>
              <a:spcAft>
                <a:spcPts val="200"/>
              </a:spcAft>
              <a:defRPr sz="1350" b="1">
                <a:solidFill>
                  <a:srgbClr val="1E1E1E"/>
                </a:solidFill>
                <a:latin typeface="Arial"/>
              </a:defRPr>
            </a:pPr>
            <a:r>
              <a:rPr sz="1500" dirty="0"/>
              <a:t>Ausgangspunkt</a:t>
            </a:r>
          </a:p>
        </p:txBody>
      </p:sp>
      <p:sp>
        <p:nvSpPr>
          <p:cNvPr id="8" name="TextBox 7"/>
          <p:cNvSpPr txBox="1"/>
          <p:nvPr/>
        </p:nvSpPr>
        <p:spPr>
          <a:xfrm>
            <a:off x="905400" y="2018042"/>
            <a:ext cx="3102368" cy="707103"/>
          </a:xfrm>
          <a:prstGeom prst="rect">
            <a:avLst/>
          </a:prstGeom>
          <a:noFill/>
        </p:spPr>
        <p:txBody>
          <a:bodyPr wrap="square" lIns="18000" tIns="7200" rIns="18000" bIns="7200" anchor="t">
            <a:spAutoFit/>
          </a:bodyPr>
          <a:lstStyle/>
          <a:p>
            <a:pPr algn="l">
              <a:lnSpc>
                <a:spcPct val="110000"/>
              </a:lnSpc>
              <a:spcAft>
                <a:spcPts val="200"/>
              </a:spcAft>
              <a:defRPr sz="1080" b="0">
                <a:solidFill>
                  <a:srgbClr val="5F5F5F"/>
                </a:solidFill>
                <a:latin typeface="Arial"/>
              </a:defRPr>
            </a:pPr>
            <a:r>
              <a:rPr sz="1400" dirty="0"/>
              <a:t>Der Finanzplan rechnet mit 105 %, zeigt aber operative Defizite in den Jahren 2026 bis 2028.</a:t>
            </a:r>
          </a:p>
        </p:txBody>
      </p:sp>
      <p:sp>
        <p:nvSpPr>
          <p:cNvPr id="9" name="Rounded Rectangle 8"/>
          <p:cNvSpPr/>
          <p:nvPr/>
        </p:nvSpPr>
        <p:spPr>
          <a:xfrm>
            <a:off x="5970599" y="1490040"/>
            <a:ext cx="3437768" cy="1780572"/>
          </a:xfrm>
          <a:prstGeom prst="roundRect">
            <a:avLst/>
          </a:prstGeom>
          <a:solidFill>
            <a:srgbClr val="FAFAF8"/>
          </a:solidFill>
          <a:ln w="10160">
            <a:solidFill>
              <a:srgbClr val="D2D2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0" name="Rectangle 9"/>
          <p:cNvSpPr/>
          <p:nvPr/>
        </p:nvSpPr>
        <p:spPr>
          <a:xfrm>
            <a:off x="5940602" y="1498928"/>
            <a:ext cx="45719" cy="1771684"/>
          </a:xfrm>
          <a:prstGeom prst="rect">
            <a:avLst/>
          </a:prstGeom>
          <a:solidFill>
            <a:srgbClr val="DA1C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TextBox 10"/>
          <p:cNvSpPr txBox="1"/>
          <p:nvPr/>
        </p:nvSpPr>
        <p:spPr>
          <a:xfrm>
            <a:off x="6229798" y="1672836"/>
            <a:ext cx="288000" cy="216000"/>
          </a:xfrm>
          <a:prstGeom prst="rect">
            <a:avLst/>
          </a:prstGeom>
          <a:noFill/>
        </p:spPr>
        <p:txBody>
          <a:bodyPr wrap="square" lIns="18000" tIns="7200" rIns="18000" bIns="7200" anchor="t">
            <a:spAutoFit/>
          </a:bodyPr>
          <a:lstStyle/>
          <a:p>
            <a:pPr algn="ctr">
              <a:lnSpc>
                <a:spcPct val="110000"/>
              </a:lnSpc>
              <a:spcAft>
                <a:spcPts val="200"/>
              </a:spcAft>
              <a:defRPr sz="1300" b="1">
                <a:solidFill>
                  <a:srgbClr val="DA1C1C"/>
                </a:solidFill>
                <a:latin typeface="Arial"/>
              </a:defRPr>
            </a:pPr>
            <a:r>
              <a:rPr dirty="0"/>
              <a:t>2</a:t>
            </a:r>
          </a:p>
        </p:txBody>
      </p:sp>
      <p:sp>
        <p:nvSpPr>
          <p:cNvPr id="12" name="TextBox 11"/>
          <p:cNvSpPr txBox="1"/>
          <p:nvPr/>
        </p:nvSpPr>
        <p:spPr>
          <a:xfrm>
            <a:off x="6553798" y="1640064"/>
            <a:ext cx="2034000" cy="248772"/>
          </a:xfrm>
          <a:prstGeom prst="rect">
            <a:avLst/>
          </a:prstGeom>
          <a:noFill/>
        </p:spPr>
        <p:txBody>
          <a:bodyPr wrap="square" lIns="18000" tIns="7200" rIns="18000" bIns="7200" anchor="t">
            <a:spAutoFit/>
          </a:bodyPr>
          <a:lstStyle/>
          <a:p>
            <a:pPr algn="l">
              <a:lnSpc>
                <a:spcPct val="110000"/>
              </a:lnSpc>
              <a:spcAft>
                <a:spcPts val="200"/>
              </a:spcAft>
              <a:defRPr sz="1350" b="1">
                <a:solidFill>
                  <a:srgbClr val="1E1E1E"/>
                </a:solidFill>
                <a:latin typeface="Arial"/>
              </a:defRPr>
            </a:pPr>
            <a:r>
              <a:rPr sz="1500" dirty="0"/>
              <a:t>Prüfung</a:t>
            </a:r>
          </a:p>
        </p:txBody>
      </p:sp>
      <p:sp>
        <p:nvSpPr>
          <p:cNvPr id="13" name="TextBox 12"/>
          <p:cNvSpPr txBox="1"/>
          <p:nvPr/>
        </p:nvSpPr>
        <p:spPr>
          <a:xfrm>
            <a:off x="6323398" y="2002040"/>
            <a:ext cx="2868946" cy="944090"/>
          </a:xfrm>
          <a:prstGeom prst="rect">
            <a:avLst/>
          </a:prstGeom>
          <a:noFill/>
        </p:spPr>
        <p:txBody>
          <a:bodyPr wrap="square" lIns="18000" tIns="7200" rIns="18000" bIns="7200" anchor="t">
            <a:spAutoFit/>
          </a:bodyPr>
          <a:lstStyle/>
          <a:p>
            <a:pPr algn="l">
              <a:lnSpc>
                <a:spcPct val="110000"/>
              </a:lnSpc>
              <a:spcAft>
                <a:spcPts val="200"/>
              </a:spcAft>
              <a:defRPr sz="1080" b="0">
                <a:solidFill>
                  <a:srgbClr val="5F5F5F"/>
                </a:solidFill>
                <a:latin typeface="Arial"/>
              </a:defRPr>
            </a:pPr>
            <a:r>
              <a:rPr sz="1400" dirty="0"/>
              <a:t>Eine Steuerfussanpassung ist als Szenario zu prüfen</a:t>
            </a:r>
            <a:r>
              <a:rPr lang="de-CH" sz="1400" dirty="0"/>
              <a:t>; </a:t>
            </a:r>
            <a:r>
              <a:rPr sz="1400" dirty="0"/>
              <a:t>erst nach Priorisierung der Investitionen und Prüfung der Folgekosten.</a:t>
            </a:r>
          </a:p>
        </p:txBody>
      </p:sp>
      <p:sp>
        <p:nvSpPr>
          <p:cNvPr id="19" name="TextBox 18"/>
          <p:cNvSpPr txBox="1"/>
          <p:nvPr/>
        </p:nvSpPr>
        <p:spPr>
          <a:xfrm>
            <a:off x="703800" y="3587388"/>
            <a:ext cx="8028000" cy="248772"/>
          </a:xfrm>
          <a:prstGeom prst="rect">
            <a:avLst/>
          </a:prstGeom>
          <a:noFill/>
        </p:spPr>
        <p:txBody>
          <a:bodyPr wrap="square" lIns="18000" tIns="7200" rIns="18000" bIns="7200" anchor="t">
            <a:spAutoFit/>
          </a:bodyPr>
          <a:lstStyle/>
          <a:p>
            <a:pPr algn="l">
              <a:lnSpc>
                <a:spcPct val="110000"/>
              </a:lnSpc>
              <a:spcAft>
                <a:spcPts val="200"/>
              </a:spcAft>
              <a:defRPr sz="1500" b="1">
                <a:solidFill>
                  <a:srgbClr val="1E1E1E"/>
                </a:solidFill>
                <a:latin typeface="Arial"/>
              </a:defRPr>
            </a:pPr>
            <a:r>
              <a:rPr lang="de-CH" dirty="0"/>
              <a:t>Beispielhaftes</a:t>
            </a:r>
            <a:r>
              <a:rPr dirty="0"/>
              <a:t> Szenario-Tabelle für die weitere Beratung</a:t>
            </a:r>
          </a:p>
        </p:txBody>
      </p:sp>
      <p:graphicFrame>
        <p:nvGraphicFramePr>
          <p:cNvPr id="20" name="Table 19"/>
          <p:cNvGraphicFramePr>
            <a:graphicFrameLocks noGrp="1"/>
          </p:cNvGraphicFramePr>
          <p:nvPr>
            <p:extLst>
              <p:ext uri="{D42A27DB-BD31-4B8C-83A1-F6EECF244321}">
                <p14:modId xmlns:p14="http://schemas.microsoft.com/office/powerpoint/2010/main" val="1153963425"/>
              </p:ext>
            </p:extLst>
          </p:nvPr>
        </p:nvGraphicFramePr>
        <p:xfrm>
          <a:off x="689856" y="4077072"/>
          <a:ext cx="8718511" cy="666247"/>
        </p:xfrm>
        <a:graphic>
          <a:graphicData uri="http://schemas.openxmlformats.org/drawingml/2006/table">
            <a:tbl>
              <a:tblPr firstRow="1" bandRow="1">
                <a:tableStyleId>{5C22544A-7EE6-4342-B048-85BDC9FD1C3A}</a:tableStyleId>
              </a:tblPr>
              <a:tblGrid>
                <a:gridCol w="2112415">
                  <a:extLst>
                    <a:ext uri="{9D8B030D-6E8A-4147-A177-3AD203B41FA5}">
                      <a16:colId xmlns:a16="http://schemas.microsoft.com/office/drawing/2014/main" val="20000"/>
                    </a:ext>
                  </a:extLst>
                </a:gridCol>
                <a:gridCol w="1651524">
                  <a:extLst>
                    <a:ext uri="{9D8B030D-6E8A-4147-A177-3AD203B41FA5}">
                      <a16:colId xmlns:a16="http://schemas.microsoft.com/office/drawing/2014/main" val="20001"/>
                    </a:ext>
                  </a:extLst>
                </a:gridCol>
                <a:gridCol w="1651524">
                  <a:extLst>
                    <a:ext uri="{9D8B030D-6E8A-4147-A177-3AD203B41FA5}">
                      <a16:colId xmlns:a16="http://schemas.microsoft.com/office/drawing/2014/main" val="20002"/>
                    </a:ext>
                  </a:extLst>
                </a:gridCol>
                <a:gridCol w="1651524">
                  <a:extLst>
                    <a:ext uri="{9D8B030D-6E8A-4147-A177-3AD203B41FA5}">
                      <a16:colId xmlns:a16="http://schemas.microsoft.com/office/drawing/2014/main" val="20003"/>
                    </a:ext>
                  </a:extLst>
                </a:gridCol>
                <a:gridCol w="1651524">
                  <a:extLst>
                    <a:ext uri="{9D8B030D-6E8A-4147-A177-3AD203B41FA5}">
                      <a16:colId xmlns:a16="http://schemas.microsoft.com/office/drawing/2014/main" val="20004"/>
                    </a:ext>
                  </a:extLst>
                </a:gridCol>
              </a:tblGrid>
              <a:tr h="469807">
                <a:tc>
                  <a:txBody>
                    <a:bodyPr/>
                    <a:lstStyle/>
                    <a:p>
                      <a:pPr algn="l">
                        <a:defRPr sz="1100" b="1">
                          <a:solidFill>
                            <a:srgbClr val="1E1E1E"/>
                          </a:solidFill>
                          <a:latin typeface="Arial"/>
                        </a:defRPr>
                      </a:pPr>
                      <a:r>
                        <a:rPr dirty="0"/>
                        <a:t>Szenario</a:t>
                      </a:r>
                    </a:p>
                  </a:txBody>
                  <a:tcPr marL="28800" marR="28800" marT="14400" marB="14400">
                    <a:solidFill>
                      <a:srgbClr val="EEEEE8"/>
                    </a:solidFill>
                  </a:tcPr>
                </a:tc>
                <a:tc>
                  <a:txBody>
                    <a:bodyPr/>
                    <a:lstStyle/>
                    <a:p>
                      <a:pPr algn="ctr">
                        <a:defRPr sz="1100" b="1">
                          <a:solidFill>
                            <a:srgbClr val="1E1E1E"/>
                          </a:solidFill>
                          <a:latin typeface="Arial"/>
                        </a:defRPr>
                      </a:pPr>
                      <a:r>
                        <a:rPr dirty="0"/>
                        <a:t>105 %</a:t>
                      </a:r>
                    </a:p>
                  </a:txBody>
                  <a:tcPr marL="28800" marR="28800" marT="14400" marB="14400">
                    <a:solidFill>
                      <a:srgbClr val="EEEEE8"/>
                    </a:solidFill>
                  </a:tcPr>
                </a:tc>
                <a:tc>
                  <a:txBody>
                    <a:bodyPr/>
                    <a:lstStyle/>
                    <a:p>
                      <a:pPr algn="ctr">
                        <a:defRPr sz="1100" b="1">
                          <a:solidFill>
                            <a:srgbClr val="1E1E1E"/>
                          </a:solidFill>
                          <a:latin typeface="Arial"/>
                        </a:defRPr>
                      </a:pPr>
                      <a:r>
                        <a:rPr dirty="0"/>
                        <a:t>108 %</a:t>
                      </a:r>
                    </a:p>
                  </a:txBody>
                  <a:tcPr marL="28800" marR="28800" marT="14400" marB="14400">
                    <a:solidFill>
                      <a:srgbClr val="EEEEE8"/>
                    </a:solidFill>
                  </a:tcPr>
                </a:tc>
                <a:tc>
                  <a:txBody>
                    <a:bodyPr/>
                    <a:lstStyle/>
                    <a:p>
                      <a:pPr algn="ctr">
                        <a:defRPr sz="1100" b="1">
                          <a:solidFill>
                            <a:srgbClr val="1E1E1E"/>
                          </a:solidFill>
                          <a:latin typeface="Arial"/>
                        </a:defRPr>
                      </a:pPr>
                      <a:r>
                        <a:rPr dirty="0"/>
                        <a:t>110 %</a:t>
                      </a:r>
                    </a:p>
                  </a:txBody>
                  <a:tcPr marL="28800" marR="28800" marT="14400" marB="14400">
                    <a:solidFill>
                      <a:srgbClr val="EEEEE8"/>
                    </a:solidFill>
                  </a:tcPr>
                </a:tc>
                <a:tc>
                  <a:txBody>
                    <a:bodyPr/>
                    <a:lstStyle/>
                    <a:p>
                      <a:pPr algn="ctr">
                        <a:defRPr sz="1100" b="1">
                          <a:solidFill>
                            <a:srgbClr val="1E1E1E"/>
                          </a:solidFill>
                          <a:latin typeface="Arial"/>
                        </a:defRPr>
                      </a:pPr>
                      <a:r>
                        <a:rPr dirty="0"/>
                        <a:t>112 %</a:t>
                      </a:r>
                    </a:p>
                  </a:txBody>
                  <a:tcPr marL="28800" marR="28800" marT="14400" marB="14400">
                    <a:solidFill>
                      <a:srgbClr val="EEEEE8"/>
                    </a:solidFill>
                  </a:tcPr>
                </a:tc>
                <a:extLst>
                  <a:ext uri="{0D108BD9-81ED-4DB2-BD59-A6C34878D82A}">
                    <a16:rowId xmlns:a16="http://schemas.microsoft.com/office/drawing/2014/main" val="10000"/>
                  </a:ext>
                </a:extLst>
              </a:tr>
              <a:tr h="152331">
                <a:tc>
                  <a:txBody>
                    <a:bodyPr/>
                    <a:lstStyle/>
                    <a:p>
                      <a:pPr algn="l">
                        <a:defRPr sz="1100">
                          <a:solidFill>
                            <a:srgbClr val="1E1E1E"/>
                          </a:solidFill>
                          <a:latin typeface="Arial"/>
                        </a:defRPr>
                      </a:pPr>
                      <a:endParaRPr dirty="0"/>
                    </a:p>
                  </a:txBody>
                  <a:tcPr marL="28800" marR="28800" marT="14400" marB="14400">
                    <a:solidFill>
                      <a:srgbClr val="FCFCFA"/>
                    </a:solidFill>
                  </a:tcPr>
                </a:tc>
                <a:tc>
                  <a:txBody>
                    <a:bodyPr/>
                    <a:lstStyle/>
                    <a:p>
                      <a:pPr algn="ctr">
                        <a:defRPr sz="1100">
                          <a:solidFill>
                            <a:srgbClr val="1E1E1E"/>
                          </a:solidFill>
                          <a:latin typeface="Arial"/>
                        </a:defRPr>
                      </a:pPr>
                      <a:endParaRPr dirty="0"/>
                    </a:p>
                  </a:txBody>
                  <a:tcPr marL="28800" marR="28800" marT="14400" marB="14400">
                    <a:solidFill>
                      <a:srgbClr val="FCFCFA"/>
                    </a:solidFill>
                  </a:tcPr>
                </a:tc>
                <a:tc>
                  <a:txBody>
                    <a:bodyPr/>
                    <a:lstStyle/>
                    <a:p>
                      <a:pPr algn="ctr">
                        <a:defRPr sz="1100">
                          <a:solidFill>
                            <a:srgbClr val="1E1E1E"/>
                          </a:solidFill>
                          <a:latin typeface="Arial"/>
                        </a:defRPr>
                      </a:pPr>
                      <a:endParaRPr dirty="0"/>
                    </a:p>
                  </a:txBody>
                  <a:tcPr marL="28800" marR="28800" marT="14400" marB="14400">
                    <a:solidFill>
                      <a:srgbClr val="FCFCFA"/>
                    </a:solidFill>
                  </a:tcPr>
                </a:tc>
                <a:tc>
                  <a:txBody>
                    <a:bodyPr/>
                    <a:lstStyle/>
                    <a:p>
                      <a:pPr algn="ctr">
                        <a:defRPr sz="1100">
                          <a:solidFill>
                            <a:srgbClr val="1E1E1E"/>
                          </a:solidFill>
                          <a:latin typeface="Arial"/>
                        </a:defRPr>
                      </a:pPr>
                      <a:endParaRPr dirty="0"/>
                    </a:p>
                  </a:txBody>
                  <a:tcPr marL="28800" marR="28800" marT="14400" marB="14400">
                    <a:solidFill>
                      <a:srgbClr val="FCFCFA"/>
                    </a:solidFill>
                  </a:tcPr>
                </a:tc>
                <a:tc>
                  <a:txBody>
                    <a:bodyPr/>
                    <a:lstStyle/>
                    <a:p>
                      <a:pPr algn="ctr">
                        <a:defRPr sz="1100">
                          <a:solidFill>
                            <a:srgbClr val="1E1E1E"/>
                          </a:solidFill>
                          <a:latin typeface="Arial"/>
                        </a:defRPr>
                      </a:pPr>
                      <a:endParaRPr dirty="0"/>
                    </a:p>
                  </a:txBody>
                  <a:tcPr marL="28800" marR="28800" marT="14400" marB="14400">
                    <a:solidFill>
                      <a:srgbClr val="FCFCFA"/>
                    </a:solidFill>
                  </a:tcPr>
                </a:tc>
                <a:extLst>
                  <a:ext uri="{0D108BD9-81ED-4DB2-BD59-A6C34878D82A}">
                    <a16:rowId xmlns:a16="http://schemas.microsoft.com/office/drawing/2014/main" val="10001"/>
                  </a:ext>
                </a:extLst>
              </a:tr>
            </a:tbl>
          </a:graphicData>
        </a:graphic>
      </p:graphicFrame>
      <p:sp>
        <p:nvSpPr>
          <p:cNvPr id="3" name="Textfeld 2">
            <a:extLst>
              <a:ext uri="{FF2B5EF4-FFF2-40B4-BE49-F238E27FC236}">
                <a16:creationId xmlns:a16="http://schemas.microsoft.com/office/drawing/2014/main" id="{5380F2FB-1E70-8962-1C83-75BE4FD07B06}"/>
              </a:ext>
            </a:extLst>
          </p:cNvPr>
          <p:cNvSpPr txBox="1"/>
          <p:nvPr/>
        </p:nvSpPr>
        <p:spPr>
          <a:xfrm>
            <a:off x="683459" y="4934226"/>
            <a:ext cx="4614520" cy="1384995"/>
          </a:xfrm>
          <a:prstGeom prst="rect">
            <a:avLst/>
          </a:prstGeom>
          <a:noFill/>
        </p:spPr>
        <p:txBody>
          <a:bodyPr wrap="square" rtlCol="0">
            <a:spAutoFit/>
          </a:bodyPr>
          <a:lstStyle/>
          <a:p>
            <a:r>
              <a:rPr lang="de-CH" dirty="0"/>
              <a:t>Wirkung prüfen bei allen Szenarien auf…</a:t>
            </a:r>
            <a:br>
              <a:rPr lang="de-CH" dirty="0"/>
            </a:br>
            <a:endParaRPr lang="de-CH" sz="1000" dirty="0"/>
          </a:p>
          <a:p>
            <a:pPr marL="285750" indent="-285750">
              <a:buFont typeface="Arial" panose="020B0604020202020204" pitchFamily="34" charset="0"/>
              <a:buChar char="•"/>
            </a:pPr>
            <a:r>
              <a:rPr lang="de-CH" sz="1400" dirty="0"/>
              <a:t>Ergebnis</a:t>
            </a:r>
          </a:p>
          <a:p>
            <a:pPr marL="285750" indent="-285750">
              <a:buFont typeface="Arial" panose="020B0604020202020204" pitchFamily="34" charset="0"/>
              <a:buChar char="•"/>
            </a:pPr>
            <a:r>
              <a:rPr lang="de-CH" sz="1400" dirty="0"/>
              <a:t>Haushaltsgleichgewicht</a:t>
            </a:r>
          </a:p>
          <a:p>
            <a:pPr marL="285750" indent="-285750">
              <a:buFont typeface="Arial" panose="020B0604020202020204" pitchFamily="34" charset="0"/>
              <a:buChar char="•"/>
            </a:pPr>
            <a:r>
              <a:rPr lang="de-CH" sz="1400" dirty="0"/>
              <a:t>Nettoschuld</a:t>
            </a:r>
          </a:p>
          <a:p>
            <a:pPr marL="285750" indent="-285750">
              <a:buFont typeface="Arial" panose="020B0604020202020204" pitchFamily="34" charset="0"/>
              <a:buChar char="•"/>
            </a:pPr>
            <a:r>
              <a:rPr lang="de-CH" sz="1400" dirty="0"/>
              <a:t>Ø Haushaltsbelastung</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1792" y="475488"/>
            <a:ext cx="1352934" cy="477054"/>
          </a:xfrm>
          <a:prstGeom prst="rect">
            <a:avLst/>
          </a:prstGeom>
          <a:noFill/>
        </p:spPr>
        <p:txBody>
          <a:bodyPr wrap="none" lIns="0" rIns="0">
            <a:spAutoFit/>
          </a:bodyPr>
          <a:lstStyle/>
          <a:p>
            <a:pPr>
              <a:defRPr sz="2500" b="1">
                <a:solidFill>
                  <a:srgbClr val="1E1E1E"/>
                </a:solidFill>
                <a:latin typeface="Arial"/>
              </a:defRPr>
            </a:pPr>
            <a:r>
              <a:rPr dirty="0"/>
              <a:t>Fahrplan</a:t>
            </a:r>
          </a:p>
        </p:txBody>
      </p:sp>
      <p:sp>
        <p:nvSpPr>
          <p:cNvPr id="4" name="Rounded Rectangle 3"/>
          <p:cNvSpPr/>
          <p:nvPr/>
        </p:nvSpPr>
        <p:spPr>
          <a:xfrm>
            <a:off x="660600" y="1490040"/>
            <a:ext cx="2520000" cy="1007999"/>
          </a:xfrm>
          <a:prstGeom prst="roundRect">
            <a:avLst/>
          </a:prstGeom>
          <a:solidFill>
            <a:srgbClr val="FAFAF8"/>
          </a:solidFill>
          <a:ln w="10160">
            <a:solidFill>
              <a:srgbClr val="D2D2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5" name="Rectangle 4"/>
          <p:cNvSpPr/>
          <p:nvPr/>
        </p:nvSpPr>
        <p:spPr>
          <a:xfrm>
            <a:off x="660600" y="1490040"/>
            <a:ext cx="43200" cy="1007999"/>
          </a:xfrm>
          <a:prstGeom prst="rect">
            <a:avLst/>
          </a:prstGeom>
          <a:solidFill>
            <a:srgbClr val="DA1C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6" name="TextBox 5"/>
          <p:cNvSpPr txBox="1"/>
          <p:nvPr/>
        </p:nvSpPr>
        <p:spPr>
          <a:xfrm>
            <a:off x="761400" y="1569240"/>
            <a:ext cx="288000" cy="216000"/>
          </a:xfrm>
          <a:prstGeom prst="rect">
            <a:avLst/>
          </a:prstGeom>
          <a:noFill/>
        </p:spPr>
        <p:txBody>
          <a:bodyPr wrap="square" lIns="18000" tIns="7200" rIns="18000" bIns="7200" anchor="t">
            <a:spAutoFit/>
          </a:bodyPr>
          <a:lstStyle/>
          <a:p>
            <a:pPr algn="ctr">
              <a:lnSpc>
                <a:spcPct val="110000"/>
              </a:lnSpc>
              <a:spcAft>
                <a:spcPts val="200"/>
              </a:spcAft>
              <a:defRPr sz="1300" b="1">
                <a:solidFill>
                  <a:srgbClr val="DA1C1C"/>
                </a:solidFill>
                <a:latin typeface="Arial"/>
              </a:defRPr>
            </a:pPr>
            <a:r>
              <a:rPr dirty="0"/>
              <a:t>1</a:t>
            </a:r>
          </a:p>
        </p:txBody>
      </p:sp>
      <p:sp>
        <p:nvSpPr>
          <p:cNvPr id="7" name="TextBox 6"/>
          <p:cNvSpPr txBox="1"/>
          <p:nvPr/>
        </p:nvSpPr>
        <p:spPr>
          <a:xfrm>
            <a:off x="1056599" y="1580040"/>
            <a:ext cx="2034000" cy="198000"/>
          </a:xfrm>
          <a:prstGeom prst="rect">
            <a:avLst/>
          </a:prstGeom>
          <a:noFill/>
        </p:spPr>
        <p:txBody>
          <a:bodyPr wrap="square" lIns="18000" tIns="7200" rIns="18000" bIns="7200" anchor="t">
            <a:spAutoFit/>
          </a:bodyPr>
          <a:lstStyle/>
          <a:p>
            <a:pPr algn="l">
              <a:lnSpc>
                <a:spcPct val="110000"/>
              </a:lnSpc>
              <a:spcAft>
                <a:spcPts val="200"/>
              </a:spcAft>
              <a:defRPr sz="1350" b="1">
                <a:solidFill>
                  <a:srgbClr val="1E1E1E"/>
                </a:solidFill>
                <a:latin typeface="Arial"/>
              </a:defRPr>
            </a:pPr>
            <a:r>
              <a:rPr dirty="0"/>
              <a:t>Lagebeurteilung</a:t>
            </a:r>
          </a:p>
        </p:txBody>
      </p:sp>
      <p:sp>
        <p:nvSpPr>
          <p:cNvPr id="8" name="TextBox 7"/>
          <p:cNvSpPr txBox="1"/>
          <p:nvPr/>
        </p:nvSpPr>
        <p:spPr>
          <a:xfrm>
            <a:off x="1056599" y="1814040"/>
            <a:ext cx="1998000" cy="629999"/>
          </a:xfrm>
          <a:prstGeom prst="rect">
            <a:avLst/>
          </a:prstGeom>
          <a:noFill/>
        </p:spPr>
        <p:txBody>
          <a:bodyPr wrap="square" lIns="18000" tIns="7200" rIns="18000" bIns="7200" anchor="t">
            <a:spAutoFit/>
          </a:bodyPr>
          <a:lstStyle/>
          <a:p>
            <a:pPr algn="l">
              <a:lnSpc>
                <a:spcPct val="110000"/>
              </a:lnSpc>
              <a:spcAft>
                <a:spcPts val="200"/>
              </a:spcAft>
              <a:defRPr sz="1080" b="0">
                <a:solidFill>
                  <a:srgbClr val="5F5F5F"/>
                </a:solidFill>
                <a:latin typeface="Arial"/>
              </a:defRPr>
            </a:pPr>
            <a:r>
              <a:rPr dirty="0"/>
              <a:t>Gemeinderat legt finanzpolitische Einordnung fest</a:t>
            </a:r>
          </a:p>
        </p:txBody>
      </p:sp>
      <p:sp>
        <p:nvSpPr>
          <p:cNvPr id="9" name="Rounded Rectangle 8"/>
          <p:cNvSpPr/>
          <p:nvPr/>
        </p:nvSpPr>
        <p:spPr>
          <a:xfrm>
            <a:off x="3432600" y="1490040"/>
            <a:ext cx="2520000" cy="1007999"/>
          </a:xfrm>
          <a:prstGeom prst="roundRect">
            <a:avLst/>
          </a:prstGeom>
          <a:solidFill>
            <a:srgbClr val="FAFAF8"/>
          </a:solidFill>
          <a:ln w="10160">
            <a:solidFill>
              <a:srgbClr val="D2D2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0" name="Rectangle 9"/>
          <p:cNvSpPr/>
          <p:nvPr/>
        </p:nvSpPr>
        <p:spPr>
          <a:xfrm>
            <a:off x="3432600" y="1490040"/>
            <a:ext cx="43200" cy="1007999"/>
          </a:xfrm>
          <a:prstGeom prst="rect">
            <a:avLst/>
          </a:prstGeom>
          <a:solidFill>
            <a:srgbClr val="DA1C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TextBox 10"/>
          <p:cNvSpPr txBox="1"/>
          <p:nvPr/>
        </p:nvSpPr>
        <p:spPr>
          <a:xfrm>
            <a:off x="3533400" y="1569240"/>
            <a:ext cx="288000" cy="216000"/>
          </a:xfrm>
          <a:prstGeom prst="rect">
            <a:avLst/>
          </a:prstGeom>
          <a:noFill/>
        </p:spPr>
        <p:txBody>
          <a:bodyPr wrap="square" lIns="18000" tIns="7200" rIns="18000" bIns="7200" anchor="t">
            <a:spAutoFit/>
          </a:bodyPr>
          <a:lstStyle/>
          <a:p>
            <a:pPr algn="ctr">
              <a:lnSpc>
                <a:spcPct val="110000"/>
              </a:lnSpc>
              <a:spcAft>
                <a:spcPts val="200"/>
              </a:spcAft>
              <a:defRPr sz="1300" b="1">
                <a:solidFill>
                  <a:srgbClr val="DA1C1C"/>
                </a:solidFill>
                <a:latin typeface="Arial"/>
              </a:defRPr>
            </a:pPr>
            <a:r>
              <a:rPr dirty="0"/>
              <a:t>2</a:t>
            </a:r>
          </a:p>
        </p:txBody>
      </p:sp>
      <p:sp>
        <p:nvSpPr>
          <p:cNvPr id="12" name="TextBox 11"/>
          <p:cNvSpPr txBox="1"/>
          <p:nvPr/>
        </p:nvSpPr>
        <p:spPr>
          <a:xfrm>
            <a:off x="3828600" y="1580040"/>
            <a:ext cx="2034000" cy="198000"/>
          </a:xfrm>
          <a:prstGeom prst="rect">
            <a:avLst/>
          </a:prstGeom>
          <a:noFill/>
        </p:spPr>
        <p:txBody>
          <a:bodyPr wrap="square" lIns="18000" tIns="7200" rIns="18000" bIns="7200" anchor="t">
            <a:spAutoFit/>
          </a:bodyPr>
          <a:lstStyle/>
          <a:p>
            <a:pPr algn="l">
              <a:lnSpc>
                <a:spcPct val="110000"/>
              </a:lnSpc>
              <a:spcAft>
                <a:spcPts val="200"/>
              </a:spcAft>
              <a:defRPr sz="1350" b="1">
                <a:solidFill>
                  <a:srgbClr val="1E1E1E"/>
                </a:solidFill>
                <a:latin typeface="Arial"/>
              </a:defRPr>
            </a:pPr>
            <a:r>
              <a:rPr dirty="0"/>
              <a:t>Zielwerte</a:t>
            </a:r>
          </a:p>
        </p:txBody>
      </p:sp>
      <p:sp>
        <p:nvSpPr>
          <p:cNvPr id="13" name="TextBox 12"/>
          <p:cNvSpPr txBox="1"/>
          <p:nvPr/>
        </p:nvSpPr>
        <p:spPr>
          <a:xfrm>
            <a:off x="3828600" y="1814040"/>
            <a:ext cx="1998000" cy="629999"/>
          </a:xfrm>
          <a:prstGeom prst="rect">
            <a:avLst/>
          </a:prstGeom>
          <a:noFill/>
        </p:spPr>
        <p:txBody>
          <a:bodyPr wrap="square" lIns="18000" tIns="7200" rIns="18000" bIns="7200" anchor="t">
            <a:spAutoFit/>
          </a:bodyPr>
          <a:lstStyle/>
          <a:p>
            <a:pPr algn="l">
              <a:lnSpc>
                <a:spcPct val="110000"/>
              </a:lnSpc>
              <a:spcAft>
                <a:spcPts val="200"/>
              </a:spcAft>
              <a:defRPr sz="1080" b="0">
                <a:solidFill>
                  <a:srgbClr val="5F5F5F"/>
                </a:solidFill>
                <a:latin typeface="Arial"/>
              </a:defRPr>
            </a:pPr>
            <a:r>
              <a:rPr dirty="0"/>
              <a:t>Grenzwerte und Leitplanken definieren</a:t>
            </a:r>
          </a:p>
        </p:txBody>
      </p:sp>
      <p:sp>
        <p:nvSpPr>
          <p:cNvPr id="14" name="Rounded Rectangle 13"/>
          <p:cNvSpPr/>
          <p:nvPr/>
        </p:nvSpPr>
        <p:spPr>
          <a:xfrm>
            <a:off x="6204600" y="1490040"/>
            <a:ext cx="2520000" cy="1007999"/>
          </a:xfrm>
          <a:prstGeom prst="roundRect">
            <a:avLst/>
          </a:prstGeom>
          <a:solidFill>
            <a:srgbClr val="FAFAF8"/>
          </a:solidFill>
          <a:ln w="10160">
            <a:solidFill>
              <a:srgbClr val="D2D2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5" name="Rectangle 14"/>
          <p:cNvSpPr/>
          <p:nvPr/>
        </p:nvSpPr>
        <p:spPr>
          <a:xfrm>
            <a:off x="6204600" y="1490040"/>
            <a:ext cx="43200" cy="1007999"/>
          </a:xfrm>
          <a:prstGeom prst="rect">
            <a:avLst/>
          </a:prstGeom>
          <a:solidFill>
            <a:srgbClr val="DA1C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6" name="TextBox 15"/>
          <p:cNvSpPr txBox="1"/>
          <p:nvPr/>
        </p:nvSpPr>
        <p:spPr>
          <a:xfrm>
            <a:off x="6305400" y="1569240"/>
            <a:ext cx="288000" cy="216000"/>
          </a:xfrm>
          <a:prstGeom prst="rect">
            <a:avLst/>
          </a:prstGeom>
          <a:noFill/>
        </p:spPr>
        <p:txBody>
          <a:bodyPr wrap="square" lIns="18000" tIns="7200" rIns="18000" bIns="7200" anchor="t">
            <a:spAutoFit/>
          </a:bodyPr>
          <a:lstStyle/>
          <a:p>
            <a:pPr algn="ctr">
              <a:lnSpc>
                <a:spcPct val="110000"/>
              </a:lnSpc>
              <a:spcAft>
                <a:spcPts val="200"/>
              </a:spcAft>
              <a:defRPr sz="1300" b="1">
                <a:solidFill>
                  <a:srgbClr val="DA1C1C"/>
                </a:solidFill>
                <a:latin typeface="Arial"/>
              </a:defRPr>
            </a:pPr>
            <a:r>
              <a:rPr dirty="0"/>
              <a:t>3</a:t>
            </a:r>
          </a:p>
        </p:txBody>
      </p:sp>
      <p:sp>
        <p:nvSpPr>
          <p:cNvPr id="17" name="TextBox 16"/>
          <p:cNvSpPr txBox="1"/>
          <p:nvPr/>
        </p:nvSpPr>
        <p:spPr>
          <a:xfrm>
            <a:off x="6600600" y="1580040"/>
            <a:ext cx="2033999" cy="198000"/>
          </a:xfrm>
          <a:prstGeom prst="rect">
            <a:avLst/>
          </a:prstGeom>
          <a:noFill/>
        </p:spPr>
        <p:txBody>
          <a:bodyPr wrap="square" lIns="18000" tIns="7200" rIns="18000" bIns="7200" anchor="t">
            <a:spAutoFit/>
          </a:bodyPr>
          <a:lstStyle/>
          <a:p>
            <a:pPr algn="l">
              <a:lnSpc>
                <a:spcPct val="110000"/>
              </a:lnSpc>
              <a:spcAft>
                <a:spcPts val="200"/>
              </a:spcAft>
              <a:defRPr sz="1350" b="1">
                <a:solidFill>
                  <a:srgbClr val="1E1E1E"/>
                </a:solidFill>
                <a:latin typeface="Arial"/>
              </a:defRPr>
            </a:pPr>
            <a:r>
              <a:rPr dirty="0"/>
              <a:t>Investitionen</a:t>
            </a:r>
          </a:p>
        </p:txBody>
      </p:sp>
      <p:sp>
        <p:nvSpPr>
          <p:cNvPr id="18" name="TextBox 17"/>
          <p:cNvSpPr txBox="1"/>
          <p:nvPr/>
        </p:nvSpPr>
        <p:spPr>
          <a:xfrm>
            <a:off x="6600600" y="1814040"/>
            <a:ext cx="1997999" cy="629999"/>
          </a:xfrm>
          <a:prstGeom prst="rect">
            <a:avLst/>
          </a:prstGeom>
          <a:noFill/>
        </p:spPr>
        <p:txBody>
          <a:bodyPr wrap="square" lIns="18000" tIns="7200" rIns="18000" bIns="7200" anchor="t">
            <a:spAutoFit/>
          </a:bodyPr>
          <a:lstStyle/>
          <a:p>
            <a:pPr algn="l">
              <a:lnSpc>
                <a:spcPct val="110000"/>
              </a:lnSpc>
              <a:spcAft>
                <a:spcPts val="200"/>
              </a:spcAft>
              <a:defRPr sz="1080" b="0">
                <a:solidFill>
                  <a:srgbClr val="5F5F5F"/>
                </a:solidFill>
                <a:latin typeface="Arial"/>
              </a:defRPr>
            </a:pPr>
            <a:r>
              <a:rPr dirty="0"/>
              <a:t>Priorisierung, Varianten und Etappierung erarbeiten</a:t>
            </a:r>
          </a:p>
        </p:txBody>
      </p:sp>
      <p:sp>
        <p:nvSpPr>
          <p:cNvPr id="19" name="Rounded Rectangle 18"/>
          <p:cNvSpPr/>
          <p:nvPr/>
        </p:nvSpPr>
        <p:spPr>
          <a:xfrm>
            <a:off x="660600" y="2786040"/>
            <a:ext cx="2520000" cy="1007999"/>
          </a:xfrm>
          <a:prstGeom prst="roundRect">
            <a:avLst/>
          </a:prstGeom>
          <a:solidFill>
            <a:srgbClr val="FAFAF8"/>
          </a:solidFill>
          <a:ln w="10160">
            <a:solidFill>
              <a:srgbClr val="D2D2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0" name="Rectangle 19"/>
          <p:cNvSpPr/>
          <p:nvPr/>
        </p:nvSpPr>
        <p:spPr>
          <a:xfrm>
            <a:off x="660600" y="2786040"/>
            <a:ext cx="43200" cy="1007999"/>
          </a:xfrm>
          <a:prstGeom prst="rect">
            <a:avLst/>
          </a:prstGeom>
          <a:solidFill>
            <a:srgbClr val="DA1C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1" name="TextBox 20"/>
          <p:cNvSpPr txBox="1"/>
          <p:nvPr/>
        </p:nvSpPr>
        <p:spPr>
          <a:xfrm>
            <a:off x="761400" y="2865240"/>
            <a:ext cx="288000" cy="216000"/>
          </a:xfrm>
          <a:prstGeom prst="rect">
            <a:avLst/>
          </a:prstGeom>
          <a:noFill/>
        </p:spPr>
        <p:txBody>
          <a:bodyPr wrap="square" lIns="18000" tIns="7200" rIns="18000" bIns="7200" anchor="t">
            <a:spAutoFit/>
          </a:bodyPr>
          <a:lstStyle/>
          <a:p>
            <a:pPr algn="ctr">
              <a:lnSpc>
                <a:spcPct val="110000"/>
              </a:lnSpc>
              <a:spcAft>
                <a:spcPts val="200"/>
              </a:spcAft>
              <a:defRPr sz="1300" b="1">
                <a:solidFill>
                  <a:srgbClr val="DA1C1C"/>
                </a:solidFill>
                <a:latin typeface="Arial"/>
              </a:defRPr>
            </a:pPr>
            <a:r>
              <a:rPr dirty="0"/>
              <a:t>4</a:t>
            </a:r>
          </a:p>
        </p:txBody>
      </p:sp>
      <p:sp>
        <p:nvSpPr>
          <p:cNvPr id="22" name="TextBox 21"/>
          <p:cNvSpPr txBox="1"/>
          <p:nvPr/>
        </p:nvSpPr>
        <p:spPr>
          <a:xfrm>
            <a:off x="1056599" y="2876040"/>
            <a:ext cx="2034000" cy="198000"/>
          </a:xfrm>
          <a:prstGeom prst="rect">
            <a:avLst/>
          </a:prstGeom>
          <a:noFill/>
        </p:spPr>
        <p:txBody>
          <a:bodyPr wrap="square" lIns="18000" tIns="7200" rIns="18000" bIns="7200" anchor="t">
            <a:spAutoFit/>
          </a:bodyPr>
          <a:lstStyle/>
          <a:p>
            <a:pPr algn="l">
              <a:lnSpc>
                <a:spcPct val="110000"/>
              </a:lnSpc>
              <a:spcAft>
                <a:spcPts val="200"/>
              </a:spcAft>
              <a:defRPr sz="1350" b="1">
                <a:solidFill>
                  <a:srgbClr val="1E1E1E"/>
                </a:solidFill>
                <a:latin typeface="Arial"/>
              </a:defRPr>
            </a:pPr>
            <a:r>
              <a:rPr dirty="0"/>
              <a:t>Folgekosten</a:t>
            </a:r>
          </a:p>
        </p:txBody>
      </p:sp>
      <p:sp>
        <p:nvSpPr>
          <p:cNvPr id="23" name="TextBox 22"/>
          <p:cNvSpPr txBox="1"/>
          <p:nvPr/>
        </p:nvSpPr>
        <p:spPr>
          <a:xfrm>
            <a:off x="1056599" y="3110040"/>
            <a:ext cx="1998000" cy="629999"/>
          </a:xfrm>
          <a:prstGeom prst="rect">
            <a:avLst/>
          </a:prstGeom>
          <a:noFill/>
        </p:spPr>
        <p:txBody>
          <a:bodyPr wrap="square" lIns="18000" tIns="7200" rIns="18000" bIns="7200" anchor="t">
            <a:spAutoFit/>
          </a:bodyPr>
          <a:lstStyle/>
          <a:p>
            <a:pPr algn="l">
              <a:lnSpc>
                <a:spcPct val="110000"/>
              </a:lnSpc>
              <a:spcAft>
                <a:spcPts val="200"/>
              </a:spcAft>
              <a:defRPr sz="1080" b="0">
                <a:solidFill>
                  <a:srgbClr val="5F5F5F"/>
                </a:solidFill>
                <a:latin typeface="Arial"/>
              </a:defRPr>
            </a:pPr>
            <a:r>
              <a:rPr dirty="0"/>
              <a:t>Betriebs-, Unterhalts-, Zins- und Abschreibungseffekte ausweisen</a:t>
            </a:r>
          </a:p>
        </p:txBody>
      </p:sp>
      <p:sp>
        <p:nvSpPr>
          <p:cNvPr id="24" name="Rounded Rectangle 23"/>
          <p:cNvSpPr/>
          <p:nvPr/>
        </p:nvSpPr>
        <p:spPr>
          <a:xfrm>
            <a:off x="3432600" y="2786040"/>
            <a:ext cx="2520000" cy="1007999"/>
          </a:xfrm>
          <a:prstGeom prst="roundRect">
            <a:avLst/>
          </a:prstGeom>
          <a:solidFill>
            <a:srgbClr val="FAFAF8"/>
          </a:solidFill>
          <a:ln w="10160">
            <a:solidFill>
              <a:srgbClr val="D2D2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5" name="Rectangle 24"/>
          <p:cNvSpPr/>
          <p:nvPr/>
        </p:nvSpPr>
        <p:spPr>
          <a:xfrm>
            <a:off x="3432600" y="2786040"/>
            <a:ext cx="43200" cy="1007999"/>
          </a:xfrm>
          <a:prstGeom prst="rect">
            <a:avLst/>
          </a:prstGeom>
          <a:solidFill>
            <a:srgbClr val="DA1C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6" name="TextBox 25"/>
          <p:cNvSpPr txBox="1"/>
          <p:nvPr/>
        </p:nvSpPr>
        <p:spPr>
          <a:xfrm>
            <a:off x="3533400" y="2865240"/>
            <a:ext cx="288000" cy="216000"/>
          </a:xfrm>
          <a:prstGeom prst="rect">
            <a:avLst/>
          </a:prstGeom>
          <a:noFill/>
        </p:spPr>
        <p:txBody>
          <a:bodyPr wrap="square" lIns="18000" tIns="7200" rIns="18000" bIns="7200" anchor="t">
            <a:spAutoFit/>
          </a:bodyPr>
          <a:lstStyle/>
          <a:p>
            <a:pPr algn="ctr">
              <a:lnSpc>
                <a:spcPct val="110000"/>
              </a:lnSpc>
              <a:spcAft>
                <a:spcPts val="200"/>
              </a:spcAft>
              <a:defRPr sz="1300" b="1">
                <a:solidFill>
                  <a:srgbClr val="DA1C1C"/>
                </a:solidFill>
                <a:latin typeface="Arial"/>
              </a:defRPr>
            </a:pPr>
            <a:r>
              <a:rPr dirty="0"/>
              <a:t>5</a:t>
            </a:r>
          </a:p>
        </p:txBody>
      </p:sp>
      <p:sp>
        <p:nvSpPr>
          <p:cNvPr id="27" name="TextBox 26"/>
          <p:cNvSpPr txBox="1"/>
          <p:nvPr/>
        </p:nvSpPr>
        <p:spPr>
          <a:xfrm>
            <a:off x="3828600" y="2876040"/>
            <a:ext cx="2034000" cy="198000"/>
          </a:xfrm>
          <a:prstGeom prst="rect">
            <a:avLst/>
          </a:prstGeom>
          <a:noFill/>
        </p:spPr>
        <p:txBody>
          <a:bodyPr wrap="square" lIns="18000" tIns="7200" rIns="18000" bIns="7200" anchor="t">
            <a:spAutoFit/>
          </a:bodyPr>
          <a:lstStyle/>
          <a:p>
            <a:pPr algn="l">
              <a:lnSpc>
                <a:spcPct val="110000"/>
              </a:lnSpc>
              <a:spcAft>
                <a:spcPts val="200"/>
              </a:spcAft>
              <a:defRPr sz="1350" b="1">
                <a:solidFill>
                  <a:srgbClr val="1E1E1E"/>
                </a:solidFill>
                <a:latin typeface="Arial"/>
              </a:defRPr>
            </a:pPr>
            <a:r>
              <a:rPr dirty="0"/>
              <a:t>Szenarien</a:t>
            </a:r>
          </a:p>
        </p:txBody>
      </p:sp>
      <p:sp>
        <p:nvSpPr>
          <p:cNvPr id="28" name="TextBox 27"/>
          <p:cNvSpPr txBox="1"/>
          <p:nvPr/>
        </p:nvSpPr>
        <p:spPr>
          <a:xfrm>
            <a:off x="3828600" y="3110040"/>
            <a:ext cx="1998000" cy="629999"/>
          </a:xfrm>
          <a:prstGeom prst="rect">
            <a:avLst/>
          </a:prstGeom>
          <a:noFill/>
        </p:spPr>
        <p:txBody>
          <a:bodyPr wrap="square" lIns="18000" tIns="7200" rIns="18000" bIns="7200" anchor="t">
            <a:spAutoFit/>
          </a:bodyPr>
          <a:lstStyle/>
          <a:p>
            <a:pPr algn="l">
              <a:lnSpc>
                <a:spcPct val="110000"/>
              </a:lnSpc>
              <a:spcAft>
                <a:spcPts val="200"/>
              </a:spcAft>
              <a:defRPr sz="1080" b="0">
                <a:solidFill>
                  <a:srgbClr val="5F5F5F"/>
                </a:solidFill>
                <a:latin typeface="Arial"/>
              </a:defRPr>
            </a:pPr>
            <a:r>
              <a:rPr dirty="0"/>
              <a:t>Status quo, Entlastung und Stabilisierung vergleichen</a:t>
            </a:r>
          </a:p>
        </p:txBody>
      </p:sp>
      <p:sp>
        <p:nvSpPr>
          <p:cNvPr id="29" name="Rounded Rectangle 28"/>
          <p:cNvSpPr/>
          <p:nvPr/>
        </p:nvSpPr>
        <p:spPr>
          <a:xfrm>
            <a:off x="6204600" y="2786040"/>
            <a:ext cx="2520000" cy="1007999"/>
          </a:xfrm>
          <a:prstGeom prst="roundRect">
            <a:avLst/>
          </a:prstGeom>
          <a:solidFill>
            <a:srgbClr val="FAFAF8"/>
          </a:solidFill>
          <a:ln w="10160">
            <a:solidFill>
              <a:srgbClr val="D2D2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30" name="Rectangle 29"/>
          <p:cNvSpPr/>
          <p:nvPr/>
        </p:nvSpPr>
        <p:spPr>
          <a:xfrm>
            <a:off x="6204600" y="2786040"/>
            <a:ext cx="43200" cy="1007999"/>
          </a:xfrm>
          <a:prstGeom prst="rect">
            <a:avLst/>
          </a:prstGeom>
          <a:solidFill>
            <a:srgbClr val="DA1C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31" name="TextBox 30"/>
          <p:cNvSpPr txBox="1"/>
          <p:nvPr/>
        </p:nvSpPr>
        <p:spPr>
          <a:xfrm>
            <a:off x="6305400" y="2865240"/>
            <a:ext cx="288000" cy="216000"/>
          </a:xfrm>
          <a:prstGeom prst="rect">
            <a:avLst/>
          </a:prstGeom>
          <a:noFill/>
        </p:spPr>
        <p:txBody>
          <a:bodyPr wrap="square" lIns="18000" tIns="7200" rIns="18000" bIns="7200" anchor="t">
            <a:spAutoFit/>
          </a:bodyPr>
          <a:lstStyle/>
          <a:p>
            <a:pPr algn="ctr">
              <a:lnSpc>
                <a:spcPct val="110000"/>
              </a:lnSpc>
              <a:spcAft>
                <a:spcPts val="200"/>
              </a:spcAft>
              <a:defRPr sz="1300" b="1">
                <a:solidFill>
                  <a:srgbClr val="DA1C1C"/>
                </a:solidFill>
                <a:latin typeface="Arial"/>
              </a:defRPr>
            </a:pPr>
            <a:r>
              <a:rPr dirty="0"/>
              <a:t>6</a:t>
            </a:r>
          </a:p>
        </p:txBody>
      </p:sp>
      <p:sp>
        <p:nvSpPr>
          <p:cNvPr id="32" name="TextBox 31"/>
          <p:cNvSpPr txBox="1"/>
          <p:nvPr/>
        </p:nvSpPr>
        <p:spPr>
          <a:xfrm>
            <a:off x="6600600" y="2876040"/>
            <a:ext cx="2033999" cy="198000"/>
          </a:xfrm>
          <a:prstGeom prst="rect">
            <a:avLst/>
          </a:prstGeom>
          <a:noFill/>
        </p:spPr>
        <p:txBody>
          <a:bodyPr wrap="square" lIns="18000" tIns="7200" rIns="18000" bIns="7200" anchor="t">
            <a:spAutoFit/>
          </a:bodyPr>
          <a:lstStyle/>
          <a:p>
            <a:pPr algn="l">
              <a:lnSpc>
                <a:spcPct val="110000"/>
              </a:lnSpc>
              <a:spcAft>
                <a:spcPts val="200"/>
              </a:spcAft>
              <a:defRPr sz="1350" b="1">
                <a:solidFill>
                  <a:srgbClr val="1E1E1E"/>
                </a:solidFill>
                <a:latin typeface="Arial"/>
              </a:defRPr>
            </a:pPr>
            <a:r>
              <a:rPr dirty="0"/>
              <a:t>Beratung</a:t>
            </a:r>
          </a:p>
        </p:txBody>
      </p:sp>
      <p:sp>
        <p:nvSpPr>
          <p:cNvPr id="33" name="TextBox 32"/>
          <p:cNvSpPr txBox="1"/>
          <p:nvPr/>
        </p:nvSpPr>
        <p:spPr>
          <a:xfrm>
            <a:off x="6600600" y="3110040"/>
            <a:ext cx="1997999" cy="629999"/>
          </a:xfrm>
          <a:prstGeom prst="rect">
            <a:avLst/>
          </a:prstGeom>
          <a:noFill/>
        </p:spPr>
        <p:txBody>
          <a:bodyPr wrap="square" lIns="18000" tIns="7200" rIns="18000" bIns="7200" anchor="t">
            <a:spAutoFit/>
          </a:bodyPr>
          <a:lstStyle/>
          <a:p>
            <a:pPr algn="l">
              <a:lnSpc>
                <a:spcPct val="110000"/>
              </a:lnSpc>
              <a:spcAft>
                <a:spcPts val="200"/>
              </a:spcAft>
              <a:defRPr sz="1080" b="0">
                <a:solidFill>
                  <a:srgbClr val="5F5F5F"/>
                </a:solidFill>
                <a:latin typeface="Arial"/>
              </a:defRPr>
            </a:pPr>
            <a:r>
              <a:rPr dirty="0"/>
              <a:t>politische Beratung mit nachvollziehbarer Entscheidungsgrundlage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1792" y="475488"/>
            <a:ext cx="8352000" cy="396000"/>
          </a:xfrm>
          <a:prstGeom prst="rect">
            <a:avLst/>
          </a:prstGeom>
          <a:noFill/>
        </p:spPr>
        <p:txBody>
          <a:bodyPr wrap="none" lIns="0" rIns="0">
            <a:spAutoFit/>
          </a:bodyPr>
          <a:lstStyle/>
          <a:p>
            <a:pPr>
              <a:defRPr sz="2500" b="1">
                <a:solidFill>
                  <a:srgbClr val="1E1E1E"/>
                </a:solidFill>
                <a:latin typeface="Arial"/>
              </a:defRPr>
            </a:pPr>
            <a:r>
              <a:rPr dirty="0"/>
              <a:t>Zusammenfassung für die Bevölkerung</a:t>
            </a:r>
          </a:p>
        </p:txBody>
      </p:sp>
      <p:sp>
        <p:nvSpPr>
          <p:cNvPr id="4" name="TextBox 3"/>
          <p:cNvSpPr txBox="1"/>
          <p:nvPr/>
        </p:nvSpPr>
        <p:spPr>
          <a:xfrm>
            <a:off x="696600" y="1526038"/>
            <a:ext cx="9863896" cy="3613105"/>
          </a:xfrm>
          <a:prstGeom prst="rect">
            <a:avLst/>
          </a:prstGeom>
          <a:noFill/>
        </p:spPr>
        <p:txBody>
          <a:bodyPr wrap="square" lIns="36000">
            <a:spAutoFit/>
          </a:bodyPr>
          <a:lstStyle/>
          <a:p>
            <a:pPr marL="285750" indent="-285750">
              <a:lnSpc>
                <a:spcPct val="108000"/>
              </a:lnSpc>
              <a:spcAft>
                <a:spcPts val="600"/>
              </a:spcAft>
              <a:buFont typeface="Arial" panose="020B0604020202020204" pitchFamily="34" charset="0"/>
              <a:buChar char="•"/>
              <a:defRPr sz="1600" b="0">
                <a:solidFill>
                  <a:srgbClr val="1E1E1E"/>
                </a:solidFill>
                <a:latin typeface="Arial"/>
              </a:defRPr>
            </a:pPr>
            <a:r>
              <a:rPr dirty="0"/>
              <a:t>Die Gemeinde Untersiggenthal ist finanziell weiterhin handlungsfähig.</a:t>
            </a:r>
            <a:endParaRPr lang="de-CH" dirty="0"/>
          </a:p>
          <a:p>
            <a:pPr marL="285750" indent="-285750">
              <a:lnSpc>
                <a:spcPct val="108000"/>
              </a:lnSpc>
              <a:spcAft>
                <a:spcPts val="600"/>
              </a:spcAft>
              <a:buFont typeface="Arial" panose="020B0604020202020204" pitchFamily="34" charset="0"/>
              <a:buChar char="•"/>
              <a:defRPr sz="1600" b="0">
                <a:solidFill>
                  <a:srgbClr val="1E1E1E"/>
                </a:solidFill>
                <a:latin typeface="Arial"/>
              </a:defRPr>
            </a:pPr>
            <a:endParaRPr dirty="0"/>
          </a:p>
          <a:p>
            <a:pPr marL="285750" indent="-285750">
              <a:lnSpc>
                <a:spcPct val="108000"/>
              </a:lnSpc>
              <a:spcAft>
                <a:spcPts val="600"/>
              </a:spcAft>
              <a:buFont typeface="Arial" panose="020B0604020202020204" pitchFamily="34" charset="0"/>
              <a:buChar char="•"/>
              <a:defRPr sz="1600" b="0">
                <a:solidFill>
                  <a:srgbClr val="1E1E1E"/>
                </a:solidFill>
                <a:latin typeface="Arial"/>
              </a:defRPr>
            </a:pPr>
            <a:r>
              <a:rPr dirty="0"/>
              <a:t>Gleichzeitig stehen ausserordentlich hohe Investitionen an - insbesondere in Bildung, Betreuung, Verwaltungsliegenschaften und Infrastruktur.</a:t>
            </a:r>
            <a:endParaRPr lang="de-CH" dirty="0"/>
          </a:p>
          <a:p>
            <a:pPr marL="285750" indent="-285750">
              <a:lnSpc>
                <a:spcPct val="108000"/>
              </a:lnSpc>
              <a:spcAft>
                <a:spcPts val="600"/>
              </a:spcAft>
              <a:buFont typeface="Arial" panose="020B0604020202020204" pitchFamily="34" charset="0"/>
              <a:buChar char="•"/>
              <a:defRPr sz="1600" b="0">
                <a:solidFill>
                  <a:srgbClr val="1E1E1E"/>
                </a:solidFill>
                <a:latin typeface="Arial"/>
              </a:defRPr>
            </a:pPr>
            <a:endParaRPr dirty="0"/>
          </a:p>
          <a:p>
            <a:pPr marL="285750" indent="-285750">
              <a:lnSpc>
                <a:spcPct val="108000"/>
              </a:lnSpc>
              <a:spcAft>
                <a:spcPts val="600"/>
              </a:spcAft>
              <a:buFont typeface="Arial" panose="020B0604020202020204" pitchFamily="34" charset="0"/>
              <a:buChar char="•"/>
              <a:defRPr sz="1600" b="0">
                <a:solidFill>
                  <a:srgbClr val="1E1E1E"/>
                </a:solidFill>
                <a:latin typeface="Arial"/>
              </a:defRPr>
            </a:pPr>
            <a:r>
              <a:rPr dirty="0"/>
              <a:t>Der Finanzplan zeigt operative Defizite in mehreren Jahren, wenn nicht gegengesteuert wird.</a:t>
            </a:r>
            <a:endParaRPr lang="de-CH" dirty="0"/>
          </a:p>
          <a:p>
            <a:pPr marL="285750" indent="-285750">
              <a:lnSpc>
                <a:spcPct val="108000"/>
              </a:lnSpc>
              <a:spcAft>
                <a:spcPts val="600"/>
              </a:spcAft>
              <a:buFont typeface="Arial" panose="020B0604020202020204" pitchFamily="34" charset="0"/>
              <a:buChar char="•"/>
              <a:defRPr sz="1600" b="0">
                <a:solidFill>
                  <a:srgbClr val="1E1E1E"/>
                </a:solidFill>
                <a:latin typeface="Arial"/>
              </a:defRPr>
            </a:pPr>
            <a:endParaRPr dirty="0"/>
          </a:p>
          <a:p>
            <a:pPr marL="285750" indent="-285750">
              <a:lnSpc>
                <a:spcPct val="108000"/>
              </a:lnSpc>
              <a:spcAft>
                <a:spcPts val="600"/>
              </a:spcAft>
              <a:buFont typeface="Arial" panose="020B0604020202020204" pitchFamily="34" charset="0"/>
              <a:buChar char="•"/>
              <a:defRPr sz="1600" b="0">
                <a:solidFill>
                  <a:srgbClr val="1E1E1E"/>
                </a:solidFill>
                <a:latin typeface="Arial"/>
              </a:defRPr>
            </a:pPr>
            <a:r>
              <a:rPr dirty="0"/>
              <a:t>Der Gemeinderat will die Ausgangslage offenlegen und danach Varianten sauber prüfen.</a:t>
            </a:r>
            <a:endParaRPr lang="de-CH" dirty="0"/>
          </a:p>
          <a:p>
            <a:pPr marL="285750" indent="-285750">
              <a:lnSpc>
                <a:spcPct val="108000"/>
              </a:lnSpc>
              <a:spcAft>
                <a:spcPts val="600"/>
              </a:spcAft>
              <a:buFont typeface="Arial" panose="020B0604020202020204" pitchFamily="34" charset="0"/>
              <a:buChar char="•"/>
              <a:defRPr sz="1600" b="0">
                <a:solidFill>
                  <a:srgbClr val="1E1E1E"/>
                </a:solidFill>
                <a:latin typeface="Arial"/>
              </a:defRPr>
            </a:pPr>
            <a:endParaRPr dirty="0"/>
          </a:p>
          <a:p>
            <a:pPr marL="285750" indent="-285750">
              <a:lnSpc>
                <a:spcPct val="108000"/>
              </a:lnSpc>
              <a:spcAft>
                <a:spcPts val="600"/>
              </a:spcAft>
              <a:buFont typeface="Arial" panose="020B0604020202020204" pitchFamily="34" charset="0"/>
              <a:buChar char="•"/>
              <a:defRPr sz="1600" b="0">
                <a:solidFill>
                  <a:srgbClr val="1E1E1E"/>
                </a:solidFill>
                <a:latin typeface="Arial"/>
              </a:defRPr>
            </a:pPr>
            <a:r>
              <a:rPr dirty="0"/>
              <a:t>Entscheide zu Priorisierung, Etappierung, Entlastungen oder Steuerfuss werden erst auf dieser Grundlage gefällt.</a:t>
            </a:r>
          </a:p>
        </p:txBody>
      </p:sp>
      <p:sp>
        <p:nvSpPr>
          <p:cNvPr id="5" name="TextBox 4"/>
          <p:cNvSpPr txBox="1"/>
          <p:nvPr/>
        </p:nvSpPr>
        <p:spPr>
          <a:xfrm>
            <a:off x="621792" y="5517232"/>
            <a:ext cx="7956000" cy="396000"/>
          </a:xfrm>
          <a:prstGeom prst="rect">
            <a:avLst/>
          </a:prstGeom>
          <a:noFill/>
        </p:spPr>
        <p:txBody>
          <a:bodyPr wrap="square" lIns="18000" tIns="7200" rIns="18000" bIns="7200" anchor="t">
            <a:spAutoFit/>
          </a:bodyPr>
          <a:lstStyle/>
          <a:p>
            <a:pPr algn="ctr">
              <a:lnSpc>
                <a:spcPct val="110000"/>
              </a:lnSpc>
              <a:spcAft>
                <a:spcPts val="200"/>
              </a:spcAft>
              <a:defRPr sz="2000" b="1">
                <a:solidFill>
                  <a:srgbClr val="DA1C1C"/>
                </a:solidFill>
                <a:latin typeface="Arial"/>
              </a:defRPr>
            </a:pPr>
            <a:r>
              <a:rPr dirty="0"/>
              <a:t>Transparenz heute - sorgfältige Entscheide im nächsten Schritt.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E612A-D31A-1894-E029-14563F257048}"/>
            </a:ext>
          </a:extLst>
        </p:cNvPr>
        <p:cNvGrpSpPr/>
        <p:nvPr/>
      </p:nvGrpSpPr>
      <p:grpSpPr>
        <a:xfrm>
          <a:off x="0" y="0"/>
          <a:ext cx="0" cy="0"/>
          <a:chOff x="0" y="0"/>
          <a:chExt cx="0" cy="0"/>
        </a:xfrm>
      </p:grpSpPr>
      <p:pic>
        <p:nvPicPr>
          <p:cNvPr id="7" name="Grafik 6" descr="balken-rot.jpg">
            <a:extLst>
              <a:ext uri="{FF2B5EF4-FFF2-40B4-BE49-F238E27FC236}">
                <a16:creationId xmlns:a16="http://schemas.microsoft.com/office/drawing/2014/main" id="{CD88B6F2-7123-F693-73B3-1E6D149CBCC8}"/>
              </a:ext>
            </a:extLst>
          </p:cNvPr>
          <p:cNvPicPr>
            <a:picLocks noChangeAspect="1"/>
          </p:cNvPicPr>
          <p:nvPr/>
        </p:nvPicPr>
        <p:blipFill>
          <a:blip r:embed="rId3" cstate="print"/>
          <a:stretch>
            <a:fillRect/>
          </a:stretch>
        </p:blipFill>
        <p:spPr>
          <a:xfrm>
            <a:off x="1524000" y="1"/>
            <a:ext cx="9144000" cy="214291"/>
          </a:xfrm>
          <a:prstGeom prst="rect">
            <a:avLst/>
          </a:prstGeom>
        </p:spPr>
      </p:pic>
      <p:sp>
        <p:nvSpPr>
          <p:cNvPr id="4" name="Textplatzhalter 3">
            <a:extLst>
              <a:ext uri="{FF2B5EF4-FFF2-40B4-BE49-F238E27FC236}">
                <a16:creationId xmlns:a16="http://schemas.microsoft.com/office/drawing/2014/main" id="{343EFBE6-63C6-AF91-F1F6-CF07650F6A12}"/>
              </a:ext>
            </a:extLst>
          </p:cNvPr>
          <p:cNvSpPr>
            <a:spLocks noGrp="1"/>
          </p:cNvSpPr>
          <p:nvPr>
            <p:ph type="body" sz="half" idx="2"/>
          </p:nvPr>
        </p:nvSpPr>
        <p:spPr>
          <a:xfrm>
            <a:off x="3524233" y="1285861"/>
            <a:ext cx="2071702" cy="428628"/>
          </a:xfrm>
        </p:spPr>
        <p:txBody>
          <a:bodyPr/>
          <a:lstStyle/>
          <a:p>
            <a:endParaRPr lang="de-CH" dirty="0"/>
          </a:p>
          <a:p>
            <a:endParaRPr lang="de-CH" dirty="0"/>
          </a:p>
        </p:txBody>
      </p:sp>
      <p:sp>
        <p:nvSpPr>
          <p:cNvPr id="8" name="Textfeld 7">
            <a:extLst>
              <a:ext uri="{FF2B5EF4-FFF2-40B4-BE49-F238E27FC236}">
                <a16:creationId xmlns:a16="http://schemas.microsoft.com/office/drawing/2014/main" id="{A9444095-34DA-599D-087D-688293D00BBE}"/>
              </a:ext>
            </a:extLst>
          </p:cNvPr>
          <p:cNvSpPr txBox="1"/>
          <p:nvPr/>
        </p:nvSpPr>
        <p:spPr>
          <a:xfrm>
            <a:off x="1881158" y="1714488"/>
            <a:ext cx="785818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rPr>
              <a:t> </a:t>
            </a:r>
          </a:p>
        </p:txBody>
      </p:sp>
      <p:sp>
        <p:nvSpPr>
          <p:cNvPr id="11" name="Titel 1">
            <a:extLst>
              <a:ext uri="{FF2B5EF4-FFF2-40B4-BE49-F238E27FC236}">
                <a16:creationId xmlns:a16="http://schemas.microsoft.com/office/drawing/2014/main" id="{BDFBB27E-AF33-606E-3131-E71525C9940B}"/>
              </a:ext>
            </a:extLst>
          </p:cNvPr>
          <p:cNvSpPr>
            <a:spLocks noGrp="1"/>
          </p:cNvSpPr>
          <p:nvPr/>
        </p:nvSpPr>
        <p:spPr>
          <a:xfrm>
            <a:off x="2024034" y="714356"/>
            <a:ext cx="7715304" cy="642942"/>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a:ln>
                  <a:noFill/>
                </a:ln>
                <a:solidFill>
                  <a:prstClr val="black">
                    <a:lumMod val="95000"/>
                    <a:lumOff val="5000"/>
                  </a:prstClr>
                </a:solidFill>
                <a:effectLst/>
                <a:uLnTx/>
                <a:uFillTx/>
                <a:latin typeface="Tahoma" pitchFamily="34" charset="0"/>
                <a:ea typeface="+mj-ea"/>
                <a:cs typeface="Tahoma" pitchFamily="34" charset="0"/>
              </a:rPr>
              <a:t>                                                                                                </a:t>
            </a:r>
          </a:p>
        </p:txBody>
      </p:sp>
      <p:sp>
        <p:nvSpPr>
          <p:cNvPr id="9" name="Rectangle 3">
            <a:extLst>
              <a:ext uri="{FF2B5EF4-FFF2-40B4-BE49-F238E27FC236}">
                <a16:creationId xmlns:a16="http://schemas.microsoft.com/office/drawing/2014/main" id="{B81F2B11-A687-DE0D-9837-7AAF04E3AB44}"/>
              </a:ext>
            </a:extLst>
          </p:cNvPr>
          <p:cNvSpPr txBox="1">
            <a:spLocks noChangeArrowheads="1"/>
          </p:cNvSpPr>
          <p:nvPr/>
        </p:nvSpPr>
        <p:spPr bwMode="auto">
          <a:xfrm>
            <a:off x="479376" y="548680"/>
            <a:ext cx="9793088" cy="58578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ts val="600"/>
              </a:spcBef>
              <a:spcAft>
                <a:spcPts val="600"/>
              </a:spcAft>
              <a:buClrTx/>
              <a:buSzTx/>
              <a:buFont typeface="Symbol" panose="05050102010706020507" pitchFamily="18" charset="2"/>
              <a:buChar char="-"/>
              <a:tabLst>
                <a:tab pos="7170738" algn="r"/>
              </a:tabLst>
              <a:defRPr/>
            </a:pPr>
            <a:endParaRPr kumimoji="0" lang="de-CH"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Grafik 2" descr="The image shows a close-up of a wall with hands, each hand holding a colorful question mark symbol.&#10;&#10;KI-generierte Inhalte können fehlerhaft sein.">
            <a:extLst>
              <a:ext uri="{FF2B5EF4-FFF2-40B4-BE49-F238E27FC236}">
                <a16:creationId xmlns:a16="http://schemas.microsoft.com/office/drawing/2014/main" id="{221B2824-B5AD-2D06-93D6-57496B0B52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5057" y="548680"/>
            <a:ext cx="8550381" cy="5875529"/>
          </a:xfrm>
          <a:prstGeom prst="rect">
            <a:avLst/>
          </a:prstGeom>
        </p:spPr>
      </p:pic>
    </p:spTree>
    <p:extLst>
      <p:ext uri="{BB962C8B-B14F-4D97-AF65-F5344CB8AC3E}">
        <p14:creationId xmlns:p14="http://schemas.microsoft.com/office/powerpoint/2010/main" val="10829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78F6C-08A3-60E1-BB62-471BAFDD77B4}"/>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878ABE7A-C2C3-4E16-5940-4090E63D5632}"/>
              </a:ext>
            </a:extLst>
          </p:cNvPr>
          <p:cNvSpPr>
            <a:spLocks noGrp="1"/>
          </p:cNvSpPr>
          <p:nvPr>
            <p:ph idx="1"/>
          </p:nvPr>
        </p:nvSpPr>
        <p:spPr>
          <a:xfrm>
            <a:off x="609600" y="1124744"/>
            <a:ext cx="10972800" cy="4525963"/>
          </a:xfrm>
        </p:spPr>
        <p:txBody>
          <a:bodyPr/>
          <a:lstStyle/>
          <a:p>
            <a:pPr marL="0" indent="0">
              <a:buNone/>
            </a:pPr>
            <a:endParaRPr lang="de-CH" sz="2200" b="1" dirty="0">
              <a:latin typeface="Arial" panose="020B0604020202020204" pitchFamily="34" charset="0"/>
              <a:cs typeface="Arial" panose="020B0604020202020204" pitchFamily="34" charset="0"/>
            </a:endParaRPr>
          </a:p>
          <a:p>
            <a:pPr>
              <a:spcBef>
                <a:spcPts val="200"/>
              </a:spcBef>
            </a:pPr>
            <a:r>
              <a:rPr lang="de-CH" sz="1800" dirty="0">
                <a:latin typeface="Arial" panose="020B0604020202020204" pitchFamily="34" charset="0"/>
                <a:cs typeface="Arial" panose="020B0604020202020204" pitchFamily="34" charset="0"/>
              </a:rPr>
              <a:t>Jahresrechnung 2025</a:t>
            </a:r>
          </a:p>
          <a:p>
            <a:pPr>
              <a:spcBef>
                <a:spcPts val="200"/>
              </a:spcBef>
            </a:pPr>
            <a:endParaRPr lang="de-CH" sz="1800" dirty="0">
              <a:latin typeface="Arial" panose="020B0604020202020204" pitchFamily="34" charset="0"/>
              <a:cs typeface="Arial" panose="020B0604020202020204" pitchFamily="34" charset="0"/>
            </a:endParaRPr>
          </a:p>
          <a:p>
            <a:pPr>
              <a:spcBef>
                <a:spcPts val="200"/>
              </a:spcBef>
            </a:pPr>
            <a:r>
              <a:rPr lang="de-CH" sz="1800" dirty="0">
                <a:latin typeface="Arial" panose="020B0604020202020204" pitchFamily="34" charset="0"/>
                <a:cs typeface="Arial" panose="020B0604020202020204" pitchFamily="34" charset="0"/>
              </a:rPr>
              <a:t>Rechenschaftsbericht</a:t>
            </a:r>
          </a:p>
          <a:p>
            <a:pPr>
              <a:spcBef>
                <a:spcPts val="200"/>
              </a:spcBef>
            </a:pPr>
            <a:endParaRPr lang="de-CH" sz="1800" dirty="0">
              <a:latin typeface="Arial" panose="020B0604020202020204" pitchFamily="34" charset="0"/>
              <a:cs typeface="Arial" panose="020B0604020202020204" pitchFamily="34" charset="0"/>
            </a:endParaRPr>
          </a:p>
          <a:p>
            <a:pPr>
              <a:spcBef>
                <a:spcPts val="200"/>
              </a:spcBef>
            </a:pPr>
            <a:r>
              <a:rPr lang="de-CH" sz="1800" dirty="0">
                <a:latin typeface="Arial" panose="020B0604020202020204" pitchFamily="34" charset="0"/>
                <a:cs typeface="Arial" panose="020B0604020202020204" pitchFamily="34" charset="0"/>
              </a:rPr>
              <a:t>Kreditabrechnungen</a:t>
            </a:r>
          </a:p>
          <a:p>
            <a:pPr>
              <a:spcBef>
                <a:spcPts val="200"/>
              </a:spcBef>
            </a:pPr>
            <a:endParaRPr lang="de-CH" sz="1800" dirty="0">
              <a:latin typeface="Arial" panose="020B0604020202020204" pitchFamily="34" charset="0"/>
              <a:cs typeface="Arial" panose="020B0604020202020204" pitchFamily="34" charset="0"/>
            </a:endParaRPr>
          </a:p>
          <a:p>
            <a:pPr>
              <a:spcBef>
                <a:spcPts val="200"/>
              </a:spcBef>
            </a:pPr>
            <a:r>
              <a:rPr lang="de-CH" sz="1800" dirty="0">
                <a:latin typeface="Arial" panose="020B0604020202020204" pitchFamily="34" charset="0"/>
                <a:cs typeface="Arial" panose="020B0604020202020204" pitchFamily="34" charset="0"/>
              </a:rPr>
              <a:t>Leitbild</a:t>
            </a:r>
          </a:p>
          <a:p>
            <a:pPr>
              <a:spcBef>
                <a:spcPts val="200"/>
              </a:spcBef>
            </a:pPr>
            <a:endParaRPr lang="de-CH" sz="1800" dirty="0">
              <a:latin typeface="Arial" panose="020B0604020202020204" pitchFamily="34" charset="0"/>
              <a:cs typeface="Arial" panose="020B0604020202020204" pitchFamily="34" charset="0"/>
            </a:endParaRPr>
          </a:p>
          <a:p>
            <a:pPr>
              <a:spcBef>
                <a:spcPts val="200"/>
              </a:spcBef>
            </a:pPr>
            <a:r>
              <a:rPr lang="de-CH" sz="1800" dirty="0">
                <a:latin typeface="Arial" panose="020B0604020202020204" pitchFamily="34" charset="0"/>
                <a:cs typeface="Arial" panose="020B0604020202020204" pitchFamily="34" charset="0"/>
              </a:rPr>
              <a:t>Feuerwerk</a:t>
            </a:r>
          </a:p>
          <a:p>
            <a:pPr>
              <a:spcBef>
                <a:spcPts val="200"/>
              </a:spcBef>
            </a:pPr>
            <a:endParaRPr lang="de-CH" sz="1800" dirty="0">
              <a:latin typeface="Arial" panose="020B0604020202020204" pitchFamily="34" charset="0"/>
              <a:cs typeface="Arial" panose="020B0604020202020204" pitchFamily="34" charset="0"/>
            </a:endParaRPr>
          </a:p>
          <a:p>
            <a:pPr marL="0" indent="0">
              <a:spcBef>
                <a:spcPts val="200"/>
              </a:spcBef>
              <a:buNone/>
            </a:pPr>
            <a:endParaRPr lang="de-CH" sz="1800" dirty="0">
              <a:latin typeface="Arial" panose="020B0604020202020204" pitchFamily="34" charset="0"/>
              <a:cs typeface="Arial" panose="020B0604020202020204" pitchFamily="34" charset="0"/>
            </a:endParaRPr>
          </a:p>
          <a:p>
            <a:pPr>
              <a:spcBef>
                <a:spcPts val="200"/>
              </a:spcBef>
            </a:pPr>
            <a:endParaRPr lang="de-CH" sz="1800" dirty="0">
              <a:latin typeface="Arial" panose="020B0604020202020204" pitchFamily="34" charset="0"/>
              <a:cs typeface="Arial" panose="020B0604020202020204" pitchFamily="34" charset="0"/>
            </a:endParaRPr>
          </a:p>
          <a:p>
            <a:pPr>
              <a:spcBef>
                <a:spcPts val="200"/>
              </a:spcBef>
            </a:pPr>
            <a:endParaRPr lang="de-CH" sz="1800" dirty="0">
              <a:latin typeface="Arial" panose="020B0604020202020204" pitchFamily="34" charset="0"/>
              <a:cs typeface="Arial" panose="020B0604020202020204" pitchFamily="34" charset="0"/>
            </a:endParaRPr>
          </a:p>
          <a:p>
            <a:pPr marL="0" indent="0">
              <a:spcBef>
                <a:spcPts val="200"/>
              </a:spcBef>
              <a:buNone/>
            </a:pPr>
            <a:endParaRPr lang="de-CH" sz="1800" dirty="0">
              <a:latin typeface="Arial" panose="020B0604020202020204" pitchFamily="34" charset="0"/>
              <a:cs typeface="Arial" panose="020B0604020202020204" pitchFamily="34" charset="0"/>
            </a:endParaRPr>
          </a:p>
          <a:p>
            <a:pPr marL="0" indent="0">
              <a:buNone/>
            </a:pPr>
            <a:endParaRPr lang="de-CH" sz="2200" b="1" dirty="0">
              <a:latin typeface="Arial" panose="020B0604020202020204" pitchFamily="34" charset="0"/>
              <a:cs typeface="Arial" panose="020B0604020202020204" pitchFamily="34" charset="0"/>
            </a:endParaRPr>
          </a:p>
        </p:txBody>
      </p:sp>
      <p:sp>
        <p:nvSpPr>
          <p:cNvPr id="2" name="Titel 1">
            <a:extLst>
              <a:ext uri="{FF2B5EF4-FFF2-40B4-BE49-F238E27FC236}">
                <a16:creationId xmlns:a16="http://schemas.microsoft.com/office/drawing/2014/main" id="{7AD86056-A1A3-02BB-61A2-ADD4A36AC4AC}"/>
              </a:ext>
            </a:extLst>
          </p:cNvPr>
          <p:cNvSpPr>
            <a:spLocks noGrp="1"/>
          </p:cNvSpPr>
          <p:nvPr>
            <p:ph type="title"/>
          </p:nvPr>
        </p:nvSpPr>
        <p:spPr/>
        <p:txBody>
          <a:bodyPr/>
          <a:lstStyle/>
          <a:p>
            <a:pPr algn="l"/>
            <a:r>
              <a:rPr lang="de-CH" sz="2400" b="1" dirty="0">
                <a:solidFill>
                  <a:prstClr val="black"/>
                </a:solidFill>
                <a:latin typeface="Arial" panose="020B0604020202020204" pitchFamily="34" charset="0"/>
                <a:cs typeface="Arial" panose="020B0604020202020204" pitchFamily="34" charset="0"/>
              </a:rPr>
              <a:t>Stelen</a:t>
            </a:r>
            <a:endParaRPr lang="de-CH" sz="2400" b="1" dirty="0">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D5EB96EC-53AB-C570-7BE1-E8A61E4DEB21}"/>
              </a:ext>
            </a:extLst>
          </p:cNvPr>
          <p:cNvPicPr>
            <a:picLocks noChangeAspect="1"/>
          </p:cNvPicPr>
          <p:nvPr/>
        </p:nvPicPr>
        <p:blipFill>
          <a:blip r:embed="rId3"/>
          <a:stretch>
            <a:fillRect/>
          </a:stretch>
        </p:blipFill>
        <p:spPr>
          <a:xfrm>
            <a:off x="4871864" y="867683"/>
            <a:ext cx="5042488" cy="4968552"/>
          </a:xfrm>
          <a:prstGeom prst="rect">
            <a:avLst/>
          </a:prstGeom>
        </p:spPr>
      </p:pic>
    </p:spTree>
    <p:extLst>
      <p:ext uri="{BB962C8B-B14F-4D97-AF65-F5344CB8AC3E}">
        <p14:creationId xmlns:p14="http://schemas.microsoft.com/office/powerpoint/2010/main" val="310123897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4363F-BB10-E639-1B1C-575CC746EE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F27D990-1D1D-875B-9A6C-4D856F59DD39}"/>
              </a:ext>
            </a:extLst>
          </p:cNvPr>
          <p:cNvSpPr>
            <a:spLocks noGrp="1"/>
          </p:cNvSpPr>
          <p:nvPr>
            <p:ph type="title"/>
          </p:nvPr>
        </p:nvSpPr>
        <p:spPr>
          <a:xfrm>
            <a:off x="688503" y="292392"/>
            <a:ext cx="10972800" cy="1143000"/>
          </a:xfrm>
        </p:spPr>
        <p:txBody>
          <a:bodyPr/>
          <a:lstStyle/>
          <a:p>
            <a:pPr algn="l"/>
            <a:r>
              <a:rPr lang="de-CH" sz="2400" b="1" dirty="0">
                <a:solidFill>
                  <a:prstClr val="black"/>
                </a:solidFill>
                <a:latin typeface="Arial" panose="020B0604020202020204" pitchFamily="34" charset="0"/>
                <a:ea typeface="Tahoma" panose="020B0604030504040204" pitchFamily="34" charset="0"/>
                <a:cs typeface="Arial" panose="020B0604020202020204" pitchFamily="34" charset="0"/>
              </a:rPr>
              <a:t>Grundlage der Neuausrichtung</a:t>
            </a:r>
            <a:endParaRPr lang="de-CH" sz="2400" b="1"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78D2A35A-6ADC-C34F-1982-5110CF1C4CA1}"/>
              </a:ext>
            </a:extLst>
          </p:cNvPr>
          <p:cNvSpPr txBox="1"/>
          <p:nvPr/>
        </p:nvSpPr>
        <p:spPr>
          <a:xfrm>
            <a:off x="6678801" y="6338875"/>
            <a:ext cx="184731" cy="246221"/>
          </a:xfrm>
          <a:prstGeom prst="rect">
            <a:avLst/>
          </a:prstGeom>
          <a:noFill/>
        </p:spPr>
        <p:txBody>
          <a:bodyPr wrap="none" rtlCol="0">
            <a:spAutoFit/>
          </a:bodyPr>
          <a:lstStyle/>
          <a:p>
            <a:endParaRPr lang="de-CH" sz="1000" dirty="0"/>
          </a:p>
        </p:txBody>
      </p:sp>
      <p:sp>
        <p:nvSpPr>
          <p:cNvPr id="3" name="Textfeld 2">
            <a:extLst>
              <a:ext uri="{FF2B5EF4-FFF2-40B4-BE49-F238E27FC236}">
                <a16:creationId xmlns:a16="http://schemas.microsoft.com/office/drawing/2014/main" id="{84C23045-DBDB-A6CD-7CA4-65B3B54869E6}"/>
              </a:ext>
            </a:extLst>
          </p:cNvPr>
          <p:cNvSpPr txBox="1"/>
          <p:nvPr/>
        </p:nvSpPr>
        <p:spPr>
          <a:xfrm>
            <a:off x="767408" y="1556792"/>
            <a:ext cx="10526960" cy="4555093"/>
          </a:xfrm>
          <a:prstGeom prst="rect">
            <a:avLst/>
          </a:prstGeom>
          <a:noFill/>
        </p:spPr>
        <p:txBody>
          <a:bodyPr wrap="square" rtlCol="0">
            <a:spAutoFit/>
          </a:bodyPr>
          <a:lstStyle/>
          <a:p>
            <a:pPr defTabSz="919163"/>
            <a:r>
              <a:rPr lang="de-CH" sz="2000" b="1" dirty="0"/>
              <a:t>Fokus auf Bedarf</a:t>
            </a:r>
            <a:endParaRPr lang="de-CH" sz="2000" dirty="0"/>
          </a:p>
          <a:p>
            <a:pPr defTabSz="919163"/>
            <a:endParaRPr lang="de-CH" dirty="0"/>
          </a:p>
          <a:p>
            <a:pPr marL="285750" indent="-285750" defTabSz="919163">
              <a:buFont typeface="Arial" panose="020B0604020202020204" pitchFamily="34" charset="0"/>
              <a:buChar char="•"/>
            </a:pPr>
            <a:r>
              <a:rPr lang="de-CH" dirty="0"/>
              <a:t>stärke Ausrichtung auf lokale Bedürfnisse</a:t>
            </a:r>
          </a:p>
          <a:p>
            <a:pPr marL="285750" indent="-285750" defTabSz="919163">
              <a:buFont typeface="Arial" panose="020B0604020202020204" pitchFamily="34" charset="0"/>
              <a:buChar char="•"/>
            </a:pPr>
            <a:endParaRPr lang="de-CH" dirty="0"/>
          </a:p>
          <a:p>
            <a:pPr marL="285750" indent="-285750" defTabSz="919163">
              <a:buFont typeface="Arial" panose="020B0604020202020204" pitchFamily="34" charset="0"/>
              <a:buChar char="•"/>
            </a:pPr>
            <a:r>
              <a:rPr lang="de-CH" dirty="0"/>
              <a:t>aufsuchende Jugendarbeit</a:t>
            </a:r>
          </a:p>
          <a:p>
            <a:pPr marL="285750" indent="-285750" defTabSz="919163">
              <a:buFont typeface="Arial" panose="020B0604020202020204" pitchFamily="34" charset="0"/>
              <a:buChar char="•"/>
            </a:pPr>
            <a:endParaRPr lang="de-CH" dirty="0"/>
          </a:p>
          <a:p>
            <a:pPr marL="285750" indent="-285750" defTabSz="919163">
              <a:buFont typeface="Arial" panose="020B0604020202020204" pitchFamily="34" charset="0"/>
              <a:buChar char="•"/>
            </a:pPr>
            <a:r>
              <a:rPr lang="de-CH" dirty="0"/>
              <a:t>Quartierarbeit</a:t>
            </a:r>
          </a:p>
          <a:p>
            <a:pPr marL="285750" indent="-285750" defTabSz="919163">
              <a:buFont typeface="Arial" panose="020B0604020202020204" pitchFamily="34" charset="0"/>
              <a:buChar char="•"/>
            </a:pPr>
            <a:endParaRPr lang="de-CH" dirty="0"/>
          </a:p>
          <a:p>
            <a:pPr marL="285750" indent="-285750" defTabSz="919163">
              <a:buFont typeface="Arial" panose="020B0604020202020204" pitchFamily="34" charset="0"/>
              <a:buChar char="•"/>
            </a:pPr>
            <a:r>
              <a:rPr lang="de-CH" dirty="0"/>
              <a:t>Zusammenarbeit mit Atlantis, Schule, Kirchen und Vereinen</a:t>
            </a:r>
          </a:p>
          <a:p>
            <a:pPr marL="285750" indent="-285750" defTabSz="919163">
              <a:buFont typeface="Arial" panose="020B0604020202020204" pitchFamily="34" charset="0"/>
              <a:buChar char="•"/>
            </a:pPr>
            <a:endParaRPr lang="de-CH" dirty="0"/>
          </a:p>
          <a:p>
            <a:pPr marL="285750" indent="-285750" defTabSz="919163">
              <a:buFont typeface="Arial" panose="020B0604020202020204" pitchFamily="34" charset="0"/>
              <a:buChar char="•"/>
            </a:pPr>
            <a:r>
              <a:rPr lang="de-CH" dirty="0"/>
              <a:t>Finanzierung nicht auf Einwohnerschlüssel</a:t>
            </a:r>
          </a:p>
          <a:p>
            <a:pPr marL="285750" indent="-285750" defTabSz="919163">
              <a:buFont typeface="Arial" panose="020B0604020202020204" pitchFamily="34" charset="0"/>
              <a:buChar char="•"/>
            </a:pPr>
            <a:endParaRPr lang="de-CH" dirty="0"/>
          </a:p>
          <a:p>
            <a:pPr marL="285750" indent="-285750" defTabSz="919163">
              <a:buFont typeface="Arial" panose="020B0604020202020204" pitchFamily="34" charset="0"/>
              <a:buChar char="•"/>
            </a:pPr>
            <a:r>
              <a:rPr lang="de-CH" dirty="0"/>
              <a:t>Prävention, Beziehung und Präsenz</a:t>
            </a:r>
          </a:p>
          <a:p>
            <a:pPr marL="285750" indent="-285750" defTabSz="919163">
              <a:buFont typeface="Arial" panose="020B0604020202020204" pitchFamily="34" charset="0"/>
              <a:buChar char="•"/>
            </a:pPr>
            <a:endParaRPr lang="de-CH" dirty="0"/>
          </a:p>
          <a:p>
            <a:pPr marL="285750" indent="-285750" defTabSz="919163">
              <a:buFont typeface="Arial" panose="020B0604020202020204" pitchFamily="34" charset="0"/>
              <a:buChar char="•"/>
            </a:pPr>
            <a:r>
              <a:rPr lang="de-CH" dirty="0"/>
              <a:t>fehlende eigene Personalressourcen</a:t>
            </a:r>
          </a:p>
          <a:p>
            <a:pPr marL="285750" indent="-285750" defTabSz="919163">
              <a:buFont typeface="Arial" panose="020B0604020202020204" pitchFamily="34" charset="0"/>
              <a:buChar char="•"/>
            </a:pPr>
            <a:endParaRPr lang="de-CH" dirty="0"/>
          </a:p>
        </p:txBody>
      </p:sp>
      <p:pic>
        <p:nvPicPr>
          <p:cNvPr id="7" name="Grafik 6">
            <a:extLst>
              <a:ext uri="{FF2B5EF4-FFF2-40B4-BE49-F238E27FC236}">
                <a16:creationId xmlns:a16="http://schemas.microsoft.com/office/drawing/2014/main" id="{E5A38D77-C707-2931-CF96-A4EA5182F48A}"/>
              </a:ext>
            </a:extLst>
          </p:cNvPr>
          <p:cNvPicPr>
            <a:picLocks noChangeAspect="1"/>
          </p:cNvPicPr>
          <p:nvPr/>
        </p:nvPicPr>
        <p:blipFill>
          <a:blip r:embed="rId3"/>
          <a:stretch>
            <a:fillRect/>
          </a:stretch>
        </p:blipFill>
        <p:spPr>
          <a:xfrm>
            <a:off x="7752184" y="2575385"/>
            <a:ext cx="2897968" cy="2517906"/>
          </a:xfrm>
          <a:prstGeom prst="rect">
            <a:avLst/>
          </a:prstGeom>
        </p:spPr>
      </p:pic>
    </p:spTree>
    <p:extLst>
      <p:ext uri="{BB962C8B-B14F-4D97-AF65-F5344CB8AC3E}">
        <p14:creationId xmlns:p14="http://schemas.microsoft.com/office/powerpoint/2010/main" val="125964976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FAF9E-F3FE-0B49-0A9C-64A6481EEB41}"/>
            </a:ext>
          </a:extLst>
        </p:cNvPr>
        <p:cNvGrpSpPr/>
        <p:nvPr/>
      </p:nvGrpSpPr>
      <p:grpSpPr>
        <a:xfrm>
          <a:off x="0" y="0"/>
          <a:ext cx="0" cy="0"/>
          <a:chOff x="0" y="0"/>
          <a:chExt cx="0" cy="0"/>
        </a:xfrm>
      </p:grpSpPr>
      <p:sp>
        <p:nvSpPr>
          <p:cNvPr id="20" name="Shape 8">
            <a:extLst>
              <a:ext uri="{FF2B5EF4-FFF2-40B4-BE49-F238E27FC236}">
                <a16:creationId xmlns:a16="http://schemas.microsoft.com/office/drawing/2014/main" id="{252B9CC7-08DF-92E8-3CED-8779FDB1C6E5}"/>
              </a:ext>
            </a:extLst>
          </p:cNvPr>
          <p:cNvSpPr/>
          <p:nvPr/>
        </p:nvSpPr>
        <p:spPr>
          <a:xfrm>
            <a:off x="4257453" y="1700808"/>
            <a:ext cx="3384376" cy="987552"/>
          </a:xfrm>
          <a:prstGeom prst="roundRect">
            <a:avLst>
              <a:gd name="adj" fmla="val 7407"/>
            </a:avLst>
          </a:prstGeom>
          <a:solidFill>
            <a:srgbClr val="F6F6F6"/>
          </a:solidFill>
          <a:ln w="10160">
            <a:solidFill>
              <a:srgbClr val="DDDDDD"/>
            </a:solidFill>
            <a:prstDash val="solid"/>
          </a:ln>
        </p:spPr>
        <p:txBody>
          <a:bodyPr/>
          <a:lstStyle/>
          <a:p>
            <a:endParaRPr lang="de-CH" dirty="0"/>
          </a:p>
        </p:txBody>
      </p:sp>
      <p:sp>
        <p:nvSpPr>
          <p:cNvPr id="19" name="Shape 8">
            <a:extLst>
              <a:ext uri="{FF2B5EF4-FFF2-40B4-BE49-F238E27FC236}">
                <a16:creationId xmlns:a16="http://schemas.microsoft.com/office/drawing/2014/main" id="{CCC3FD8C-213E-5BA1-31E4-9E7042450702}"/>
              </a:ext>
            </a:extLst>
          </p:cNvPr>
          <p:cNvSpPr/>
          <p:nvPr/>
        </p:nvSpPr>
        <p:spPr>
          <a:xfrm>
            <a:off x="7747499" y="1682086"/>
            <a:ext cx="3384376" cy="987552"/>
          </a:xfrm>
          <a:prstGeom prst="roundRect">
            <a:avLst>
              <a:gd name="adj" fmla="val 7407"/>
            </a:avLst>
          </a:prstGeom>
          <a:solidFill>
            <a:srgbClr val="F6F6F6"/>
          </a:solidFill>
          <a:ln w="10160">
            <a:solidFill>
              <a:srgbClr val="DDDDDD"/>
            </a:solidFill>
            <a:prstDash val="solid"/>
          </a:ln>
        </p:spPr>
        <p:txBody>
          <a:bodyPr/>
          <a:lstStyle/>
          <a:p>
            <a:endParaRPr lang="de-CH" dirty="0"/>
          </a:p>
        </p:txBody>
      </p:sp>
      <p:sp>
        <p:nvSpPr>
          <p:cNvPr id="2" name="Titel 1">
            <a:extLst>
              <a:ext uri="{FF2B5EF4-FFF2-40B4-BE49-F238E27FC236}">
                <a16:creationId xmlns:a16="http://schemas.microsoft.com/office/drawing/2014/main" id="{6557EC69-D74B-8B5C-CBB5-02C947431F20}"/>
              </a:ext>
            </a:extLst>
          </p:cNvPr>
          <p:cNvSpPr>
            <a:spLocks noGrp="1"/>
          </p:cNvSpPr>
          <p:nvPr>
            <p:ph type="title"/>
          </p:nvPr>
        </p:nvSpPr>
        <p:spPr>
          <a:xfrm>
            <a:off x="688503" y="292392"/>
            <a:ext cx="10972800" cy="1143000"/>
          </a:xfrm>
        </p:spPr>
        <p:txBody>
          <a:bodyPr/>
          <a:lstStyle/>
          <a:p>
            <a:pPr algn="l"/>
            <a:r>
              <a:rPr lang="de-CH" sz="2400" b="1" dirty="0">
                <a:solidFill>
                  <a:prstClr val="black"/>
                </a:solidFill>
                <a:latin typeface="Arial" panose="020B0604020202020204" pitchFamily="34" charset="0"/>
                <a:ea typeface="Tahoma" panose="020B0604030504040204" pitchFamily="34" charset="0"/>
                <a:cs typeface="Arial" panose="020B0604020202020204" pitchFamily="34" charset="0"/>
              </a:rPr>
              <a:t>Geprüfte Lösungen und Empfehlung</a:t>
            </a:r>
            <a:endParaRPr lang="de-CH" sz="2400" b="1"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7845E8AE-2B2B-6C6A-B8D1-3952D81C8BC3}"/>
              </a:ext>
            </a:extLst>
          </p:cNvPr>
          <p:cNvSpPr txBox="1"/>
          <p:nvPr/>
        </p:nvSpPr>
        <p:spPr>
          <a:xfrm>
            <a:off x="6678801" y="6338875"/>
            <a:ext cx="184731" cy="246221"/>
          </a:xfrm>
          <a:prstGeom prst="rect">
            <a:avLst/>
          </a:prstGeom>
          <a:noFill/>
        </p:spPr>
        <p:txBody>
          <a:bodyPr wrap="none" rtlCol="0">
            <a:spAutoFit/>
          </a:bodyPr>
          <a:lstStyle/>
          <a:p>
            <a:endParaRPr lang="de-CH" sz="1000" dirty="0"/>
          </a:p>
        </p:txBody>
      </p:sp>
      <p:sp>
        <p:nvSpPr>
          <p:cNvPr id="9" name="Shape 8">
            <a:extLst>
              <a:ext uri="{FF2B5EF4-FFF2-40B4-BE49-F238E27FC236}">
                <a16:creationId xmlns:a16="http://schemas.microsoft.com/office/drawing/2014/main" id="{CFFC3057-F722-94B5-6B52-1F4864E7EEBB}"/>
              </a:ext>
            </a:extLst>
          </p:cNvPr>
          <p:cNvSpPr/>
          <p:nvPr/>
        </p:nvSpPr>
        <p:spPr>
          <a:xfrm>
            <a:off x="767408" y="1700808"/>
            <a:ext cx="3384376" cy="987552"/>
          </a:xfrm>
          <a:prstGeom prst="roundRect">
            <a:avLst>
              <a:gd name="adj" fmla="val 7407"/>
            </a:avLst>
          </a:prstGeom>
          <a:solidFill>
            <a:srgbClr val="F6F6F6"/>
          </a:solidFill>
          <a:ln w="10160">
            <a:solidFill>
              <a:srgbClr val="DDDDDD"/>
            </a:solidFill>
            <a:prstDash val="solid"/>
          </a:ln>
        </p:spPr>
        <p:txBody>
          <a:bodyPr/>
          <a:lstStyle/>
          <a:p>
            <a:endParaRPr lang="de-CH" dirty="0"/>
          </a:p>
        </p:txBody>
      </p:sp>
      <p:sp>
        <p:nvSpPr>
          <p:cNvPr id="12" name="Shape 20">
            <a:extLst>
              <a:ext uri="{FF2B5EF4-FFF2-40B4-BE49-F238E27FC236}">
                <a16:creationId xmlns:a16="http://schemas.microsoft.com/office/drawing/2014/main" id="{DEB46C38-3E0D-5C8E-16C8-7AE3F9888B9E}"/>
              </a:ext>
            </a:extLst>
          </p:cNvPr>
          <p:cNvSpPr/>
          <p:nvPr/>
        </p:nvSpPr>
        <p:spPr>
          <a:xfrm>
            <a:off x="786222" y="3091886"/>
            <a:ext cx="6855608" cy="987552"/>
          </a:xfrm>
          <a:prstGeom prst="roundRect">
            <a:avLst>
              <a:gd name="adj" fmla="val 7407"/>
            </a:avLst>
          </a:prstGeom>
          <a:solidFill>
            <a:srgbClr val="FFF2F2"/>
          </a:solidFill>
          <a:ln w="10160">
            <a:solidFill>
              <a:srgbClr val="DDDDDD"/>
            </a:solidFill>
            <a:prstDash val="solid"/>
          </a:ln>
        </p:spPr>
        <p:txBody>
          <a:bodyPr/>
          <a:lstStyle/>
          <a:p>
            <a:endParaRPr lang="de-CH" dirty="0"/>
          </a:p>
        </p:txBody>
      </p:sp>
      <p:sp>
        <p:nvSpPr>
          <p:cNvPr id="13" name="Text 23">
            <a:extLst>
              <a:ext uri="{FF2B5EF4-FFF2-40B4-BE49-F238E27FC236}">
                <a16:creationId xmlns:a16="http://schemas.microsoft.com/office/drawing/2014/main" id="{0E1BDA36-F69B-33C9-C96E-C00FDE49F121}"/>
              </a:ext>
            </a:extLst>
          </p:cNvPr>
          <p:cNvSpPr/>
          <p:nvPr/>
        </p:nvSpPr>
        <p:spPr>
          <a:xfrm>
            <a:off x="813859" y="4959014"/>
            <a:ext cx="9052560" cy="502920"/>
          </a:xfrm>
          <a:prstGeom prst="rect">
            <a:avLst/>
          </a:prstGeom>
          <a:noFill/>
          <a:ln/>
        </p:spPr>
        <p:txBody>
          <a:bodyPr wrap="square" lIns="0" tIns="0" rIns="0" bIns="0" rtlCol="0" anchor="ctr"/>
          <a:lstStyle/>
          <a:p>
            <a:pPr marL="0" indent="0">
              <a:buNone/>
            </a:pPr>
            <a:r>
              <a:rPr lang="en-US" sz="1600" b="1" dirty="0">
                <a:solidFill>
                  <a:srgbClr val="111111"/>
                </a:solidFill>
              </a:rPr>
              <a:t>Entscheidbegründung: </a:t>
            </a:r>
          </a:p>
          <a:p>
            <a:pPr marL="285750" indent="-285750">
              <a:buFontTx/>
              <a:buChar char="-"/>
            </a:pPr>
            <a:r>
              <a:rPr lang="en-US" sz="1600" dirty="0">
                <a:solidFill>
                  <a:srgbClr val="111111"/>
                </a:solidFill>
              </a:rPr>
              <a:t>Bestehender Kompetenzbereich</a:t>
            </a:r>
          </a:p>
          <a:p>
            <a:pPr marL="285750" indent="-285750">
              <a:buFontTx/>
              <a:buChar char="-"/>
            </a:pPr>
            <a:r>
              <a:rPr lang="en-US" sz="1600" dirty="0">
                <a:solidFill>
                  <a:srgbClr val="111111"/>
                </a:solidFill>
              </a:rPr>
              <a:t>Erfahrung mit Mandaten in Nachbargemeinden (</a:t>
            </a:r>
            <a:r>
              <a:rPr lang="en-US" sz="1600" dirty="0">
                <a:latin typeface="Arial" panose="020B0604020202020204" pitchFamily="34" charset="0"/>
                <a:cs typeface="Arial" panose="020B0604020202020204" pitchFamily="34" charset="0"/>
              </a:rPr>
              <a:t>Birmenstorf, Ennetbaden,</a:t>
            </a:r>
          </a:p>
          <a:p>
            <a:pPr marL="285750" indent="-285750">
              <a:buFontTx/>
              <a:buChar char="-"/>
            </a:pPr>
            <a:r>
              <a:rPr lang="en-US" sz="1600" dirty="0">
                <a:latin typeface="Arial" panose="020B0604020202020204" pitchFamily="34" charset="0"/>
                <a:cs typeface="Arial" panose="020B0604020202020204" pitchFamily="34" charset="0"/>
              </a:rPr>
              <a:t>Ehrendingen, Gebenstorf, Obersiggenthal)</a:t>
            </a:r>
            <a:endParaRPr lang="en-US" sz="1600" dirty="0">
              <a:solidFill>
                <a:srgbClr val="111111"/>
              </a:solidFill>
            </a:endParaRPr>
          </a:p>
          <a:p>
            <a:pPr marL="285750" indent="-285750">
              <a:buFontTx/>
              <a:buChar char="-"/>
            </a:pPr>
            <a:r>
              <a:rPr lang="en-US" sz="1600" dirty="0">
                <a:solidFill>
                  <a:srgbClr val="111111"/>
                </a:solidFill>
              </a:rPr>
              <a:t>Bewährte Methoden in Planung und Ausführung</a:t>
            </a:r>
          </a:p>
          <a:p>
            <a:pPr marL="285750" indent="-285750">
              <a:buFontTx/>
              <a:buChar char="-"/>
            </a:pPr>
            <a:r>
              <a:rPr lang="en-US" sz="1600" dirty="0">
                <a:solidFill>
                  <a:srgbClr val="111111"/>
                </a:solidFill>
              </a:rPr>
              <a:t>Netzwerk</a:t>
            </a:r>
          </a:p>
          <a:p>
            <a:pPr marL="285750" indent="-285750">
              <a:buFontTx/>
              <a:buChar char="-"/>
            </a:pPr>
            <a:r>
              <a:rPr lang="en-US" sz="1600" dirty="0">
                <a:solidFill>
                  <a:srgbClr val="111111"/>
                </a:solidFill>
              </a:rPr>
              <a:t>Verfügbares Personal </a:t>
            </a:r>
            <a:r>
              <a:rPr lang="en-US" sz="1600" dirty="0">
                <a:solidFill>
                  <a:srgbClr val="111111"/>
                </a:solidFill>
                <a:sym typeface="Wingdings" panose="05000000000000000000" pitchFamily="2" charset="2"/>
              </a:rPr>
              <a:t> </a:t>
            </a:r>
            <a:r>
              <a:rPr lang="en-US" sz="1600" dirty="0">
                <a:solidFill>
                  <a:srgbClr val="111111"/>
                </a:solidFill>
              </a:rPr>
              <a:t>140 Stellenprozenten für Untersiggenthal.</a:t>
            </a:r>
            <a:endParaRPr lang="en-US" sz="1600" dirty="0"/>
          </a:p>
        </p:txBody>
      </p:sp>
      <p:sp>
        <p:nvSpPr>
          <p:cNvPr id="14" name="Text 10">
            <a:extLst>
              <a:ext uri="{FF2B5EF4-FFF2-40B4-BE49-F238E27FC236}">
                <a16:creationId xmlns:a16="http://schemas.microsoft.com/office/drawing/2014/main" id="{B1E300CF-1FCD-162D-3496-3B9403C32E18}"/>
              </a:ext>
            </a:extLst>
          </p:cNvPr>
          <p:cNvSpPr/>
          <p:nvPr/>
        </p:nvSpPr>
        <p:spPr>
          <a:xfrm>
            <a:off x="950814" y="2100114"/>
            <a:ext cx="2505456" cy="438912"/>
          </a:xfrm>
          <a:prstGeom prst="rect">
            <a:avLst/>
          </a:prstGeom>
          <a:noFill/>
          <a:ln/>
        </p:spPr>
        <p:txBody>
          <a:bodyPr wrap="square" lIns="254" tIns="254" rIns="254" bIns="254" rtlCol="0" anchor="ctr">
            <a:normAutofit/>
          </a:bodyPr>
          <a:lstStyle/>
          <a:p>
            <a:pPr marL="0" indent="0">
              <a:buNone/>
            </a:pPr>
            <a:r>
              <a:rPr lang="en-US" sz="1200" dirty="0">
                <a:solidFill>
                  <a:srgbClr val="111111"/>
                </a:solidFill>
              </a:rPr>
              <a:t>Geprüft, aber nicht als bevorzugte Lösung vorgeschlagen.</a:t>
            </a:r>
            <a:endParaRPr lang="en-US" sz="1200" dirty="0"/>
          </a:p>
        </p:txBody>
      </p:sp>
      <p:sp>
        <p:nvSpPr>
          <p:cNvPr id="15" name="Text 13">
            <a:extLst>
              <a:ext uri="{FF2B5EF4-FFF2-40B4-BE49-F238E27FC236}">
                <a16:creationId xmlns:a16="http://schemas.microsoft.com/office/drawing/2014/main" id="{2DD95476-02B3-F1EB-9E30-0964B99A345C}"/>
              </a:ext>
            </a:extLst>
          </p:cNvPr>
          <p:cNvSpPr/>
          <p:nvPr/>
        </p:nvSpPr>
        <p:spPr>
          <a:xfrm>
            <a:off x="4424638" y="2096770"/>
            <a:ext cx="2505456" cy="438912"/>
          </a:xfrm>
          <a:prstGeom prst="rect">
            <a:avLst/>
          </a:prstGeom>
          <a:noFill/>
          <a:ln/>
        </p:spPr>
        <p:txBody>
          <a:bodyPr wrap="square" lIns="254" tIns="254" rIns="254" bIns="254" rtlCol="0" anchor="ctr">
            <a:normAutofit/>
          </a:bodyPr>
          <a:lstStyle/>
          <a:p>
            <a:pPr marL="0" indent="0">
              <a:buNone/>
            </a:pPr>
            <a:r>
              <a:rPr lang="en-US" sz="1200" dirty="0">
                <a:solidFill>
                  <a:srgbClr val="111111"/>
                </a:solidFill>
              </a:rPr>
              <a:t>Geprüft, aber nicht als bevorzugte Lösung vorgeschlagen.</a:t>
            </a:r>
            <a:endParaRPr lang="en-US" sz="1200" dirty="0"/>
          </a:p>
        </p:txBody>
      </p:sp>
      <p:sp>
        <p:nvSpPr>
          <p:cNvPr id="16" name="Text 16">
            <a:extLst>
              <a:ext uri="{FF2B5EF4-FFF2-40B4-BE49-F238E27FC236}">
                <a16:creationId xmlns:a16="http://schemas.microsoft.com/office/drawing/2014/main" id="{FBF85CDF-5F66-9F0B-75F5-B757C7E75606}"/>
              </a:ext>
            </a:extLst>
          </p:cNvPr>
          <p:cNvSpPr/>
          <p:nvPr/>
        </p:nvSpPr>
        <p:spPr>
          <a:xfrm>
            <a:off x="7850788" y="2104334"/>
            <a:ext cx="2505456" cy="438912"/>
          </a:xfrm>
          <a:prstGeom prst="rect">
            <a:avLst/>
          </a:prstGeom>
          <a:noFill/>
          <a:ln/>
        </p:spPr>
        <p:txBody>
          <a:bodyPr wrap="square" lIns="254" tIns="254" rIns="254" bIns="254" rtlCol="0" anchor="ctr">
            <a:normAutofit/>
          </a:bodyPr>
          <a:lstStyle/>
          <a:p>
            <a:pPr marL="0" indent="0">
              <a:buNone/>
            </a:pPr>
            <a:r>
              <a:rPr lang="en-US" sz="1150" dirty="0">
                <a:solidFill>
                  <a:srgbClr val="111111"/>
                </a:solidFill>
              </a:rPr>
              <a:t>Geprüft, aber nicht als bevorzugte Lösung vorgeschlagen.</a:t>
            </a:r>
            <a:endParaRPr lang="en-US" sz="1150" dirty="0"/>
          </a:p>
        </p:txBody>
      </p:sp>
      <p:sp>
        <p:nvSpPr>
          <p:cNvPr id="17" name="Text 15">
            <a:extLst>
              <a:ext uri="{FF2B5EF4-FFF2-40B4-BE49-F238E27FC236}">
                <a16:creationId xmlns:a16="http://schemas.microsoft.com/office/drawing/2014/main" id="{A171D33B-ACE7-ED52-1263-2016B4EDF32A}"/>
              </a:ext>
            </a:extLst>
          </p:cNvPr>
          <p:cNvSpPr/>
          <p:nvPr/>
        </p:nvSpPr>
        <p:spPr>
          <a:xfrm>
            <a:off x="7850582" y="1805229"/>
            <a:ext cx="2505456" cy="246888"/>
          </a:xfrm>
          <a:prstGeom prst="rect">
            <a:avLst/>
          </a:prstGeom>
          <a:noFill/>
          <a:ln/>
        </p:spPr>
        <p:txBody>
          <a:bodyPr wrap="square" lIns="0" tIns="0" rIns="0" bIns="0" rtlCol="0" anchor="ctr"/>
          <a:lstStyle/>
          <a:p>
            <a:pPr marL="0" indent="0">
              <a:buNone/>
            </a:pPr>
            <a:r>
              <a:rPr lang="en-US" sz="1500" b="1" dirty="0">
                <a:solidFill>
                  <a:srgbClr val="111111"/>
                </a:solidFill>
                <a:latin typeface="Arial" panose="020B0604020202020204" pitchFamily="34" charset="0"/>
                <a:ea typeface="Arial Narrow" pitchFamily="34" charset="-122"/>
                <a:cs typeface="Arial" panose="020B0604020202020204" pitchFamily="34" charset="0"/>
              </a:rPr>
              <a:t>Einkauf von Leistungen</a:t>
            </a:r>
            <a:endParaRPr lang="en-US" sz="1500" dirty="0">
              <a:latin typeface="Arial" panose="020B0604020202020204" pitchFamily="34" charset="0"/>
              <a:cs typeface="Arial" panose="020B0604020202020204" pitchFamily="34" charset="0"/>
            </a:endParaRPr>
          </a:p>
        </p:txBody>
      </p:sp>
      <p:sp>
        <p:nvSpPr>
          <p:cNvPr id="18" name="Text 15">
            <a:extLst>
              <a:ext uri="{FF2B5EF4-FFF2-40B4-BE49-F238E27FC236}">
                <a16:creationId xmlns:a16="http://schemas.microsoft.com/office/drawing/2014/main" id="{9CC4C0C9-95F1-DFE3-BE8A-F08F480B74CF}"/>
              </a:ext>
            </a:extLst>
          </p:cNvPr>
          <p:cNvSpPr/>
          <p:nvPr/>
        </p:nvSpPr>
        <p:spPr>
          <a:xfrm>
            <a:off x="4424638" y="1818073"/>
            <a:ext cx="3111522" cy="246888"/>
          </a:xfrm>
          <a:prstGeom prst="rect">
            <a:avLst/>
          </a:prstGeom>
          <a:noFill/>
          <a:ln/>
        </p:spPr>
        <p:txBody>
          <a:bodyPr wrap="square" lIns="0" tIns="0" rIns="0" bIns="0" rtlCol="0" anchor="ctr"/>
          <a:lstStyle/>
          <a:p>
            <a:pPr marL="0" indent="0">
              <a:buNone/>
            </a:pPr>
            <a:r>
              <a:rPr lang="en-US" sz="1500" b="1" dirty="0">
                <a:solidFill>
                  <a:srgbClr val="111111"/>
                </a:solidFill>
                <a:latin typeface="Arial" panose="020B0604020202020204" pitchFamily="34" charset="0"/>
                <a:ea typeface="Arial Narrow" pitchFamily="34" charset="-122"/>
                <a:cs typeface="Arial" panose="020B0604020202020204" pitchFamily="34" charset="0"/>
              </a:rPr>
              <a:t>Neuer Vertrag mit Obersiggenthal </a:t>
            </a:r>
            <a:endParaRPr lang="en-US" sz="1500" dirty="0">
              <a:latin typeface="Arial" panose="020B0604020202020204" pitchFamily="34" charset="0"/>
              <a:cs typeface="Arial" panose="020B0604020202020204" pitchFamily="34" charset="0"/>
            </a:endParaRPr>
          </a:p>
        </p:txBody>
      </p:sp>
      <p:sp>
        <p:nvSpPr>
          <p:cNvPr id="21" name="Text 15">
            <a:extLst>
              <a:ext uri="{FF2B5EF4-FFF2-40B4-BE49-F238E27FC236}">
                <a16:creationId xmlns:a16="http://schemas.microsoft.com/office/drawing/2014/main" id="{78B3ADC9-FD82-7AA7-19ED-F19FBF69E3EF}"/>
              </a:ext>
            </a:extLst>
          </p:cNvPr>
          <p:cNvSpPr/>
          <p:nvPr/>
        </p:nvSpPr>
        <p:spPr>
          <a:xfrm>
            <a:off x="950814" y="1818073"/>
            <a:ext cx="3111522" cy="246888"/>
          </a:xfrm>
          <a:prstGeom prst="rect">
            <a:avLst/>
          </a:prstGeom>
          <a:noFill/>
          <a:ln/>
        </p:spPr>
        <p:txBody>
          <a:bodyPr wrap="square" lIns="0" tIns="0" rIns="0" bIns="0" rtlCol="0" anchor="ctr"/>
          <a:lstStyle/>
          <a:p>
            <a:pPr marL="0" indent="0">
              <a:buNone/>
            </a:pPr>
            <a:r>
              <a:rPr lang="en-US" sz="1500" b="1" dirty="0">
                <a:solidFill>
                  <a:srgbClr val="111111"/>
                </a:solidFill>
                <a:latin typeface="Arial" panose="020B0604020202020204" pitchFamily="34" charset="0"/>
                <a:ea typeface="Arial Narrow" pitchFamily="34" charset="-122"/>
                <a:cs typeface="Arial" panose="020B0604020202020204" pitchFamily="34" charset="0"/>
              </a:rPr>
              <a:t>Aufbau eigene Jugendarbeit</a:t>
            </a:r>
            <a:endParaRPr lang="en-US" sz="1500" dirty="0">
              <a:latin typeface="Arial" panose="020B0604020202020204" pitchFamily="34" charset="0"/>
              <a:cs typeface="Arial" panose="020B0604020202020204" pitchFamily="34" charset="0"/>
            </a:endParaRPr>
          </a:p>
        </p:txBody>
      </p:sp>
      <p:sp>
        <p:nvSpPr>
          <p:cNvPr id="22" name="Text 15">
            <a:extLst>
              <a:ext uri="{FF2B5EF4-FFF2-40B4-BE49-F238E27FC236}">
                <a16:creationId xmlns:a16="http://schemas.microsoft.com/office/drawing/2014/main" id="{FE9818CE-EFF0-A450-E933-789989120AEB}"/>
              </a:ext>
            </a:extLst>
          </p:cNvPr>
          <p:cNvSpPr/>
          <p:nvPr/>
        </p:nvSpPr>
        <p:spPr>
          <a:xfrm>
            <a:off x="903834" y="3213044"/>
            <a:ext cx="6344293" cy="246888"/>
          </a:xfrm>
          <a:prstGeom prst="rect">
            <a:avLst/>
          </a:prstGeom>
          <a:noFill/>
          <a:ln/>
        </p:spPr>
        <p:txBody>
          <a:bodyPr wrap="square" lIns="0" tIns="0" rIns="0" bIns="0" rtlCol="0" anchor="ctr"/>
          <a:lstStyle/>
          <a:p>
            <a:pPr marL="0" indent="0">
              <a:buNone/>
            </a:pPr>
            <a:r>
              <a:rPr lang="en-US" sz="1500" b="1" dirty="0">
                <a:solidFill>
                  <a:srgbClr val="111111"/>
                </a:solidFill>
                <a:latin typeface="Arial" panose="020B0604020202020204" pitchFamily="34" charset="0"/>
                <a:cs typeface="Arial" panose="020B0604020202020204" pitchFamily="34" charset="0"/>
              </a:rPr>
              <a:t>Gemeindevertrag Stadt Baden – Soziokulturelle Mandate Baden</a:t>
            </a:r>
            <a:endParaRPr lang="en-US" sz="1500" dirty="0">
              <a:latin typeface="Arial" panose="020B0604020202020204" pitchFamily="34" charset="0"/>
              <a:cs typeface="Arial" panose="020B0604020202020204" pitchFamily="34" charset="0"/>
            </a:endParaRPr>
          </a:p>
        </p:txBody>
      </p:sp>
      <p:sp>
        <p:nvSpPr>
          <p:cNvPr id="23" name="Text 10">
            <a:extLst>
              <a:ext uri="{FF2B5EF4-FFF2-40B4-BE49-F238E27FC236}">
                <a16:creationId xmlns:a16="http://schemas.microsoft.com/office/drawing/2014/main" id="{DCBEBC31-7302-D46B-3FBA-A2DB63A13201}"/>
              </a:ext>
            </a:extLst>
          </p:cNvPr>
          <p:cNvSpPr/>
          <p:nvPr/>
        </p:nvSpPr>
        <p:spPr>
          <a:xfrm>
            <a:off x="903834" y="3501999"/>
            <a:ext cx="7136382" cy="438912"/>
          </a:xfrm>
          <a:prstGeom prst="rect">
            <a:avLst/>
          </a:prstGeom>
          <a:noFill/>
          <a:ln/>
        </p:spPr>
        <p:txBody>
          <a:bodyPr wrap="square" lIns="254" tIns="254" rIns="254" bIns="254" rtlCol="0" anchor="ctr">
            <a:normAutofit/>
          </a:bodyPr>
          <a:lstStyle/>
          <a:p>
            <a:pPr marL="0" indent="0">
              <a:buNone/>
            </a:pPr>
            <a:r>
              <a:rPr lang="en-US" sz="1400" dirty="0">
                <a:solidFill>
                  <a:srgbClr val="111111"/>
                </a:solidFill>
              </a:rPr>
              <a:t>Empfohlene Lösung: professionell, anschlussfähig, steuerbar und regional vernetzt.</a:t>
            </a:r>
            <a:endParaRPr lang="en-US" sz="1400" dirty="0"/>
          </a:p>
        </p:txBody>
      </p:sp>
      <p:pic>
        <p:nvPicPr>
          <p:cNvPr id="4" name="Grafik 3">
            <a:extLst>
              <a:ext uri="{FF2B5EF4-FFF2-40B4-BE49-F238E27FC236}">
                <a16:creationId xmlns:a16="http://schemas.microsoft.com/office/drawing/2014/main" id="{F7A8037C-5BBA-1252-E67C-3893799838E1}"/>
              </a:ext>
            </a:extLst>
          </p:cNvPr>
          <p:cNvPicPr>
            <a:picLocks noChangeAspect="1"/>
          </p:cNvPicPr>
          <p:nvPr/>
        </p:nvPicPr>
        <p:blipFill>
          <a:blip r:embed="rId3"/>
          <a:stretch>
            <a:fillRect/>
          </a:stretch>
        </p:blipFill>
        <p:spPr>
          <a:xfrm>
            <a:off x="8040216" y="2965494"/>
            <a:ext cx="2883200" cy="3168352"/>
          </a:xfrm>
          <a:prstGeom prst="rect">
            <a:avLst/>
          </a:prstGeom>
          <a:noFill/>
        </p:spPr>
      </p:pic>
    </p:spTree>
    <p:extLst>
      <p:ext uri="{BB962C8B-B14F-4D97-AF65-F5344CB8AC3E}">
        <p14:creationId xmlns:p14="http://schemas.microsoft.com/office/powerpoint/2010/main" val="96005415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04AE8-156C-8278-A712-E87804323E38}"/>
            </a:ext>
          </a:extLst>
        </p:cNvPr>
        <p:cNvGrpSpPr/>
        <p:nvPr/>
      </p:nvGrpSpPr>
      <p:grpSpPr>
        <a:xfrm>
          <a:off x="0" y="0"/>
          <a:ext cx="0" cy="0"/>
          <a:chOff x="0" y="0"/>
          <a:chExt cx="0" cy="0"/>
        </a:xfrm>
      </p:grpSpPr>
      <p:sp>
        <p:nvSpPr>
          <p:cNvPr id="8" name="Shape 8">
            <a:extLst>
              <a:ext uri="{FF2B5EF4-FFF2-40B4-BE49-F238E27FC236}">
                <a16:creationId xmlns:a16="http://schemas.microsoft.com/office/drawing/2014/main" id="{2323160D-E70C-14BE-CA67-70645ED5BF90}"/>
              </a:ext>
            </a:extLst>
          </p:cNvPr>
          <p:cNvSpPr/>
          <p:nvPr/>
        </p:nvSpPr>
        <p:spPr>
          <a:xfrm>
            <a:off x="755698" y="1700808"/>
            <a:ext cx="3267720" cy="968830"/>
          </a:xfrm>
          <a:prstGeom prst="roundRect">
            <a:avLst>
              <a:gd name="adj" fmla="val 6957"/>
            </a:avLst>
          </a:prstGeom>
          <a:solidFill>
            <a:srgbClr val="F6F6F6"/>
          </a:solidFill>
          <a:ln w="10160">
            <a:solidFill>
              <a:srgbClr val="DDDDDD"/>
            </a:solidFill>
            <a:prstDash val="solid"/>
          </a:ln>
        </p:spPr>
        <p:txBody>
          <a:bodyPr/>
          <a:lstStyle/>
          <a:p>
            <a:endParaRPr lang="de-CH" dirty="0"/>
          </a:p>
        </p:txBody>
      </p:sp>
      <p:sp>
        <p:nvSpPr>
          <p:cNvPr id="20" name="Shape 8">
            <a:extLst>
              <a:ext uri="{FF2B5EF4-FFF2-40B4-BE49-F238E27FC236}">
                <a16:creationId xmlns:a16="http://schemas.microsoft.com/office/drawing/2014/main" id="{0784621C-E6D6-E22B-8A9B-7E1FD3BD1941}"/>
              </a:ext>
            </a:extLst>
          </p:cNvPr>
          <p:cNvSpPr/>
          <p:nvPr/>
        </p:nvSpPr>
        <p:spPr>
          <a:xfrm>
            <a:off x="4257453" y="1700808"/>
            <a:ext cx="3384376" cy="987552"/>
          </a:xfrm>
          <a:prstGeom prst="roundRect">
            <a:avLst>
              <a:gd name="adj" fmla="val 7407"/>
            </a:avLst>
          </a:prstGeom>
          <a:solidFill>
            <a:srgbClr val="F6F6F6"/>
          </a:solidFill>
          <a:ln w="10160">
            <a:solidFill>
              <a:srgbClr val="DDDDDD"/>
            </a:solidFill>
            <a:prstDash val="solid"/>
          </a:ln>
        </p:spPr>
        <p:txBody>
          <a:bodyPr/>
          <a:lstStyle/>
          <a:p>
            <a:endParaRPr lang="de-CH" dirty="0"/>
          </a:p>
        </p:txBody>
      </p:sp>
      <p:sp>
        <p:nvSpPr>
          <p:cNvPr id="19" name="Shape 8">
            <a:extLst>
              <a:ext uri="{FF2B5EF4-FFF2-40B4-BE49-F238E27FC236}">
                <a16:creationId xmlns:a16="http://schemas.microsoft.com/office/drawing/2014/main" id="{967027AD-73F7-F26C-E267-92D10B87C72A}"/>
              </a:ext>
            </a:extLst>
          </p:cNvPr>
          <p:cNvSpPr/>
          <p:nvPr/>
        </p:nvSpPr>
        <p:spPr>
          <a:xfrm>
            <a:off x="7747499" y="1682086"/>
            <a:ext cx="3384376" cy="987552"/>
          </a:xfrm>
          <a:prstGeom prst="roundRect">
            <a:avLst>
              <a:gd name="adj" fmla="val 7407"/>
            </a:avLst>
          </a:prstGeom>
          <a:solidFill>
            <a:srgbClr val="F6F6F6"/>
          </a:solidFill>
          <a:ln w="10160">
            <a:solidFill>
              <a:srgbClr val="DDDDDD"/>
            </a:solidFill>
            <a:prstDash val="solid"/>
          </a:ln>
        </p:spPr>
        <p:txBody>
          <a:bodyPr/>
          <a:lstStyle/>
          <a:p>
            <a:endParaRPr lang="de-CH" dirty="0"/>
          </a:p>
        </p:txBody>
      </p:sp>
      <p:sp>
        <p:nvSpPr>
          <p:cNvPr id="2" name="Titel 1">
            <a:extLst>
              <a:ext uri="{FF2B5EF4-FFF2-40B4-BE49-F238E27FC236}">
                <a16:creationId xmlns:a16="http://schemas.microsoft.com/office/drawing/2014/main" id="{AFFE19A4-F25F-8C25-3E16-081DFF4FF628}"/>
              </a:ext>
            </a:extLst>
          </p:cNvPr>
          <p:cNvSpPr>
            <a:spLocks noGrp="1"/>
          </p:cNvSpPr>
          <p:nvPr>
            <p:ph type="title"/>
          </p:nvPr>
        </p:nvSpPr>
        <p:spPr>
          <a:xfrm>
            <a:off x="688503" y="292392"/>
            <a:ext cx="10972800" cy="1143000"/>
          </a:xfrm>
        </p:spPr>
        <p:txBody>
          <a:bodyPr/>
          <a:lstStyle/>
          <a:p>
            <a:pPr algn="l"/>
            <a:r>
              <a:rPr lang="de-CH" sz="2400" b="1" dirty="0">
                <a:solidFill>
                  <a:prstClr val="black"/>
                </a:solidFill>
                <a:latin typeface="Arial" panose="020B0604020202020204" pitchFamily="34" charset="0"/>
                <a:ea typeface="Tahoma" panose="020B0604030504040204" pitchFamily="34" charset="0"/>
                <a:cs typeface="Arial" panose="020B0604020202020204" pitchFamily="34" charset="0"/>
              </a:rPr>
              <a:t>Konzepterarbeitung </a:t>
            </a:r>
            <a:endParaRPr lang="de-CH" sz="2400" b="1"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3ADAB076-93CF-8749-D595-04033F748683}"/>
              </a:ext>
            </a:extLst>
          </p:cNvPr>
          <p:cNvSpPr txBox="1"/>
          <p:nvPr/>
        </p:nvSpPr>
        <p:spPr>
          <a:xfrm>
            <a:off x="6678801" y="6338875"/>
            <a:ext cx="184731" cy="246221"/>
          </a:xfrm>
          <a:prstGeom prst="rect">
            <a:avLst/>
          </a:prstGeom>
          <a:noFill/>
        </p:spPr>
        <p:txBody>
          <a:bodyPr wrap="none" rtlCol="0">
            <a:spAutoFit/>
          </a:bodyPr>
          <a:lstStyle/>
          <a:p>
            <a:endParaRPr lang="de-CH" sz="1000" dirty="0"/>
          </a:p>
        </p:txBody>
      </p:sp>
      <p:sp>
        <p:nvSpPr>
          <p:cNvPr id="14" name="Text 10">
            <a:extLst>
              <a:ext uri="{FF2B5EF4-FFF2-40B4-BE49-F238E27FC236}">
                <a16:creationId xmlns:a16="http://schemas.microsoft.com/office/drawing/2014/main" id="{93551580-052B-60FE-6D97-82186342D125}"/>
              </a:ext>
            </a:extLst>
          </p:cNvPr>
          <p:cNvSpPr/>
          <p:nvPr/>
        </p:nvSpPr>
        <p:spPr>
          <a:xfrm>
            <a:off x="950814" y="2100114"/>
            <a:ext cx="2984946" cy="438912"/>
          </a:xfrm>
          <a:prstGeom prst="rect">
            <a:avLst/>
          </a:prstGeom>
          <a:noFill/>
          <a:ln/>
        </p:spPr>
        <p:txBody>
          <a:bodyPr wrap="square" lIns="254" tIns="254" rIns="254" bIns="254" rtlCol="0" anchor="ctr">
            <a:normAutofit/>
          </a:bodyPr>
          <a:lstStyle/>
          <a:p>
            <a:pPr marL="0" indent="0">
              <a:buNone/>
            </a:pPr>
            <a:r>
              <a:rPr lang="en-US" sz="1200" dirty="0">
                <a:solidFill>
                  <a:srgbClr val="111111"/>
                </a:solidFill>
              </a:rPr>
              <a:t>Grundlagen, Zahlen, bestehender Angebote</a:t>
            </a:r>
            <a:endParaRPr lang="en-US" sz="1200" dirty="0"/>
          </a:p>
        </p:txBody>
      </p:sp>
      <p:sp>
        <p:nvSpPr>
          <p:cNvPr id="15" name="Text 13">
            <a:extLst>
              <a:ext uri="{FF2B5EF4-FFF2-40B4-BE49-F238E27FC236}">
                <a16:creationId xmlns:a16="http://schemas.microsoft.com/office/drawing/2014/main" id="{E39F251D-AF51-F34C-4C27-03455734BE0C}"/>
              </a:ext>
            </a:extLst>
          </p:cNvPr>
          <p:cNvSpPr/>
          <p:nvPr/>
        </p:nvSpPr>
        <p:spPr>
          <a:xfrm>
            <a:off x="4424637" y="2096770"/>
            <a:ext cx="3235203" cy="438912"/>
          </a:xfrm>
          <a:prstGeom prst="rect">
            <a:avLst/>
          </a:prstGeom>
          <a:noFill/>
          <a:ln/>
        </p:spPr>
        <p:txBody>
          <a:bodyPr wrap="square" lIns="254" tIns="254" rIns="254" bIns="254" rtlCol="0" anchor="ctr">
            <a:normAutofit/>
          </a:bodyPr>
          <a:lstStyle/>
          <a:p>
            <a:pPr marL="0" indent="0">
              <a:buNone/>
            </a:pPr>
            <a:r>
              <a:rPr lang="en-US" sz="1200" dirty="0">
                <a:solidFill>
                  <a:srgbClr val="111111"/>
                </a:solidFill>
              </a:rPr>
              <a:t>Begehung, Hospitationen, zentrale Treffpunkte</a:t>
            </a:r>
            <a:endParaRPr lang="en-US" sz="1200" dirty="0"/>
          </a:p>
        </p:txBody>
      </p:sp>
      <p:sp>
        <p:nvSpPr>
          <p:cNvPr id="16" name="Text 16">
            <a:extLst>
              <a:ext uri="{FF2B5EF4-FFF2-40B4-BE49-F238E27FC236}">
                <a16:creationId xmlns:a16="http://schemas.microsoft.com/office/drawing/2014/main" id="{931B8F68-50E6-CFE7-D5B2-E03D0A5BA8D1}"/>
              </a:ext>
            </a:extLst>
          </p:cNvPr>
          <p:cNvSpPr/>
          <p:nvPr/>
        </p:nvSpPr>
        <p:spPr>
          <a:xfrm>
            <a:off x="7850787" y="2104334"/>
            <a:ext cx="3281087" cy="438912"/>
          </a:xfrm>
          <a:prstGeom prst="rect">
            <a:avLst/>
          </a:prstGeom>
          <a:noFill/>
          <a:ln/>
        </p:spPr>
        <p:txBody>
          <a:bodyPr wrap="square" lIns="254" tIns="254" rIns="254" bIns="254" rtlCol="0" anchor="ctr">
            <a:normAutofit/>
          </a:bodyPr>
          <a:lstStyle/>
          <a:p>
            <a:pPr marL="0" indent="0">
              <a:buNone/>
            </a:pPr>
            <a:r>
              <a:rPr lang="en-US" sz="1150" dirty="0">
                <a:solidFill>
                  <a:srgbClr val="111111"/>
                </a:solidFill>
              </a:rPr>
              <a:t>Schlüsselpersonen und fachliche Perspektiven </a:t>
            </a:r>
            <a:endParaRPr lang="en-US" sz="1150" dirty="0"/>
          </a:p>
        </p:txBody>
      </p:sp>
      <p:sp>
        <p:nvSpPr>
          <p:cNvPr id="17" name="Text 15">
            <a:extLst>
              <a:ext uri="{FF2B5EF4-FFF2-40B4-BE49-F238E27FC236}">
                <a16:creationId xmlns:a16="http://schemas.microsoft.com/office/drawing/2014/main" id="{EB024556-A820-04FF-F08D-15982BE48C45}"/>
              </a:ext>
            </a:extLst>
          </p:cNvPr>
          <p:cNvSpPr/>
          <p:nvPr/>
        </p:nvSpPr>
        <p:spPr>
          <a:xfrm>
            <a:off x="7850582" y="1805229"/>
            <a:ext cx="2505456" cy="246888"/>
          </a:xfrm>
          <a:prstGeom prst="rect">
            <a:avLst/>
          </a:prstGeom>
          <a:noFill/>
          <a:ln/>
        </p:spPr>
        <p:txBody>
          <a:bodyPr wrap="square" lIns="0" tIns="0" rIns="0" bIns="0" rtlCol="0" anchor="ctr"/>
          <a:lstStyle/>
          <a:p>
            <a:pPr marL="0" indent="0">
              <a:buNone/>
            </a:pPr>
            <a:r>
              <a:rPr lang="en-US" sz="1500" b="1" dirty="0">
                <a:solidFill>
                  <a:srgbClr val="111111"/>
                </a:solidFill>
                <a:latin typeface="Arial" panose="020B0604020202020204" pitchFamily="34" charset="0"/>
                <a:ea typeface="Arial Narrow" pitchFamily="34" charset="-122"/>
                <a:cs typeface="Arial" panose="020B0604020202020204" pitchFamily="34" charset="0"/>
              </a:rPr>
              <a:t>Workshops</a:t>
            </a:r>
            <a:endParaRPr lang="en-US" sz="1500" dirty="0">
              <a:latin typeface="Arial" panose="020B0604020202020204" pitchFamily="34" charset="0"/>
              <a:cs typeface="Arial" panose="020B0604020202020204" pitchFamily="34" charset="0"/>
            </a:endParaRPr>
          </a:p>
        </p:txBody>
      </p:sp>
      <p:sp>
        <p:nvSpPr>
          <p:cNvPr id="18" name="Text 15">
            <a:extLst>
              <a:ext uri="{FF2B5EF4-FFF2-40B4-BE49-F238E27FC236}">
                <a16:creationId xmlns:a16="http://schemas.microsoft.com/office/drawing/2014/main" id="{A8FD739B-6644-C703-130A-46D7947C28DD}"/>
              </a:ext>
            </a:extLst>
          </p:cNvPr>
          <p:cNvSpPr/>
          <p:nvPr/>
        </p:nvSpPr>
        <p:spPr>
          <a:xfrm>
            <a:off x="4424638" y="1818073"/>
            <a:ext cx="3111522" cy="246888"/>
          </a:xfrm>
          <a:prstGeom prst="rect">
            <a:avLst/>
          </a:prstGeom>
          <a:noFill/>
          <a:ln/>
        </p:spPr>
        <p:txBody>
          <a:bodyPr wrap="square" lIns="0" tIns="0" rIns="0" bIns="0" rtlCol="0" anchor="ctr"/>
          <a:lstStyle/>
          <a:p>
            <a:pPr marL="0" indent="0">
              <a:buNone/>
            </a:pPr>
            <a:r>
              <a:rPr lang="en-US" sz="1500" b="1" dirty="0">
                <a:solidFill>
                  <a:srgbClr val="111111"/>
                </a:solidFill>
                <a:latin typeface="Arial" panose="020B0604020202020204" pitchFamily="34" charset="0"/>
                <a:ea typeface="Arial Narrow" pitchFamily="34" charset="-122"/>
                <a:cs typeface="Arial" panose="020B0604020202020204" pitchFamily="34" charset="0"/>
              </a:rPr>
              <a:t>Sozialraum </a:t>
            </a:r>
            <a:endParaRPr lang="en-US" sz="1500" dirty="0">
              <a:latin typeface="Arial" panose="020B0604020202020204" pitchFamily="34" charset="0"/>
              <a:cs typeface="Arial" panose="020B0604020202020204" pitchFamily="34" charset="0"/>
            </a:endParaRPr>
          </a:p>
        </p:txBody>
      </p:sp>
      <p:sp>
        <p:nvSpPr>
          <p:cNvPr id="21" name="Text 15">
            <a:extLst>
              <a:ext uri="{FF2B5EF4-FFF2-40B4-BE49-F238E27FC236}">
                <a16:creationId xmlns:a16="http://schemas.microsoft.com/office/drawing/2014/main" id="{C933D34A-FBDB-0A86-93D6-E2A474DBD12D}"/>
              </a:ext>
            </a:extLst>
          </p:cNvPr>
          <p:cNvSpPr/>
          <p:nvPr/>
        </p:nvSpPr>
        <p:spPr>
          <a:xfrm>
            <a:off x="950814" y="1818073"/>
            <a:ext cx="3111522" cy="246888"/>
          </a:xfrm>
          <a:prstGeom prst="rect">
            <a:avLst/>
          </a:prstGeom>
          <a:noFill/>
          <a:ln/>
        </p:spPr>
        <p:txBody>
          <a:bodyPr wrap="square" lIns="0" tIns="0" rIns="0" bIns="0" rtlCol="0" anchor="ctr"/>
          <a:lstStyle/>
          <a:p>
            <a:pPr marL="0" indent="0">
              <a:buNone/>
            </a:pPr>
            <a:r>
              <a:rPr lang="en-US" sz="1500" b="1" dirty="0">
                <a:solidFill>
                  <a:srgbClr val="111111"/>
                </a:solidFill>
                <a:latin typeface="Arial" panose="020B0604020202020204" pitchFamily="34" charset="0"/>
                <a:ea typeface="Arial Narrow" pitchFamily="34" charset="-122"/>
                <a:cs typeface="Arial" panose="020B0604020202020204" pitchFamily="34" charset="0"/>
              </a:rPr>
              <a:t>Daten und Dokumente</a:t>
            </a:r>
            <a:endParaRPr lang="en-US" sz="1500" dirty="0">
              <a:latin typeface="Arial" panose="020B0604020202020204" pitchFamily="34" charset="0"/>
              <a:cs typeface="Arial" panose="020B0604020202020204" pitchFamily="34" charset="0"/>
            </a:endParaRPr>
          </a:p>
        </p:txBody>
      </p:sp>
      <p:sp>
        <p:nvSpPr>
          <p:cNvPr id="3" name="Shape 20">
            <a:extLst>
              <a:ext uri="{FF2B5EF4-FFF2-40B4-BE49-F238E27FC236}">
                <a16:creationId xmlns:a16="http://schemas.microsoft.com/office/drawing/2014/main" id="{6296CA43-99F0-637F-A798-C758C08EB094}"/>
              </a:ext>
            </a:extLst>
          </p:cNvPr>
          <p:cNvSpPr/>
          <p:nvPr/>
        </p:nvSpPr>
        <p:spPr>
          <a:xfrm>
            <a:off x="6195818" y="3662583"/>
            <a:ext cx="4687396" cy="1051560"/>
          </a:xfrm>
          <a:prstGeom prst="roundRect">
            <a:avLst>
              <a:gd name="adj" fmla="val 6957"/>
            </a:avLst>
          </a:prstGeom>
          <a:solidFill>
            <a:srgbClr val="F6F6F6"/>
          </a:solidFill>
          <a:ln w="10160">
            <a:solidFill>
              <a:srgbClr val="DDDDDD"/>
            </a:solidFill>
            <a:prstDash val="solid"/>
          </a:ln>
        </p:spPr>
        <p:txBody>
          <a:bodyPr/>
          <a:lstStyle/>
          <a:p>
            <a:endParaRPr lang="de-CH" dirty="0"/>
          </a:p>
        </p:txBody>
      </p:sp>
      <p:sp>
        <p:nvSpPr>
          <p:cNvPr id="4" name="Shape 20">
            <a:extLst>
              <a:ext uri="{FF2B5EF4-FFF2-40B4-BE49-F238E27FC236}">
                <a16:creationId xmlns:a16="http://schemas.microsoft.com/office/drawing/2014/main" id="{DBC696D1-2805-C5F3-FBB8-C56DBDB7844C}"/>
              </a:ext>
            </a:extLst>
          </p:cNvPr>
          <p:cNvSpPr/>
          <p:nvPr/>
        </p:nvSpPr>
        <p:spPr>
          <a:xfrm>
            <a:off x="1308788" y="3662583"/>
            <a:ext cx="4687396" cy="1051560"/>
          </a:xfrm>
          <a:prstGeom prst="roundRect">
            <a:avLst>
              <a:gd name="adj" fmla="val 6957"/>
            </a:avLst>
          </a:prstGeom>
          <a:solidFill>
            <a:srgbClr val="F6F6F6"/>
          </a:solidFill>
          <a:ln w="10160">
            <a:solidFill>
              <a:srgbClr val="DDDDDD"/>
            </a:solidFill>
            <a:prstDash val="solid"/>
          </a:ln>
        </p:spPr>
        <p:txBody>
          <a:bodyPr/>
          <a:lstStyle/>
          <a:p>
            <a:endParaRPr lang="de-CH" dirty="0"/>
          </a:p>
        </p:txBody>
      </p:sp>
      <p:sp>
        <p:nvSpPr>
          <p:cNvPr id="5" name="Text 18">
            <a:extLst>
              <a:ext uri="{FF2B5EF4-FFF2-40B4-BE49-F238E27FC236}">
                <a16:creationId xmlns:a16="http://schemas.microsoft.com/office/drawing/2014/main" id="{2E69D283-B13D-102D-6423-90972776177A}"/>
              </a:ext>
            </a:extLst>
          </p:cNvPr>
          <p:cNvSpPr/>
          <p:nvPr/>
        </p:nvSpPr>
        <p:spPr>
          <a:xfrm>
            <a:off x="1487488" y="3789040"/>
            <a:ext cx="3096344" cy="246888"/>
          </a:xfrm>
          <a:prstGeom prst="rect">
            <a:avLst/>
          </a:prstGeom>
          <a:noFill/>
          <a:ln/>
        </p:spPr>
        <p:txBody>
          <a:bodyPr wrap="square" lIns="0" tIns="0" rIns="0" bIns="0" rtlCol="0" anchor="ctr"/>
          <a:lstStyle/>
          <a:p>
            <a:pPr marL="0" indent="0">
              <a:buNone/>
            </a:pPr>
            <a:r>
              <a:rPr lang="en-US" sz="1500" b="1" dirty="0">
                <a:solidFill>
                  <a:srgbClr val="111111"/>
                </a:solidFill>
                <a:latin typeface="Arial" panose="020B0604020202020204" pitchFamily="34" charset="0"/>
                <a:ea typeface="Arial Narrow" pitchFamily="34" charset="-122"/>
                <a:cs typeface="Arial" panose="020B0604020202020204" pitchFamily="34" charset="0"/>
              </a:rPr>
              <a:t>Umfrage in den Zielgruppen</a:t>
            </a:r>
            <a:endParaRPr lang="en-US" sz="1500" dirty="0">
              <a:latin typeface="Arial" panose="020B0604020202020204" pitchFamily="34" charset="0"/>
              <a:cs typeface="Arial" panose="020B0604020202020204" pitchFamily="34" charset="0"/>
            </a:endParaRPr>
          </a:p>
        </p:txBody>
      </p:sp>
      <p:sp>
        <p:nvSpPr>
          <p:cNvPr id="7" name="Text 15">
            <a:extLst>
              <a:ext uri="{FF2B5EF4-FFF2-40B4-BE49-F238E27FC236}">
                <a16:creationId xmlns:a16="http://schemas.microsoft.com/office/drawing/2014/main" id="{CE5E95E6-A243-608D-8285-739A01F85CE3}"/>
              </a:ext>
            </a:extLst>
          </p:cNvPr>
          <p:cNvSpPr/>
          <p:nvPr/>
        </p:nvSpPr>
        <p:spPr>
          <a:xfrm>
            <a:off x="6389101" y="3778189"/>
            <a:ext cx="2505456" cy="246888"/>
          </a:xfrm>
          <a:prstGeom prst="rect">
            <a:avLst/>
          </a:prstGeom>
          <a:noFill/>
          <a:ln/>
        </p:spPr>
        <p:txBody>
          <a:bodyPr wrap="square" lIns="0" tIns="0" rIns="0" bIns="0" rtlCol="0" anchor="ctr"/>
          <a:lstStyle/>
          <a:p>
            <a:pPr marL="0" indent="0">
              <a:buNone/>
            </a:pPr>
            <a:r>
              <a:rPr lang="en-US" sz="1500" b="1" dirty="0">
                <a:solidFill>
                  <a:srgbClr val="111111"/>
                </a:solidFill>
                <a:latin typeface="Arial" panose="020B0604020202020204" pitchFamily="34" charset="0"/>
                <a:ea typeface="Arial Narrow" pitchFamily="34" charset="-122"/>
                <a:cs typeface="Arial" panose="020B0604020202020204" pitchFamily="34" charset="0"/>
              </a:rPr>
              <a:t>Austausch</a:t>
            </a:r>
            <a:endParaRPr lang="en-US" sz="1500" dirty="0">
              <a:latin typeface="Arial" panose="020B0604020202020204" pitchFamily="34" charset="0"/>
              <a:cs typeface="Arial" panose="020B0604020202020204" pitchFamily="34" charset="0"/>
            </a:endParaRPr>
          </a:p>
        </p:txBody>
      </p:sp>
      <p:sp>
        <p:nvSpPr>
          <p:cNvPr id="10" name="Text 10">
            <a:extLst>
              <a:ext uri="{FF2B5EF4-FFF2-40B4-BE49-F238E27FC236}">
                <a16:creationId xmlns:a16="http://schemas.microsoft.com/office/drawing/2014/main" id="{2F7BD01D-EBB9-D3C9-6A41-2345FAF7B329}"/>
              </a:ext>
            </a:extLst>
          </p:cNvPr>
          <p:cNvSpPr/>
          <p:nvPr/>
        </p:nvSpPr>
        <p:spPr>
          <a:xfrm>
            <a:off x="1487488" y="4066526"/>
            <a:ext cx="2984946" cy="438912"/>
          </a:xfrm>
          <a:prstGeom prst="rect">
            <a:avLst/>
          </a:prstGeom>
          <a:noFill/>
          <a:ln/>
        </p:spPr>
        <p:txBody>
          <a:bodyPr wrap="square" lIns="254" tIns="254" rIns="254" bIns="254" rtlCol="0" anchor="ctr">
            <a:normAutofit/>
          </a:bodyPr>
          <a:lstStyle/>
          <a:p>
            <a:pPr marL="0" indent="0">
              <a:buNone/>
            </a:pPr>
            <a:r>
              <a:rPr lang="en-US" sz="1200" dirty="0">
                <a:solidFill>
                  <a:srgbClr val="111111"/>
                </a:solidFill>
              </a:rPr>
              <a:t>“Deine Freizeit und Wünsche im Dorf”</a:t>
            </a:r>
            <a:endParaRPr lang="en-US" sz="1200" dirty="0"/>
          </a:p>
        </p:txBody>
      </p:sp>
      <p:sp>
        <p:nvSpPr>
          <p:cNvPr id="11" name="Text 10">
            <a:extLst>
              <a:ext uri="{FF2B5EF4-FFF2-40B4-BE49-F238E27FC236}">
                <a16:creationId xmlns:a16="http://schemas.microsoft.com/office/drawing/2014/main" id="{F0B41196-1EE5-9AC4-B109-4547C4FEEDD0}"/>
              </a:ext>
            </a:extLst>
          </p:cNvPr>
          <p:cNvSpPr/>
          <p:nvPr/>
        </p:nvSpPr>
        <p:spPr>
          <a:xfrm>
            <a:off x="6389101" y="4049178"/>
            <a:ext cx="4525103" cy="438912"/>
          </a:xfrm>
          <a:prstGeom prst="rect">
            <a:avLst/>
          </a:prstGeom>
          <a:noFill/>
          <a:ln/>
        </p:spPr>
        <p:txBody>
          <a:bodyPr wrap="square" lIns="254" tIns="254" rIns="254" bIns="254" rtlCol="0" anchor="ctr">
            <a:normAutofit/>
          </a:bodyPr>
          <a:lstStyle/>
          <a:p>
            <a:pPr marL="0" indent="0">
              <a:buNone/>
            </a:pPr>
            <a:r>
              <a:rPr lang="en-US" sz="1200" dirty="0">
                <a:solidFill>
                  <a:srgbClr val="111111"/>
                </a:solidFill>
              </a:rPr>
              <a:t>Schule, Schulsozialarbeit, Kirche, Vereine, Polizei, Sicherheitsdienst</a:t>
            </a:r>
            <a:endParaRPr lang="en-US" sz="1200" dirty="0"/>
          </a:p>
        </p:txBody>
      </p:sp>
      <p:pic>
        <p:nvPicPr>
          <p:cNvPr id="25" name="Grafik 24">
            <a:extLst>
              <a:ext uri="{FF2B5EF4-FFF2-40B4-BE49-F238E27FC236}">
                <a16:creationId xmlns:a16="http://schemas.microsoft.com/office/drawing/2014/main" id="{F084278F-040A-6880-CA43-CEBCFE608CAE}"/>
              </a:ext>
            </a:extLst>
          </p:cNvPr>
          <p:cNvPicPr>
            <a:picLocks noChangeAspect="1"/>
          </p:cNvPicPr>
          <p:nvPr/>
        </p:nvPicPr>
        <p:blipFill>
          <a:blip r:embed="rId3"/>
          <a:stretch>
            <a:fillRect/>
          </a:stretch>
        </p:blipFill>
        <p:spPr>
          <a:xfrm>
            <a:off x="5308821" y="5008776"/>
            <a:ext cx="1554040" cy="1484629"/>
          </a:xfrm>
          <a:prstGeom prst="rect">
            <a:avLst/>
          </a:prstGeom>
        </p:spPr>
      </p:pic>
    </p:spTree>
    <p:extLst>
      <p:ext uri="{BB962C8B-B14F-4D97-AF65-F5344CB8AC3E}">
        <p14:creationId xmlns:p14="http://schemas.microsoft.com/office/powerpoint/2010/main" val="1540643369"/>
      </p:ext>
    </p:extLst>
  </p:cSld>
  <p:clrMapOvr>
    <a:masterClrMapping/>
  </p:clrMapOvr>
  <p:transition/>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3151</Words>
  <Application>Microsoft Office PowerPoint</Application>
  <PresentationFormat>Breitbild</PresentationFormat>
  <Paragraphs>843</Paragraphs>
  <Slides>68</Slides>
  <Notes>55</Notes>
  <HiddenSlides>1</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68</vt:i4>
      </vt:variant>
    </vt:vector>
  </HeadingPairs>
  <TitlesOfParts>
    <vt:vector size="74" baseType="lpstr">
      <vt:lpstr>Arial</vt:lpstr>
      <vt:lpstr>Calibri</vt:lpstr>
      <vt:lpstr>Symbol</vt:lpstr>
      <vt:lpstr>Tahoma</vt:lpstr>
      <vt:lpstr>Wingdings</vt:lpstr>
      <vt:lpstr>Larissa-Design</vt:lpstr>
      <vt:lpstr>PowerPoint-Präsentation</vt:lpstr>
      <vt:lpstr>PowerPoint-Präsentation</vt:lpstr>
      <vt:lpstr>Traktandum   Kinder- und Jugendanimation –  Gemeindevertrag mit der Stadt Baden     </vt:lpstr>
      <vt:lpstr>Abfolge       </vt:lpstr>
      <vt:lpstr>Ziel</vt:lpstr>
      <vt:lpstr>Ausgangslage</vt:lpstr>
      <vt:lpstr>Grundlage der Neuausrichtung</vt:lpstr>
      <vt:lpstr>Geprüfte Lösungen und Empfehlung</vt:lpstr>
      <vt:lpstr>Konzepterarbeitung </vt:lpstr>
      <vt:lpstr>Kinder und Jugendliche in Zahlen</vt:lpstr>
      <vt:lpstr>Bestehende Strukturen mit Angeboten</vt:lpstr>
      <vt:lpstr>Erkenntnisse Sozialraum</vt:lpstr>
      <vt:lpstr>Absicht der künftigen Kinder- und Jugendanimation</vt:lpstr>
      <vt:lpstr>Die fünf Leistungsbereiche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Traktandum   Kreditantrag über CHF 330’000 (exkl. MwSt.) für den Projektwettbewerb Neubau Schule Untersiggenthal    </vt:lpstr>
      <vt:lpstr>Schulraumplanung Untersiggenthal – Rückblick</vt:lpstr>
      <vt:lpstr>Neubau Schule Untersiggenthal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Neubau Schule Untersiggenthal / Termine</vt:lpstr>
      <vt:lpstr>PowerPoint-Präsentation</vt:lpstr>
      <vt:lpstr>PowerPoint-Präsentation</vt:lpstr>
      <vt:lpstr>Traktandum   Finanzplanung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Stelen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Gemeindeversammlung</dc:title>
  <dc:creator>Gemeinde Untersiggenthal</dc:creator>
  <cp:lastModifiedBy>Marty Marion</cp:lastModifiedBy>
  <cp:revision>811</cp:revision>
  <cp:lastPrinted>2026-05-15T13:42:55Z</cp:lastPrinted>
  <dcterms:created xsi:type="dcterms:W3CDTF">2009-10-14T14:47:23Z</dcterms:created>
  <dcterms:modified xsi:type="dcterms:W3CDTF">2026-06-09T17:08:56Z</dcterms:modified>
</cp:coreProperties>
</file>